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2.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4"/>
  </p:notesMasterIdLst>
  <p:sldIdLst>
    <p:sldId id="256" r:id="rId2"/>
    <p:sldId id="515" r:id="rId3"/>
    <p:sldId id="746" r:id="rId4"/>
    <p:sldId id="747" r:id="rId5"/>
    <p:sldId id="516" r:id="rId6"/>
    <p:sldId id="517" r:id="rId7"/>
    <p:sldId id="766" r:id="rId8"/>
    <p:sldId id="772" r:id="rId9"/>
    <p:sldId id="773" r:id="rId10"/>
    <p:sldId id="768" r:id="rId11"/>
    <p:sldId id="769" r:id="rId12"/>
    <p:sldId id="770" r:id="rId13"/>
    <p:sldId id="752" r:id="rId14"/>
    <p:sldId id="753" r:id="rId15"/>
    <p:sldId id="754" r:id="rId16"/>
    <p:sldId id="755" r:id="rId17"/>
    <p:sldId id="758" r:id="rId18"/>
    <p:sldId id="759" r:id="rId19"/>
    <p:sldId id="761" r:id="rId20"/>
    <p:sldId id="762" r:id="rId21"/>
    <p:sldId id="763" r:id="rId22"/>
    <p:sldId id="764" r:id="rId23"/>
    <p:sldId id="771" r:id="rId24"/>
    <p:sldId id="518" r:id="rId25"/>
    <p:sldId id="519" r:id="rId26"/>
    <p:sldId id="520" r:id="rId27"/>
    <p:sldId id="521" r:id="rId28"/>
    <p:sldId id="522" r:id="rId29"/>
    <p:sldId id="523" r:id="rId30"/>
    <p:sldId id="524" r:id="rId31"/>
    <p:sldId id="525" r:id="rId32"/>
    <p:sldId id="526" r:id="rId33"/>
    <p:sldId id="527" r:id="rId34"/>
    <p:sldId id="528" r:id="rId35"/>
    <p:sldId id="412" r:id="rId36"/>
    <p:sldId id="413" r:id="rId37"/>
    <p:sldId id="414" r:id="rId38"/>
    <p:sldId id="529" r:id="rId39"/>
    <p:sldId id="536" r:id="rId40"/>
    <p:sldId id="537" r:id="rId41"/>
    <p:sldId id="538" r:id="rId42"/>
    <p:sldId id="539" r:id="rId43"/>
    <p:sldId id="540" r:id="rId44"/>
    <p:sldId id="541" r:id="rId45"/>
    <p:sldId id="542" r:id="rId46"/>
    <p:sldId id="543" r:id="rId47"/>
    <p:sldId id="544" r:id="rId48"/>
    <p:sldId id="545" r:id="rId49"/>
    <p:sldId id="546" r:id="rId50"/>
    <p:sldId id="423" r:id="rId51"/>
    <p:sldId id="422" r:id="rId52"/>
    <p:sldId id="424" r:id="rId53"/>
    <p:sldId id="547" r:id="rId54"/>
    <p:sldId id="548" r:id="rId55"/>
    <p:sldId id="549" r:id="rId56"/>
    <p:sldId id="550" r:id="rId57"/>
    <p:sldId id="431" r:id="rId58"/>
    <p:sldId id="551" r:id="rId59"/>
    <p:sldId id="433" r:id="rId60"/>
    <p:sldId id="552" r:id="rId61"/>
    <p:sldId id="553" r:id="rId62"/>
    <p:sldId id="558" r:id="rId63"/>
    <p:sldId id="594" r:id="rId64"/>
    <p:sldId id="261" r:id="rId65"/>
    <p:sldId id="595" r:id="rId66"/>
    <p:sldId id="263" r:id="rId67"/>
    <p:sldId id="264" r:id="rId68"/>
    <p:sldId id="265" r:id="rId69"/>
    <p:sldId id="596" r:id="rId70"/>
    <p:sldId id="266" r:id="rId71"/>
    <p:sldId id="267" r:id="rId72"/>
    <p:sldId id="268" r:id="rId73"/>
    <p:sldId id="269" r:id="rId74"/>
    <p:sldId id="389" r:id="rId75"/>
    <p:sldId id="390" r:id="rId76"/>
    <p:sldId id="391" r:id="rId77"/>
    <p:sldId id="392" r:id="rId78"/>
    <p:sldId id="393" r:id="rId79"/>
    <p:sldId id="395" r:id="rId80"/>
    <p:sldId id="396" r:id="rId81"/>
    <p:sldId id="311" r:id="rId82"/>
    <p:sldId id="568" r:id="rId83"/>
    <p:sldId id="569" r:id="rId84"/>
    <p:sldId id="570" r:id="rId85"/>
    <p:sldId id="408" r:id="rId86"/>
    <p:sldId id="409" r:id="rId87"/>
    <p:sldId id="571" r:id="rId88"/>
    <p:sldId id="572" r:id="rId89"/>
    <p:sldId id="576" r:id="rId90"/>
    <p:sldId id="577" r:id="rId91"/>
    <p:sldId id="578" r:id="rId92"/>
    <p:sldId id="580" r:id="rId93"/>
    <p:sldId id="581" r:id="rId94"/>
    <p:sldId id="582" r:id="rId95"/>
    <p:sldId id="417" r:id="rId96"/>
    <p:sldId id="418" r:id="rId97"/>
    <p:sldId id="419" r:id="rId98"/>
    <p:sldId id="420" r:id="rId99"/>
    <p:sldId id="583" r:id="rId100"/>
    <p:sldId id="584" r:id="rId101"/>
    <p:sldId id="585" r:id="rId102"/>
    <p:sldId id="587" r:id="rId103"/>
    <p:sldId id="588" r:id="rId104"/>
    <p:sldId id="589" r:id="rId105"/>
    <p:sldId id="590" r:id="rId106"/>
    <p:sldId id="591" r:id="rId107"/>
    <p:sldId id="273" r:id="rId108"/>
    <p:sldId id="270" r:id="rId109"/>
    <p:sldId id="271" r:id="rId110"/>
    <p:sldId id="272" r:id="rId111"/>
    <p:sldId id="274" r:id="rId112"/>
    <p:sldId id="275" r:id="rId113"/>
    <p:sldId id="276" r:id="rId114"/>
    <p:sldId id="592" r:id="rId115"/>
    <p:sldId id="278" r:id="rId116"/>
    <p:sldId id="279" r:id="rId117"/>
    <p:sldId id="280" r:id="rId118"/>
    <p:sldId id="774" r:id="rId119"/>
    <p:sldId id="507" r:id="rId120"/>
    <p:sldId id="598" r:id="rId121"/>
    <p:sldId id="599" r:id="rId122"/>
    <p:sldId id="600" r:id="rId123"/>
    <p:sldId id="601" r:id="rId124"/>
    <p:sldId id="602" r:id="rId125"/>
    <p:sldId id="603" r:id="rId126"/>
    <p:sldId id="604" r:id="rId127"/>
    <p:sldId id="605" r:id="rId128"/>
    <p:sldId id="606" r:id="rId129"/>
    <p:sldId id="607" r:id="rId130"/>
    <p:sldId id="608" r:id="rId131"/>
    <p:sldId id="609" r:id="rId132"/>
    <p:sldId id="610" r:id="rId133"/>
    <p:sldId id="611" r:id="rId134"/>
    <p:sldId id="613" r:id="rId135"/>
    <p:sldId id="614" r:id="rId136"/>
    <p:sldId id="615" r:id="rId137"/>
    <p:sldId id="616" r:id="rId138"/>
    <p:sldId id="617" r:id="rId139"/>
    <p:sldId id="618" r:id="rId140"/>
    <p:sldId id="619" r:id="rId141"/>
    <p:sldId id="620" r:id="rId142"/>
    <p:sldId id="621" r:id="rId143"/>
    <p:sldId id="622" r:id="rId144"/>
    <p:sldId id="623" r:id="rId145"/>
    <p:sldId id="624" r:id="rId146"/>
    <p:sldId id="290" r:id="rId147"/>
    <p:sldId id="625" r:id="rId148"/>
    <p:sldId id="626" r:id="rId149"/>
    <p:sldId id="627" r:id="rId150"/>
    <p:sldId id="628" r:id="rId151"/>
    <p:sldId id="629" r:id="rId152"/>
    <p:sldId id="630" r:id="rId153"/>
    <p:sldId id="631" r:id="rId154"/>
    <p:sldId id="632" r:id="rId155"/>
    <p:sldId id="648" r:id="rId156"/>
    <p:sldId id="649" r:id="rId157"/>
    <p:sldId id="650" r:id="rId158"/>
    <p:sldId id="651" r:id="rId159"/>
    <p:sldId id="652" r:id="rId160"/>
    <p:sldId id="653" r:id="rId161"/>
    <p:sldId id="654" r:id="rId162"/>
    <p:sldId id="655" r:id="rId163"/>
    <p:sldId id="656" r:id="rId164"/>
    <p:sldId id="657" r:id="rId165"/>
    <p:sldId id="658" r:id="rId166"/>
    <p:sldId id="659" r:id="rId167"/>
    <p:sldId id="660" r:id="rId168"/>
    <p:sldId id="661" r:id="rId169"/>
    <p:sldId id="662" r:id="rId170"/>
    <p:sldId id="663" r:id="rId171"/>
    <p:sldId id="664" r:id="rId172"/>
    <p:sldId id="665" r:id="rId173"/>
    <p:sldId id="666" r:id="rId174"/>
    <p:sldId id="667" r:id="rId175"/>
    <p:sldId id="668" r:id="rId176"/>
    <p:sldId id="669" r:id="rId177"/>
    <p:sldId id="692" r:id="rId178"/>
    <p:sldId id="693" r:id="rId179"/>
    <p:sldId id="513" r:id="rId180"/>
    <p:sldId id="514" r:id="rId181"/>
    <p:sldId id="694" r:id="rId182"/>
    <p:sldId id="695" r:id="rId183"/>
    <p:sldId id="696" r:id="rId184"/>
    <p:sldId id="697" r:id="rId185"/>
    <p:sldId id="698" r:id="rId186"/>
    <p:sldId id="699" r:id="rId187"/>
    <p:sldId id="700" r:id="rId188"/>
    <p:sldId id="701" r:id="rId189"/>
    <p:sldId id="702" r:id="rId190"/>
    <p:sldId id="703" r:id="rId191"/>
    <p:sldId id="704" r:id="rId192"/>
    <p:sldId id="705" r:id="rId193"/>
    <p:sldId id="706" r:id="rId194"/>
    <p:sldId id="707" r:id="rId195"/>
    <p:sldId id="708" r:id="rId196"/>
    <p:sldId id="530" r:id="rId197"/>
    <p:sldId id="531" r:id="rId198"/>
    <p:sldId id="532" r:id="rId199"/>
    <p:sldId id="534" r:id="rId200"/>
    <p:sldId id="535" r:id="rId201"/>
    <p:sldId id="725" r:id="rId202"/>
    <p:sldId id="726" r:id="rId203"/>
    <p:sldId id="727" r:id="rId204"/>
    <p:sldId id="728" r:id="rId205"/>
    <p:sldId id="729" r:id="rId206"/>
    <p:sldId id="730" r:id="rId207"/>
    <p:sldId id="731" r:id="rId208"/>
    <p:sldId id="732" r:id="rId209"/>
    <p:sldId id="733" r:id="rId210"/>
    <p:sldId id="734" r:id="rId211"/>
    <p:sldId id="735" r:id="rId212"/>
    <p:sldId id="736" r:id="rId213"/>
    <p:sldId id="737" r:id="rId214"/>
    <p:sldId id="738" r:id="rId215"/>
    <p:sldId id="775" r:id="rId216"/>
    <p:sldId id="739" r:id="rId217"/>
    <p:sldId id="740" r:id="rId218"/>
    <p:sldId id="741" r:id="rId219"/>
    <p:sldId id="742" r:id="rId220"/>
    <p:sldId id="743" r:id="rId221"/>
    <p:sldId id="554" r:id="rId222"/>
    <p:sldId id="744" r:id="rId223"/>
    <p:sldId id="745" r:id="rId224"/>
    <p:sldId id="313" r:id="rId225"/>
    <p:sldId id="314" r:id="rId226"/>
    <p:sldId id="316" r:id="rId227"/>
    <p:sldId id="322" r:id="rId228"/>
    <p:sldId id="317" r:id="rId229"/>
    <p:sldId id="319" r:id="rId230"/>
    <p:sldId id="320" r:id="rId231"/>
    <p:sldId id="334" r:id="rId232"/>
    <p:sldId id="324" r:id="rId233"/>
    <p:sldId id="328" r:id="rId234"/>
    <p:sldId id="335" r:id="rId235"/>
    <p:sldId id="327" r:id="rId236"/>
    <p:sldId id="336" r:id="rId237"/>
    <p:sldId id="332" r:id="rId238"/>
    <p:sldId id="341" r:id="rId239"/>
    <p:sldId id="342" r:id="rId240"/>
    <p:sldId id="343" r:id="rId241"/>
    <p:sldId id="329" r:id="rId242"/>
    <p:sldId id="331" r:id="rId243"/>
    <p:sldId id="330" r:id="rId244"/>
    <p:sldId id="333" r:id="rId245"/>
    <p:sldId id="339" r:id="rId246"/>
    <p:sldId id="340" r:id="rId247"/>
    <p:sldId id="346" r:id="rId248"/>
    <p:sldId id="350" r:id="rId249"/>
    <p:sldId id="348" r:id="rId250"/>
    <p:sldId id="593" r:id="rId251"/>
    <p:sldId id="347" r:id="rId252"/>
    <p:sldId id="344" r:id="rId253"/>
    <p:sldId id="351" r:id="rId254"/>
    <p:sldId id="352" r:id="rId255"/>
    <p:sldId id="353" r:id="rId256"/>
    <p:sldId id="354" r:id="rId257"/>
    <p:sldId id="355" r:id="rId258"/>
    <p:sldId id="323" r:id="rId259"/>
    <p:sldId id="359" r:id="rId260"/>
    <p:sldId id="361" r:id="rId261"/>
    <p:sldId id="362" r:id="rId262"/>
    <p:sldId id="363" r:id="rId263"/>
    <p:sldId id="360" r:id="rId264"/>
    <p:sldId id="338" r:id="rId265"/>
    <p:sldId id="325" r:id="rId266"/>
    <p:sldId id="326" r:id="rId267"/>
    <p:sldId id="358" r:id="rId268"/>
    <p:sldId id="356" r:id="rId269"/>
    <p:sldId id="357" r:id="rId270"/>
    <p:sldId id="426" r:id="rId271"/>
    <p:sldId id="427" r:id="rId272"/>
    <p:sldId id="428" r:id="rId273"/>
    <p:sldId id="430" r:id="rId274"/>
    <p:sldId id="440" r:id="rId275"/>
    <p:sldId id="442" r:id="rId276"/>
    <p:sldId id="446" r:id="rId277"/>
    <p:sldId id="443" r:id="rId278"/>
    <p:sldId id="445" r:id="rId279"/>
    <p:sldId id="429" r:id="rId280"/>
    <p:sldId id="441" r:id="rId281"/>
    <p:sldId id="438" r:id="rId282"/>
    <p:sldId id="444" r:id="rId2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0" d="100"/>
          <a:sy n="110" d="100"/>
        </p:scale>
        <p:origin x="49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281" Type="http://schemas.openxmlformats.org/officeDocument/2006/relationships/slide" Target="slides/slide280.xml"/><Relationship Id="rId286"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theme" Target="theme/theme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0-02-03T22:39:43.178"/>
    </inkml:context>
    <inkml:brush xml:id="br0">
      <inkml:brushProperty name="width" value="0.05292" units="cm"/>
      <inkml:brushProperty name="height" value="0.05292" units="cm"/>
      <inkml:brushProperty name="color" value="#7030A0"/>
    </inkml:brush>
  </inkml:definitions>
  <inkml:trace contextRef="#ctx0" brushRef="#br0">18020 10961 224 0,'14'41'-64'15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0-01-29T23:00:32.536"/>
    </inkml:context>
    <inkml:brush xml:id="br0">
      <inkml:brushProperty name="width" value="0.05292" units="cm"/>
      <inkml:brushProperty name="height" value="0.05292" units="cm"/>
      <inkml:brushProperty name="color" value="#FF0000"/>
    </inkml:brush>
  </inkml:definitions>
  <inkml:trace contextRef="#ctx0" brushRef="#br0">17864 10603 211 0,'-6'-3'82'15,"3"3"-66"-15,-1 3-32 16,2-1-133-16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0-02-19T22:40:15.190"/>
    </inkml:context>
    <inkml:brush xml:id="br0">
      <inkml:brushProperty name="width" value="0.05292" units="cm"/>
      <inkml:brushProperty name="height" value="0.05292" units="cm"/>
      <inkml:brushProperty name="color" value="#0070C0"/>
    </inkml:brush>
  </inkml:definitions>
  <inkml:trace contextRef="#ctx0" brushRef="#br0">27081 7707 32 0,'11'-7'110'0,"1"3"-85"16,-1 1 142-16,3 2-37 15,-2 1 8-15,0 0-15 16,-3 0-44-16,1 0-22 0,2 1-12 16,0 1-12-16,4 0-6 15,2-2-2-15,6 0-1 16,4 0 0-16,4-1-2 15,2-5 7-15,-1 1-6 0,-2-1-13 16,-6 2 1-16,-5 1-3 16,-7 0-3-16,-8 1 0 15,-5 1-2-15,-11 1-12 16,-10 0 3-16,-12 0 11 16,-8 0-2-16,-9 0-5 15,-5 3 3-15,-7-2-1 16,2 3-1-16,1-3 3 0,4 2-1 15,2-2-1-15,12 0 1 16,7 1 0-16,13-2 1 16,11 0-1-16,15 0 8 15,19 0 64-15,21 0-36 16,17 0-26-16,21 0-5 16,18-2-2-16,9-1-3 0,-3 1-1 15,-12 1 0-15,-19 1 3 16,-18 0-1-16,-27 0 4 15,-23 3-3-15,-15-1-3 16,-15 1-9-16,-17-2 2 16,-11-1 2-16,-13 0 1 0,-7-4 1 15,-2-5 0-15,-1-5-28 16,1 1-55-16,7 1-75 16,11 2-139-16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0-02-19T23:06:41.757"/>
    </inkml:context>
    <inkml:brush xml:id="br0">
      <inkml:brushProperty name="width" value="0.05292" units="cm"/>
      <inkml:brushProperty name="height" value="0.05292" units="cm"/>
      <inkml:brushProperty name="color" value="#0070C0"/>
    </inkml:brush>
  </inkml:definitions>
  <inkml:trace contextRef="#ctx0" brushRef="#br0">16977 7234 528 0,'1'2'265'16,"0"15"-173"-16,-1 10-54 16,-2 10-13-16,-5 13-14 15,0 12-5-15,1 12-2 16,-1 11 8-16,4 10 25 16,-1 7-7-16,2 2-6 0,2-3-8 15,-2-6-10-15,1-13-4 16,1-18-1-16,1-24-2 15,7-23-13-15,9-20-99 16,8-22-291-16</inkml:trace>
  <inkml:trace contextRef="#ctx0" brushRef="#br0" timeOffset="1383.51">21444 7185 283 0,'-2'-10'347'0,"2"7"-240"15,2 9 24-15,0 18-22 0,0 17-69 16,2 18-7-16,-2 20-4 16,0 21-7-16,0 14-3 15,1 15-1-15,1 5 2 16,0 1 2-16,0-6-8 15,-1-9-10-15,-3-20-4 0,-3-25-2 16,-1-28-22 0,2-27-143-16,11-23-266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0-02-19T23:08:02.990"/>
    </inkml:context>
    <inkml:brush xml:id="br0">
      <inkml:brushProperty name="width" value="0.05292" units="cm"/>
      <inkml:brushProperty name="height" value="0.05292" units="cm"/>
      <inkml:brushProperty name="color" value="#0070C0"/>
    </inkml:brush>
  </inkml:definitions>
  <inkml:trace contextRef="#ctx0" brushRef="#br0">16614 18798 181 0,'4'-11'127'15,"6"-8"-66"-15,1-2 3 16,3-5-12-16,1-1-12 16,1-1-2-16,-1 4-15 0,0 4-4 15,-1 1 1-15,2 1-3 16,2-2-3-16,2-4-9 16,0-4-3-16,1-5 1 15,1-3-3-15,-2-5-4 16,-2 3-2-16,2 0-65 15,-5 6-172-15,1 5-63 16</inkml:trace>
  <inkml:trace contextRef="#ctx0" brushRef="#br0" timeOffset="535.73">17149 17843 181 0,'13'-26'-7'0,"3"-4"11"16,-1-1-11-16,1-2-78 15,-3 2 34-15</inkml:trace>
  <inkml:trace contextRef="#ctx0" brushRef="#br0" timeOffset="1215.91">17625 17097 140 0,'7'-18'18'15,"-3"-1"-6"-15,3-3 113 16,-1 1-52-16,3 0 26 16,-1 0-4-16,2 2-29 0,1 3-21 15,-1-5-16-15,-1 1-15 16,-1-5-11-16,0-4-3 16,1-6-2-16,1-1-4 15,3 2-76-15,3 0-222 16</inkml:trace>
  <inkml:trace contextRef="#ctx0" brushRef="#br0" timeOffset="1868.64">18103 16216 183 0,'9'-14'-9'0,"-1"2"104"15,2-2-80-15,1-3 36 16,-3 2-13-16,3 0 0 15,-1 0 1-15,-1 2 4 16,0 3-6-16,0 0-3 16,0 4-8-16,0-4-12 15,2-1-9-15,0-2-4 16,1-4 0-16,-1-3-3 0,0-4-2 16,7-4-53-16,-1-1-71 15,4-2-31-15,2 1-43 16</inkml:trace>
  <inkml:trace contextRef="#ctx0" brushRef="#br0" timeOffset="2401.73">18816 15216 158 0,'15'-25'13'15,"2"-4"116"-15,5-4-81 16,-1-6-10-16,5-7-26 16,1-1-10-16,-1-2-2 15,1 1 1-15,-2 3-1 0,-3 3 1 16,0 2 13-16,1 6 1 15,-5-1-9-15,2 3-4 16,1 1-32-16,-2 3-89 16,3 1-62-16,-3 4 119 15</inkml:trace>
  <inkml:trace contextRef="#ctx0" brushRef="#br0" timeOffset="2904.06">19406 14300 166 0,'6'-14'145'0,"2"-4"-96"0,1-4-6 16,2-3 6-1,3-5 29-15,1-6-13 0,3-3-5 16,0-4-4-16,4-4-21 16,1-3-13-16,2-4-3 15,0 0-9-15,4 0-7 16,-1 3-2-16,-1 6-1 0,1 7-3 15,-1 9-5-15,-2 6-57 16,-3 9-46-16,3 3-19 16,0 2-42-16,-1-2-69 15</inkml:trace>
  <inkml:trace contextRef="#ctx0" brushRef="#br0" timeOffset="3402.68">20271 12901 190 0,'8'-11'199'16,"5"1"-98"-16,1 1 2 15,4-1-14-15,4-1 0 16,3-6-30-16,2-9-13 16,2-12-13-16,0-9-22 0,2-13-5 15,-1-8-3-15,1-9-3 16,-2-5 1-16,0 0 0 15,1-5-5-15,3-1-1 16,1 2-37-16,6-1-55 16,2 2-53-16,5 2-145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T" type="integer" max="2.14748E9" units="dev"/>
        </inkml:traceFormat>
        <inkml:channelProperties>
          <inkml:channelProperty channel="X" name="resolution" value="409.58749" units="1/cm"/>
          <inkml:channelProperty channel="Y" name="resolution" value="728.15558" units="1/cm"/>
          <inkml:channelProperty channel="T" name="resolution" value="1" units="1/dev"/>
        </inkml:channelProperties>
      </inkml:inkSource>
      <inkml:timestamp xml:id="ts0" timeString="2019-02-06T22:54:34.523"/>
    </inkml:context>
    <inkml:brush xml:id="br0">
      <inkml:brushProperty name="width" value="0.05292" units="cm"/>
      <inkml:brushProperty name="height" value="0.05292" units="cm"/>
      <inkml:brushProperty name="color" value="#FF0000"/>
    </inkml:brush>
  </inkml:definitions>
  <inkml:trace contextRef="#ctx0" brushRef="#br0">6337 13340 0,'18'1'0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D865F8-6B8D-4036-B0EE-443A19CDA529}" type="datetimeFigureOut">
              <a:rPr lang="en-US" smtClean="0"/>
              <a:t>7/14/2021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1CE6A-A335-42D2-B909-C7976F2845DA}" type="slidenum">
              <a:rPr lang="en-US" smtClean="0"/>
              <a:t>‹#›</a:t>
            </a:fld>
            <a:endParaRPr lang="en-US"/>
          </a:p>
        </p:txBody>
      </p:sp>
    </p:spTree>
    <p:extLst>
      <p:ext uri="{BB962C8B-B14F-4D97-AF65-F5344CB8AC3E}">
        <p14:creationId xmlns:p14="http://schemas.microsoft.com/office/powerpoint/2010/main" val="2835183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https://cdn.houseplans.com/product/q5qkhirat4bcjrr4rpg9fk3q94/w800x533.jpg?v=8</a:t>
            </a:r>
          </a:p>
          <a:p>
            <a:r>
              <a:rPr lang="en-US" dirty="0"/>
              <a:t>https://images.dwell.com/photos/6328431439726800896/6445880622670512128/large.jpg</a:t>
            </a:r>
          </a:p>
        </p:txBody>
      </p:sp>
    </p:spTree>
    <p:extLst>
      <p:ext uri="{BB962C8B-B14F-4D97-AF65-F5344CB8AC3E}">
        <p14:creationId xmlns:p14="http://schemas.microsoft.com/office/powerpoint/2010/main" val="1874552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https://thumbs.dreamstime.com/z/sun-clouds-rain-snow-storms-14353589.jpg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57E688-0DC4-4FA1-8E86-D90ECA3241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3390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https://www.applicoinc.com/wp-content/uploads/2014/12/chicken-and-egg.jpg</a:t>
            </a:r>
          </a:p>
          <a:p>
            <a:r>
              <a:rPr lang="en-US" dirty="0"/>
              <a:t>https://cdn0.wideopenspaces.com/wp-content/uploads/2014/11/ftd-nimrodlion.jpg</a:t>
            </a:r>
          </a:p>
          <a:p>
            <a:r>
              <a:rPr lang="en-US" dirty="0"/>
              <a:t>https://cdn-images-1.medium.com/max/2600/1*9Z6W_yHevsq2jQZE9VK5rw.jpeg</a:t>
            </a:r>
          </a:p>
          <a:p>
            <a:r>
              <a:rPr lang="en-US" dirty="0"/>
              <a:t>https://i.redd.it/jc713jekk9901.jpg</a:t>
            </a:r>
          </a:p>
          <a:p>
            <a:endParaRPr lang="en-US" dirty="0"/>
          </a:p>
        </p:txBody>
      </p:sp>
      <p:sp>
        <p:nvSpPr>
          <p:cNvPr id="4" name="Slide Number Placeholder 3"/>
          <p:cNvSpPr>
            <a:spLocks noGrp="1"/>
          </p:cNvSpPr>
          <p:nvPr>
            <p:ph type="sldNum" sz="quarter" idx="5"/>
          </p:nvPr>
        </p:nvSpPr>
        <p:spPr/>
        <p:txBody>
          <a:bodyPr/>
          <a:lstStyle/>
          <a:p>
            <a:fld id="{B3C5771E-ACE4-4E07-8E0C-1453AA86529F}" type="slidenum">
              <a:rPr lang="en-US" smtClean="0"/>
              <a:t>87</a:t>
            </a:fld>
            <a:endParaRPr lang="en-US"/>
          </a:p>
        </p:txBody>
      </p:sp>
    </p:spTree>
    <p:extLst>
      <p:ext uri="{BB962C8B-B14F-4D97-AF65-F5344CB8AC3E}">
        <p14:creationId xmlns:p14="http://schemas.microsoft.com/office/powerpoint/2010/main" val="1964221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https://upload.wikimedia.org/wikipedia/commons/d/d9/Collage_of_Nine_Dogs.jpg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57E688-0DC4-4FA1-8E86-D90ECA3241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9057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https://www.cs.ubc.ca/~schmidtm/Software/matLearn/multiclass/demos/html/demo_multiclass_KNN_01.png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57E688-0DC4-4FA1-8E86-D90ECA3241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6767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https://ybxzcgnc7b-flywheel.netdna-ssl.com/wp-content/uploads/2017/04/black-labs-loving-dogs.jpg</a:t>
            </a:r>
          </a:p>
          <a:p>
            <a:r>
              <a:rPr lang="en-US" dirty="0"/>
              <a:t>https://s3.amazonaws.com/cdn-origin-etr.akc.org/wp-content/uploads/2017/11/12235340/Bulldog-Care.jpg</a:t>
            </a:r>
          </a:p>
          <a:p>
            <a:r>
              <a:rPr lang="en-US" dirty="0"/>
              <a:t>https://cdn1-www.dogtime.com/assets/uploads/2011/01/file_23020_dachshund-dog-breed.jpg</a:t>
            </a:r>
          </a:p>
          <a:p>
            <a:r>
              <a:rPr lang="en-US" dirty="0"/>
              <a:t>https://www.purina.com/sites/g/files/auxxlc196/files/styles/kraken_generic_max_width_240/public/HOUND_Dachshund-%28Smooth%29.jpg?itok=DzMsCGPV</a:t>
            </a:r>
          </a:p>
          <a:p>
            <a:r>
              <a:rPr lang="en-US" dirty="0"/>
              <a:t>https://ybxzcgnc7b-flywheel.netdna-ssl.com/wp-content/uploads/2017/04/old-black-lab.jpg</a:t>
            </a:r>
          </a:p>
          <a:p>
            <a:r>
              <a:rPr lang="en-US" dirty="0"/>
              <a:t>https://upload.wikimedia.org/wikipedia/commons/thumb/e/e5/Axel%2C_the_English_Bulldog.jpg/220px-Axel%2C_the_English_Bulldog.jpg</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57E688-0DC4-4FA1-8E86-D90ECA3241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3177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https://ybxzcgnc7b-flywheel.netdna-ssl.com/wp-content/uploads/2017/04/black-labs-loving-dogs.jpg</a:t>
            </a:r>
          </a:p>
          <a:p>
            <a:r>
              <a:rPr lang="en-US" dirty="0"/>
              <a:t>https://s3.amazonaws.com/cdn-origin-etr.akc.org/wp-content/uploads/2017/11/12235340/Bulldog-Care.jpg</a:t>
            </a:r>
          </a:p>
          <a:p>
            <a:r>
              <a:rPr lang="en-US" dirty="0"/>
              <a:t>https://cdn1-www.dogtime.com/assets/uploads/2011/01/file_23020_dachshund-dog-breed.jpg</a:t>
            </a:r>
          </a:p>
          <a:p>
            <a:r>
              <a:rPr lang="en-US" dirty="0"/>
              <a:t>https://www.purina.com/sites/g/files/auxxlc196/files/styles/kraken_generic_max_width_240/public/HOUND_Dachshund-%28Smooth%29.jpg?itok=DzMsCGPV</a:t>
            </a:r>
          </a:p>
          <a:p>
            <a:r>
              <a:rPr lang="en-US" dirty="0"/>
              <a:t>https://ybxzcgnc7b-flywheel.netdna-ssl.com/wp-content/uploads/2017/04/old-black-lab.jpg</a:t>
            </a:r>
          </a:p>
          <a:p>
            <a:r>
              <a:rPr lang="en-US" dirty="0"/>
              <a:t>https://upload.wikimedia.org/wikipedia/commons/thumb/e/e5/Axel%2C_the_English_Bulldog.jpg/220px-Axel%2C_the_English_Bulldog.jpg</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57E688-0DC4-4FA1-8E86-D90ECA3241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834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https://media0.giphy.com/media/1MclE9Kaw3996/giphy.gif</a:t>
            </a:r>
          </a:p>
        </p:txBody>
      </p:sp>
      <p:sp>
        <p:nvSpPr>
          <p:cNvPr id="4" name="Slide Number Placeholder 3"/>
          <p:cNvSpPr>
            <a:spLocks noGrp="1"/>
          </p:cNvSpPr>
          <p:nvPr>
            <p:ph type="sldNum" sz="quarter" idx="5"/>
          </p:nvPr>
        </p:nvSpPr>
        <p:spPr/>
        <p:txBody>
          <a:bodyPr/>
          <a:lstStyle/>
          <a:p>
            <a:fld id="{6E1D1038-A180-47AE-8291-D687E8BE0712}" type="slidenum">
              <a:rPr lang="en-US" smtClean="0"/>
              <a:t>119</a:t>
            </a:fld>
            <a:endParaRPr lang="en-US"/>
          </a:p>
        </p:txBody>
      </p:sp>
    </p:spTree>
    <p:extLst>
      <p:ext uri="{BB962C8B-B14F-4D97-AF65-F5344CB8AC3E}">
        <p14:creationId xmlns:p14="http://schemas.microsoft.com/office/powerpoint/2010/main" val="2296026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https://en.wikipedia.org/wiki/Kernel_method#/media/File:Kernel_trick_idea.svg</a:t>
            </a:r>
          </a:p>
        </p:txBody>
      </p:sp>
      <p:sp>
        <p:nvSpPr>
          <p:cNvPr id="4" name="Slide Number Placeholder 3"/>
          <p:cNvSpPr>
            <a:spLocks noGrp="1"/>
          </p:cNvSpPr>
          <p:nvPr>
            <p:ph type="sldNum" sz="quarter" idx="5"/>
          </p:nvPr>
        </p:nvSpPr>
        <p:spPr/>
        <p:txBody>
          <a:bodyPr/>
          <a:lstStyle/>
          <a:p>
            <a:fld id="{706DA74C-1995-4EF8-99DB-5107834B2D0E}" type="slidenum">
              <a:rPr lang="en-US" smtClean="0"/>
              <a:t>189</a:t>
            </a:fld>
            <a:endParaRPr lang="en-US"/>
          </a:p>
        </p:txBody>
      </p:sp>
    </p:spTree>
    <p:extLst>
      <p:ext uri="{BB962C8B-B14F-4D97-AF65-F5344CB8AC3E}">
        <p14:creationId xmlns:p14="http://schemas.microsoft.com/office/powerpoint/2010/main" val="959251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https://en.wikipedia.org/wiki/Kernel_method#/media/File:Kernel_Machine.svg</a:t>
            </a:r>
          </a:p>
        </p:txBody>
      </p:sp>
      <p:sp>
        <p:nvSpPr>
          <p:cNvPr id="4" name="Slide Number Placeholder 3"/>
          <p:cNvSpPr>
            <a:spLocks noGrp="1"/>
          </p:cNvSpPr>
          <p:nvPr>
            <p:ph type="sldNum" sz="quarter" idx="5"/>
          </p:nvPr>
        </p:nvSpPr>
        <p:spPr/>
        <p:txBody>
          <a:bodyPr/>
          <a:lstStyle/>
          <a:p>
            <a:fld id="{706DA74C-1995-4EF8-99DB-5107834B2D0E}" type="slidenum">
              <a:rPr lang="en-US" smtClean="0"/>
              <a:t>192</a:t>
            </a:fld>
            <a:endParaRPr lang="en-US"/>
          </a:p>
        </p:txBody>
      </p:sp>
    </p:spTree>
    <p:extLst>
      <p:ext uri="{BB962C8B-B14F-4D97-AF65-F5344CB8AC3E}">
        <p14:creationId xmlns:p14="http://schemas.microsoft.com/office/powerpoint/2010/main" val="3178115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https://cdn-images-1.medium.com/max/1600/1*n6sJ4yZQzwKL9wnF5wnVNg.png</a:t>
            </a:r>
          </a:p>
        </p:txBody>
      </p:sp>
      <p:sp>
        <p:nvSpPr>
          <p:cNvPr id="4" name="Slide Number Placeholder 3"/>
          <p:cNvSpPr>
            <a:spLocks noGrp="1"/>
          </p:cNvSpPr>
          <p:nvPr>
            <p:ph type="sldNum" sz="quarter" idx="5"/>
          </p:nvPr>
        </p:nvSpPr>
        <p:spPr/>
        <p:txBody>
          <a:bodyPr/>
          <a:lstStyle/>
          <a:p>
            <a:fld id="{706DA74C-1995-4EF8-99DB-5107834B2D0E}" type="slidenum">
              <a:rPr lang="en-US" smtClean="0"/>
              <a:t>218</a:t>
            </a:fld>
            <a:endParaRPr lang="en-US"/>
          </a:p>
        </p:txBody>
      </p:sp>
    </p:spTree>
    <p:extLst>
      <p:ext uri="{BB962C8B-B14F-4D97-AF65-F5344CB8AC3E}">
        <p14:creationId xmlns:p14="http://schemas.microsoft.com/office/powerpoint/2010/main" val="1829754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https://sg.fiverrcdn.com/photos/99524726/original/bb6eda30c9f6992ac0681a9c8ea5f25c656aa4c8.png?1500226043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57E688-0DC4-4FA1-8E86-D90ECA3241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664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https://www.thoughtco.com/thmb/kJpIUcqn8s37TLHjBR-oL4holGg=/768x0/filters:no_upscale():max_bytes(150000):strip_icc()/Konark-sun-temple-wheel-5b7b01d3c9e77c0050d37375.jpg</a:t>
            </a:r>
          </a:p>
          <a:p>
            <a:r>
              <a:rPr lang="en-US" dirty="0"/>
              <a:t>https://i0.wp.com/www.tor.com/wp-content/uploads/2015/06/wheel-of-time-snake-wheel-small.jpg?fit=740%2C+9999&amp;crop=0%2C0%2C100%2C470px&amp;ssl=1&amp;w=640</a:t>
            </a:r>
          </a:p>
          <a:p>
            <a:endParaRPr lang="en-US" dirty="0"/>
          </a:p>
        </p:txBody>
      </p:sp>
      <p:sp>
        <p:nvSpPr>
          <p:cNvPr id="4" name="Slide Number Placeholder 3"/>
          <p:cNvSpPr>
            <a:spLocks noGrp="1"/>
          </p:cNvSpPr>
          <p:nvPr>
            <p:ph type="sldNum" sz="quarter" idx="5"/>
          </p:nvPr>
        </p:nvSpPr>
        <p:spPr/>
        <p:txBody>
          <a:bodyPr/>
          <a:lstStyle/>
          <a:p>
            <a:fld id="{1D9979B3-E7D9-4C7B-BFB7-510830097F93}" type="slidenum">
              <a:rPr lang="en-US" smtClean="0"/>
              <a:t>235</a:t>
            </a:fld>
            <a:endParaRPr lang="en-US"/>
          </a:p>
        </p:txBody>
      </p:sp>
    </p:spTree>
    <p:extLst>
      <p:ext uri="{BB962C8B-B14F-4D97-AF65-F5344CB8AC3E}">
        <p14:creationId xmlns:p14="http://schemas.microsoft.com/office/powerpoint/2010/main" val="2295552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https://sg.fiverrcdn.com/photos/99524726/original/bb6eda30c9f6992ac0681a9c8ea5f25c656aa4c8.png?1500226043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57E688-0DC4-4FA1-8E86-D90ECA3241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1152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https://www.researchgate.net/profile/Maria_Barbarosou/publication/230787652/figure/fig2/AS:669131099623428@1536544694590/The-2D-Caussian-function-of-Example-2-Example-1-Consider-the-following-strongly-convex.png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57E688-0DC4-4FA1-8E86-D90ECA3241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8552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https://c8.alamy.com/comp/B4JPK2/half-eaten-birthday-cake-you-cant-have-your-cake-and-eat-it-B4JPK2.jpg</a:t>
            </a:r>
          </a:p>
        </p:txBody>
      </p:sp>
      <p:sp>
        <p:nvSpPr>
          <p:cNvPr id="4" name="Slide Number Placeholder 3"/>
          <p:cNvSpPr>
            <a:spLocks noGrp="1"/>
          </p:cNvSpPr>
          <p:nvPr>
            <p:ph type="sldNum" sz="quarter" idx="5"/>
          </p:nvPr>
        </p:nvSpPr>
        <p:spPr/>
        <p:txBody>
          <a:bodyPr/>
          <a:lstStyle/>
          <a:p>
            <a:fld id="{B3C5771E-ACE4-4E07-8E0C-1453AA86529F}" type="slidenum">
              <a:rPr lang="en-US" smtClean="0"/>
              <a:t>24</a:t>
            </a:fld>
            <a:endParaRPr lang="en-US"/>
          </a:p>
        </p:txBody>
      </p:sp>
    </p:spTree>
    <p:extLst>
      <p:ext uri="{BB962C8B-B14F-4D97-AF65-F5344CB8AC3E}">
        <p14:creationId xmlns:p14="http://schemas.microsoft.com/office/powerpoint/2010/main" val="3223057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https://c8.alamy.com/comp/B4JPK2/half-eaten-birthday-cake-you-cant-have-your-cake-and-eat-it-B4JPK2.jpg</a:t>
            </a:r>
          </a:p>
          <a:p>
            <a:r>
              <a:rPr lang="en-US" dirty="0"/>
              <a:t>https://smithfarmslabradors.com/images/females/black-lab_chalet-full.jpg</a:t>
            </a:r>
          </a:p>
          <a:p>
            <a:r>
              <a:rPr lang="en-US" dirty="0"/>
              <a:t>https://www.dogbreedinfo.com/images4/DroolSpikeYuck.JPG</a:t>
            </a:r>
          </a:p>
          <a:p>
            <a:endParaRPr lang="en-US" dirty="0"/>
          </a:p>
        </p:txBody>
      </p:sp>
      <p:sp>
        <p:nvSpPr>
          <p:cNvPr id="4" name="Slide Number Placeholder 3"/>
          <p:cNvSpPr>
            <a:spLocks noGrp="1"/>
          </p:cNvSpPr>
          <p:nvPr>
            <p:ph type="sldNum" sz="quarter" idx="5"/>
          </p:nvPr>
        </p:nvSpPr>
        <p:spPr/>
        <p:txBody>
          <a:bodyPr/>
          <a:lstStyle/>
          <a:p>
            <a:fld id="{B3C5771E-ACE4-4E07-8E0C-1453AA86529F}" type="slidenum">
              <a:rPr lang="en-US" smtClean="0"/>
              <a:t>25</a:t>
            </a:fld>
            <a:endParaRPr lang="en-US"/>
          </a:p>
        </p:txBody>
      </p:sp>
    </p:spTree>
    <p:extLst>
      <p:ext uri="{BB962C8B-B14F-4D97-AF65-F5344CB8AC3E}">
        <p14:creationId xmlns:p14="http://schemas.microsoft.com/office/powerpoint/2010/main" val="1610228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https://rocnation.com/rihanna/</a:t>
            </a:r>
          </a:p>
          <a:p>
            <a:r>
              <a:rPr lang="en-US" dirty="0"/>
              <a:t>https://pbs.twimg.com/media/Dwp8QyEUcAEJC3n.jpg</a:t>
            </a:r>
          </a:p>
        </p:txBody>
      </p:sp>
    </p:spTree>
    <p:extLst>
      <p:ext uri="{BB962C8B-B14F-4D97-AF65-F5344CB8AC3E}">
        <p14:creationId xmlns:p14="http://schemas.microsoft.com/office/powerpoint/2010/main" val="2295588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https://thumbs.dreamstime.com/z/sun-clouds-rain-snow-storms-14353589.jpg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57E688-0DC4-4FA1-8E86-D90ECA3241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840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https://thumbs.dreamstime.com/z/sun-clouds-rain-snow-storms-14353589.jpg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57E688-0DC4-4FA1-8E86-D90ECA3241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15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43869-0ABA-4B38-BABA-D54787A607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68A4A6-A6B6-45AC-860B-D4E85CD1E7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3CE039-A399-4638-B2A8-3042F6DF04F7}"/>
              </a:ext>
            </a:extLst>
          </p:cNvPr>
          <p:cNvSpPr>
            <a:spLocks noGrp="1"/>
          </p:cNvSpPr>
          <p:nvPr>
            <p:ph type="dt" sz="half" idx="10"/>
          </p:nvPr>
        </p:nvSpPr>
        <p:spPr/>
        <p:txBody>
          <a:bodyPr/>
          <a:lstStyle/>
          <a:p>
            <a:fld id="{7FFE1933-27B7-47A0-86CD-720A162D5C23}" type="datetimeFigureOut">
              <a:rPr lang="en-US" smtClean="0"/>
              <a:t>7/14/2021</a:t>
            </a:fld>
            <a:endParaRPr lang="en-US"/>
          </a:p>
        </p:txBody>
      </p:sp>
      <p:sp>
        <p:nvSpPr>
          <p:cNvPr id="5" name="Footer Placeholder 4">
            <a:extLst>
              <a:ext uri="{FF2B5EF4-FFF2-40B4-BE49-F238E27FC236}">
                <a16:creationId xmlns:a16="http://schemas.microsoft.com/office/drawing/2014/main" id="{7983961E-F2EA-4D5B-8513-A777508DA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ADFEAD-C5B5-4CF9-87AD-F833AF680CF7}"/>
              </a:ext>
            </a:extLst>
          </p:cNvPr>
          <p:cNvSpPr>
            <a:spLocks noGrp="1"/>
          </p:cNvSpPr>
          <p:nvPr>
            <p:ph type="sldNum" sz="quarter" idx="12"/>
          </p:nvPr>
        </p:nvSpPr>
        <p:spPr/>
        <p:txBody>
          <a:bodyPr/>
          <a:lstStyle/>
          <a:p>
            <a:fld id="{B27106EB-1FB4-45E3-985B-3F5775F1F7AE}" type="slidenum">
              <a:rPr lang="en-US" smtClean="0"/>
              <a:t>‹#›</a:t>
            </a:fld>
            <a:endParaRPr lang="en-US"/>
          </a:p>
        </p:txBody>
      </p:sp>
    </p:spTree>
    <p:extLst>
      <p:ext uri="{BB962C8B-B14F-4D97-AF65-F5344CB8AC3E}">
        <p14:creationId xmlns:p14="http://schemas.microsoft.com/office/powerpoint/2010/main" val="3765693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31631-7212-4512-AEC2-DBA43DA3DD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061CAA-5AA4-497B-A5E3-14CAD21390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1B8C6D-FD6F-49CA-8EF3-3783429A37BF}"/>
              </a:ext>
            </a:extLst>
          </p:cNvPr>
          <p:cNvSpPr>
            <a:spLocks noGrp="1"/>
          </p:cNvSpPr>
          <p:nvPr>
            <p:ph type="dt" sz="half" idx="10"/>
          </p:nvPr>
        </p:nvSpPr>
        <p:spPr/>
        <p:txBody>
          <a:bodyPr/>
          <a:lstStyle/>
          <a:p>
            <a:fld id="{7FFE1933-27B7-47A0-86CD-720A162D5C23}" type="datetimeFigureOut">
              <a:rPr lang="en-US" smtClean="0"/>
              <a:t>7/14/2021</a:t>
            </a:fld>
            <a:endParaRPr lang="en-US"/>
          </a:p>
        </p:txBody>
      </p:sp>
      <p:sp>
        <p:nvSpPr>
          <p:cNvPr id="5" name="Footer Placeholder 4">
            <a:extLst>
              <a:ext uri="{FF2B5EF4-FFF2-40B4-BE49-F238E27FC236}">
                <a16:creationId xmlns:a16="http://schemas.microsoft.com/office/drawing/2014/main" id="{A5AE82A5-B04D-4350-90E2-CEF9D3ED1C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DE76-464E-4EE4-9E7C-20AA6F01902A}"/>
              </a:ext>
            </a:extLst>
          </p:cNvPr>
          <p:cNvSpPr>
            <a:spLocks noGrp="1"/>
          </p:cNvSpPr>
          <p:nvPr>
            <p:ph type="sldNum" sz="quarter" idx="12"/>
          </p:nvPr>
        </p:nvSpPr>
        <p:spPr/>
        <p:txBody>
          <a:bodyPr/>
          <a:lstStyle/>
          <a:p>
            <a:fld id="{B27106EB-1FB4-45E3-985B-3F5775F1F7AE}" type="slidenum">
              <a:rPr lang="en-US" smtClean="0"/>
              <a:t>‹#›</a:t>
            </a:fld>
            <a:endParaRPr lang="en-US"/>
          </a:p>
        </p:txBody>
      </p:sp>
    </p:spTree>
    <p:extLst>
      <p:ext uri="{BB962C8B-B14F-4D97-AF65-F5344CB8AC3E}">
        <p14:creationId xmlns:p14="http://schemas.microsoft.com/office/powerpoint/2010/main" val="3591172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1BBB54-09D1-4279-ADCA-4C22B782BE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9E2789-4785-421C-80AD-8BE31A1656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A1AAC2-B57E-4B07-8AA9-48367B3B804B}"/>
              </a:ext>
            </a:extLst>
          </p:cNvPr>
          <p:cNvSpPr>
            <a:spLocks noGrp="1"/>
          </p:cNvSpPr>
          <p:nvPr>
            <p:ph type="dt" sz="half" idx="10"/>
          </p:nvPr>
        </p:nvSpPr>
        <p:spPr/>
        <p:txBody>
          <a:bodyPr/>
          <a:lstStyle/>
          <a:p>
            <a:fld id="{7FFE1933-27B7-47A0-86CD-720A162D5C23}" type="datetimeFigureOut">
              <a:rPr lang="en-US" smtClean="0"/>
              <a:t>7/14/2021</a:t>
            </a:fld>
            <a:endParaRPr lang="en-US"/>
          </a:p>
        </p:txBody>
      </p:sp>
      <p:sp>
        <p:nvSpPr>
          <p:cNvPr id="5" name="Footer Placeholder 4">
            <a:extLst>
              <a:ext uri="{FF2B5EF4-FFF2-40B4-BE49-F238E27FC236}">
                <a16:creationId xmlns:a16="http://schemas.microsoft.com/office/drawing/2014/main" id="{00BF70CD-917B-4CAA-814E-93FB435644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B5A05B-70E3-4647-8F90-7CE8CE5D8B5C}"/>
              </a:ext>
            </a:extLst>
          </p:cNvPr>
          <p:cNvSpPr>
            <a:spLocks noGrp="1"/>
          </p:cNvSpPr>
          <p:nvPr>
            <p:ph type="sldNum" sz="quarter" idx="12"/>
          </p:nvPr>
        </p:nvSpPr>
        <p:spPr/>
        <p:txBody>
          <a:bodyPr/>
          <a:lstStyle/>
          <a:p>
            <a:fld id="{B27106EB-1FB4-45E3-985B-3F5775F1F7AE}" type="slidenum">
              <a:rPr lang="en-US" smtClean="0"/>
              <a:t>‹#›</a:t>
            </a:fld>
            <a:endParaRPr lang="en-US"/>
          </a:p>
        </p:txBody>
      </p:sp>
    </p:spTree>
    <p:extLst>
      <p:ext uri="{BB962C8B-B14F-4D97-AF65-F5344CB8AC3E}">
        <p14:creationId xmlns:p14="http://schemas.microsoft.com/office/powerpoint/2010/main" val="33494446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3650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02117-549F-4518-85E7-28D9DCAD76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FDBD94-D756-407B-85C5-3EA89D54E3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8209A3-2EFA-4A03-8313-462FC44E29DC}"/>
              </a:ext>
            </a:extLst>
          </p:cNvPr>
          <p:cNvSpPr>
            <a:spLocks noGrp="1"/>
          </p:cNvSpPr>
          <p:nvPr>
            <p:ph type="dt" sz="half" idx="10"/>
          </p:nvPr>
        </p:nvSpPr>
        <p:spPr/>
        <p:txBody>
          <a:bodyPr/>
          <a:lstStyle/>
          <a:p>
            <a:fld id="{7FFE1933-27B7-47A0-86CD-720A162D5C23}" type="datetimeFigureOut">
              <a:rPr lang="en-US" smtClean="0"/>
              <a:t>7/14/2021</a:t>
            </a:fld>
            <a:endParaRPr lang="en-US"/>
          </a:p>
        </p:txBody>
      </p:sp>
      <p:sp>
        <p:nvSpPr>
          <p:cNvPr id="5" name="Footer Placeholder 4">
            <a:extLst>
              <a:ext uri="{FF2B5EF4-FFF2-40B4-BE49-F238E27FC236}">
                <a16:creationId xmlns:a16="http://schemas.microsoft.com/office/drawing/2014/main" id="{7CB9EBE7-A3CB-43A3-80A5-0F30376BB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B1DA91-1D50-4145-B234-086AD5A9D732}"/>
              </a:ext>
            </a:extLst>
          </p:cNvPr>
          <p:cNvSpPr>
            <a:spLocks noGrp="1"/>
          </p:cNvSpPr>
          <p:nvPr>
            <p:ph type="sldNum" sz="quarter" idx="12"/>
          </p:nvPr>
        </p:nvSpPr>
        <p:spPr/>
        <p:txBody>
          <a:bodyPr/>
          <a:lstStyle/>
          <a:p>
            <a:fld id="{B27106EB-1FB4-45E3-985B-3F5775F1F7AE}" type="slidenum">
              <a:rPr lang="en-US" smtClean="0"/>
              <a:t>‹#›</a:t>
            </a:fld>
            <a:endParaRPr lang="en-US"/>
          </a:p>
        </p:txBody>
      </p:sp>
    </p:spTree>
    <p:extLst>
      <p:ext uri="{BB962C8B-B14F-4D97-AF65-F5344CB8AC3E}">
        <p14:creationId xmlns:p14="http://schemas.microsoft.com/office/powerpoint/2010/main" val="239715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57E3F-D621-4771-8CB8-C57E7C46A4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E39FB0-02CA-4C5D-B8AF-040CD7CE1A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D3E3FC-E6D3-491B-95BD-7C218EB33A11}"/>
              </a:ext>
            </a:extLst>
          </p:cNvPr>
          <p:cNvSpPr>
            <a:spLocks noGrp="1"/>
          </p:cNvSpPr>
          <p:nvPr>
            <p:ph type="dt" sz="half" idx="10"/>
          </p:nvPr>
        </p:nvSpPr>
        <p:spPr/>
        <p:txBody>
          <a:bodyPr/>
          <a:lstStyle/>
          <a:p>
            <a:fld id="{7FFE1933-27B7-47A0-86CD-720A162D5C23}" type="datetimeFigureOut">
              <a:rPr lang="en-US" smtClean="0"/>
              <a:t>7/14/2021</a:t>
            </a:fld>
            <a:endParaRPr lang="en-US"/>
          </a:p>
        </p:txBody>
      </p:sp>
      <p:sp>
        <p:nvSpPr>
          <p:cNvPr id="5" name="Footer Placeholder 4">
            <a:extLst>
              <a:ext uri="{FF2B5EF4-FFF2-40B4-BE49-F238E27FC236}">
                <a16:creationId xmlns:a16="http://schemas.microsoft.com/office/drawing/2014/main" id="{F8944441-F7BE-4E57-9DEF-EFA9823B2B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46A0E9-02A5-4FF3-BE5D-15F8995AE505}"/>
              </a:ext>
            </a:extLst>
          </p:cNvPr>
          <p:cNvSpPr>
            <a:spLocks noGrp="1"/>
          </p:cNvSpPr>
          <p:nvPr>
            <p:ph type="sldNum" sz="quarter" idx="12"/>
          </p:nvPr>
        </p:nvSpPr>
        <p:spPr/>
        <p:txBody>
          <a:bodyPr/>
          <a:lstStyle/>
          <a:p>
            <a:fld id="{B27106EB-1FB4-45E3-985B-3F5775F1F7AE}" type="slidenum">
              <a:rPr lang="en-US" smtClean="0"/>
              <a:t>‹#›</a:t>
            </a:fld>
            <a:endParaRPr lang="en-US"/>
          </a:p>
        </p:txBody>
      </p:sp>
    </p:spTree>
    <p:extLst>
      <p:ext uri="{BB962C8B-B14F-4D97-AF65-F5344CB8AC3E}">
        <p14:creationId xmlns:p14="http://schemas.microsoft.com/office/powerpoint/2010/main" val="2105973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73D43-8607-4F95-8E42-1734C71238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6B7C89-FAB4-45FF-BA5B-00BF349130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5373CD-536C-4EE8-9401-CD8578C74B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366AAF-DF50-4C16-BEC3-36DD35C83004}"/>
              </a:ext>
            </a:extLst>
          </p:cNvPr>
          <p:cNvSpPr>
            <a:spLocks noGrp="1"/>
          </p:cNvSpPr>
          <p:nvPr>
            <p:ph type="dt" sz="half" idx="10"/>
          </p:nvPr>
        </p:nvSpPr>
        <p:spPr/>
        <p:txBody>
          <a:bodyPr/>
          <a:lstStyle/>
          <a:p>
            <a:fld id="{7FFE1933-27B7-47A0-86CD-720A162D5C23}" type="datetimeFigureOut">
              <a:rPr lang="en-US" smtClean="0"/>
              <a:t>7/14/2021</a:t>
            </a:fld>
            <a:endParaRPr lang="en-US"/>
          </a:p>
        </p:txBody>
      </p:sp>
      <p:sp>
        <p:nvSpPr>
          <p:cNvPr id="6" name="Footer Placeholder 5">
            <a:extLst>
              <a:ext uri="{FF2B5EF4-FFF2-40B4-BE49-F238E27FC236}">
                <a16:creationId xmlns:a16="http://schemas.microsoft.com/office/drawing/2014/main" id="{5E678B37-EA7A-4A3A-90B4-98001D0BAE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17ECF1-90C0-4AA5-AF7D-3A7DAEB42E87}"/>
              </a:ext>
            </a:extLst>
          </p:cNvPr>
          <p:cNvSpPr>
            <a:spLocks noGrp="1"/>
          </p:cNvSpPr>
          <p:nvPr>
            <p:ph type="sldNum" sz="quarter" idx="12"/>
          </p:nvPr>
        </p:nvSpPr>
        <p:spPr/>
        <p:txBody>
          <a:bodyPr/>
          <a:lstStyle/>
          <a:p>
            <a:fld id="{B27106EB-1FB4-45E3-985B-3F5775F1F7AE}" type="slidenum">
              <a:rPr lang="en-US" smtClean="0"/>
              <a:t>‹#›</a:t>
            </a:fld>
            <a:endParaRPr lang="en-US"/>
          </a:p>
        </p:txBody>
      </p:sp>
    </p:spTree>
    <p:extLst>
      <p:ext uri="{BB962C8B-B14F-4D97-AF65-F5344CB8AC3E}">
        <p14:creationId xmlns:p14="http://schemas.microsoft.com/office/powerpoint/2010/main" val="3226198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DD922-586C-45D0-9D67-58C0C7AEC8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CD3818-5B73-409E-BC3B-FB4334C7DA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6C15C2-27A8-4139-8560-9AF8FE474E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BBC0EB-0C1B-40D4-89B6-A96FA0F508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E47B23-8149-4889-8BDA-EF15053DFB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0D25F2-4012-4A01-AC81-F3D0FBC6433E}"/>
              </a:ext>
            </a:extLst>
          </p:cNvPr>
          <p:cNvSpPr>
            <a:spLocks noGrp="1"/>
          </p:cNvSpPr>
          <p:nvPr>
            <p:ph type="dt" sz="half" idx="10"/>
          </p:nvPr>
        </p:nvSpPr>
        <p:spPr/>
        <p:txBody>
          <a:bodyPr/>
          <a:lstStyle/>
          <a:p>
            <a:fld id="{7FFE1933-27B7-47A0-86CD-720A162D5C23}" type="datetimeFigureOut">
              <a:rPr lang="en-US" smtClean="0"/>
              <a:t>7/14/2021</a:t>
            </a:fld>
            <a:endParaRPr lang="en-US"/>
          </a:p>
        </p:txBody>
      </p:sp>
      <p:sp>
        <p:nvSpPr>
          <p:cNvPr id="8" name="Footer Placeholder 7">
            <a:extLst>
              <a:ext uri="{FF2B5EF4-FFF2-40B4-BE49-F238E27FC236}">
                <a16:creationId xmlns:a16="http://schemas.microsoft.com/office/drawing/2014/main" id="{998E899A-11BA-4CA6-A9CF-4156B00567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125998-3CD2-4D75-A070-9E0F8DF294C5}"/>
              </a:ext>
            </a:extLst>
          </p:cNvPr>
          <p:cNvSpPr>
            <a:spLocks noGrp="1"/>
          </p:cNvSpPr>
          <p:nvPr>
            <p:ph type="sldNum" sz="quarter" idx="12"/>
          </p:nvPr>
        </p:nvSpPr>
        <p:spPr/>
        <p:txBody>
          <a:bodyPr/>
          <a:lstStyle/>
          <a:p>
            <a:fld id="{B27106EB-1FB4-45E3-985B-3F5775F1F7AE}" type="slidenum">
              <a:rPr lang="en-US" smtClean="0"/>
              <a:t>‹#›</a:t>
            </a:fld>
            <a:endParaRPr lang="en-US"/>
          </a:p>
        </p:txBody>
      </p:sp>
    </p:spTree>
    <p:extLst>
      <p:ext uri="{BB962C8B-B14F-4D97-AF65-F5344CB8AC3E}">
        <p14:creationId xmlns:p14="http://schemas.microsoft.com/office/powerpoint/2010/main" val="2189862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84693-E080-48EF-A2D4-E434A968F8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38F91B-C1AD-4AC3-8DC4-336A48A0686F}"/>
              </a:ext>
            </a:extLst>
          </p:cNvPr>
          <p:cNvSpPr>
            <a:spLocks noGrp="1"/>
          </p:cNvSpPr>
          <p:nvPr>
            <p:ph type="dt" sz="half" idx="10"/>
          </p:nvPr>
        </p:nvSpPr>
        <p:spPr/>
        <p:txBody>
          <a:bodyPr/>
          <a:lstStyle/>
          <a:p>
            <a:fld id="{7FFE1933-27B7-47A0-86CD-720A162D5C23}" type="datetimeFigureOut">
              <a:rPr lang="en-US" smtClean="0"/>
              <a:t>7/14/2021</a:t>
            </a:fld>
            <a:endParaRPr lang="en-US"/>
          </a:p>
        </p:txBody>
      </p:sp>
      <p:sp>
        <p:nvSpPr>
          <p:cNvPr id="4" name="Footer Placeholder 3">
            <a:extLst>
              <a:ext uri="{FF2B5EF4-FFF2-40B4-BE49-F238E27FC236}">
                <a16:creationId xmlns:a16="http://schemas.microsoft.com/office/drawing/2014/main" id="{F6F4BEE8-B4A1-4D60-8B1E-6D5FDC78F4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D5C257-858A-4680-8C30-4479803AA1F9}"/>
              </a:ext>
            </a:extLst>
          </p:cNvPr>
          <p:cNvSpPr>
            <a:spLocks noGrp="1"/>
          </p:cNvSpPr>
          <p:nvPr>
            <p:ph type="sldNum" sz="quarter" idx="12"/>
          </p:nvPr>
        </p:nvSpPr>
        <p:spPr/>
        <p:txBody>
          <a:bodyPr/>
          <a:lstStyle/>
          <a:p>
            <a:fld id="{B27106EB-1FB4-45E3-985B-3F5775F1F7AE}" type="slidenum">
              <a:rPr lang="en-US" smtClean="0"/>
              <a:t>‹#›</a:t>
            </a:fld>
            <a:endParaRPr lang="en-US"/>
          </a:p>
        </p:txBody>
      </p:sp>
    </p:spTree>
    <p:extLst>
      <p:ext uri="{BB962C8B-B14F-4D97-AF65-F5344CB8AC3E}">
        <p14:creationId xmlns:p14="http://schemas.microsoft.com/office/powerpoint/2010/main" val="957399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509E7F-14B7-4926-BDDC-555B833735DC}"/>
              </a:ext>
            </a:extLst>
          </p:cNvPr>
          <p:cNvSpPr>
            <a:spLocks noGrp="1"/>
          </p:cNvSpPr>
          <p:nvPr>
            <p:ph type="dt" sz="half" idx="10"/>
          </p:nvPr>
        </p:nvSpPr>
        <p:spPr/>
        <p:txBody>
          <a:bodyPr/>
          <a:lstStyle/>
          <a:p>
            <a:fld id="{7FFE1933-27B7-47A0-86CD-720A162D5C23}" type="datetimeFigureOut">
              <a:rPr lang="en-US" smtClean="0"/>
              <a:t>7/14/2021</a:t>
            </a:fld>
            <a:endParaRPr lang="en-US"/>
          </a:p>
        </p:txBody>
      </p:sp>
      <p:sp>
        <p:nvSpPr>
          <p:cNvPr id="3" name="Footer Placeholder 2">
            <a:extLst>
              <a:ext uri="{FF2B5EF4-FFF2-40B4-BE49-F238E27FC236}">
                <a16:creationId xmlns:a16="http://schemas.microsoft.com/office/drawing/2014/main" id="{4B789972-9F6A-4F3F-BA84-DE5F46514B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83010F-7248-464B-A1B3-CA2D208460FD}"/>
              </a:ext>
            </a:extLst>
          </p:cNvPr>
          <p:cNvSpPr>
            <a:spLocks noGrp="1"/>
          </p:cNvSpPr>
          <p:nvPr>
            <p:ph type="sldNum" sz="quarter" idx="12"/>
          </p:nvPr>
        </p:nvSpPr>
        <p:spPr/>
        <p:txBody>
          <a:bodyPr/>
          <a:lstStyle/>
          <a:p>
            <a:fld id="{B27106EB-1FB4-45E3-985B-3F5775F1F7AE}" type="slidenum">
              <a:rPr lang="en-US" smtClean="0"/>
              <a:t>‹#›</a:t>
            </a:fld>
            <a:endParaRPr lang="en-US"/>
          </a:p>
        </p:txBody>
      </p:sp>
    </p:spTree>
    <p:extLst>
      <p:ext uri="{BB962C8B-B14F-4D97-AF65-F5344CB8AC3E}">
        <p14:creationId xmlns:p14="http://schemas.microsoft.com/office/powerpoint/2010/main" val="4220666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EAE8B-307E-402F-844A-A393C32FC4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CAA5C3-A9FC-46BE-9E9D-AD1E9654E4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FE4B9A-81BD-44C3-85AB-8AF0BF3A8A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03AC85-D86B-4DB2-9451-53E06BF9D915}"/>
              </a:ext>
            </a:extLst>
          </p:cNvPr>
          <p:cNvSpPr>
            <a:spLocks noGrp="1"/>
          </p:cNvSpPr>
          <p:nvPr>
            <p:ph type="dt" sz="half" idx="10"/>
          </p:nvPr>
        </p:nvSpPr>
        <p:spPr/>
        <p:txBody>
          <a:bodyPr/>
          <a:lstStyle/>
          <a:p>
            <a:fld id="{7FFE1933-27B7-47A0-86CD-720A162D5C23}" type="datetimeFigureOut">
              <a:rPr lang="en-US" smtClean="0"/>
              <a:t>7/14/2021</a:t>
            </a:fld>
            <a:endParaRPr lang="en-US"/>
          </a:p>
        </p:txBody>
      </p:sp>
      <p:sp>
        <p:nvSpPr>
          <p:cNvPr id="6" name="Footer Placeholder 5">
            <a:extLst>
              <a:ext uri="{FF2B5EF4-FFF2-40B4-BE49-F238E27FC236}">
                <a16:creationId xmlns:a16="http://schemas.microsoft.com/office/drawing/2014/main" id="{112AB9FA-3CC8-4F61-8DE1-032DCFABE9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0C7C49-86F4-434D-8B8D-9898A83EFF17}"/>
              </a:ext>
            </a:extLst>
          </p:cNvPr>
          <p:cNvSpPr>
            <a:spLocks noGrp="1"/>
          </p:cNvSpPr>
          <p:nvPr>
            <p:ph type="sldNum" sz="quarter" idx="12"/>
          </p:nvPr>
        </p:nvSpPr>
        <p:spPr/>
        <p:txBody>
          <a:bodyPr/>
          <a:lstStyle/>
          <a:p>
            <a:fld id="{B27106EB-1FB4-45E3-985B-3F5775F1F7AE}" type="slidenum">
              <a:rPr lang="en-US" smtClean="0"/>
              <a:t>‹#›</a:t>
            </a:fld>
            <a:endParaRPr lang="en-US"/>
          </a:p>
        </p:txBody>
      </p:sp>
    </p:spTree>
    <p:extLst>
      <p:ext uri="{BB962C8B-B14F-4D97-AF65-F5344CB8AC3E}">
        <p14:creationId xmlns:p14="http://schemas.microsoft.com/office/powerpoint/2010/main" val="1324679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571B0-9413-4DEA-8A60-A79CC9BB86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DBCB1C-A32B-472C-B942-2679A6E58D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7D8AB2E-8BAE-4754-84D4-360754C9C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6F2C3C-EC18-49FC-8886-9AE8D2C53CBC}"/>
              </a:ext>
            </a:extLst>
          </p:cNvPr>
          <p:cNvSpPr>
            <a:spLocks noGrp="1"/>
          </p:cNvSpPr>
          <p:nvPr>
            <p:ph type="dt" sz="half" idx="10"/>
          </p:nvPr>
        </p:nvSpPr>
        <p:spPr/>
        <p:txBody>
          <a:bodyPr/>
          <a:lstStyle/>
          <a:p>
            <a:fld id="{7FFE1933-27B7-47A0-86CD-720A162D5C23}" type="datetimeFigureOut">
              <a:rPr lang="en-US" smtClean="0"/>
              <a:t>7/14/2021</a:t>
            </a:fld>
            <a:endParaRPr lang="en-US"/>
          </a:p>
        </p:txBody>
      </p:sp>
      <p:sp>
        <p:nvSpPr>
          <p:cNvPr id="6" name="Footer Placeholder 5">
            <a:extLst>
              <a:ext uri="{FF2B5EF4-FFF2-40B4-BE49-F238E27FC236}">
                <a16:creationId xmlns:a16="http://schemas.microsoft.com/office/drawing/2014/main" id="{BC9A7E61-E398-4178-9C4E-B57A7BBC9D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BFDDC6-7BDE-44B7-90F9-AA77FC61B2D3}"/>
              </a:ext>
            </a:extLst>
          </p:cNvPr>
          <p:cNvSpPr>
            <a:spLocks noGrp="1"/>
          </p:cNvSpPr>
          <p:nvPr>
            <p:ph type="sldNum" sz="quarter" idx="12"/>
          </p:nvPr>
        </p:nvSpPr>
        <p:spPr/>
        <p:txBody>
          <a:bodyPr/>
          <a:lstStyle/>
          <a:p>
            <a:fld id="{B27106EB-1FB4-45E3-985B-3F5775F1F7AE}" type="slidenum">
              <a:rPr lang="en-US" smtClean="0"/>
              <a:t>‹#›</a:t>
            </a:fld>
            <a:endParaRPr lang="en-US"/>
          </a:p>
        </p:txBody>
      </p:sp>
    </p:spTree>
    <p:extLst>
      <p:ext uri="{BB962C8B-B14F-4D97-AF65-F5344CB8AC3E}">
        <p14:creationId xmlns:p14="http://schemas.microsoft.com/office/powerpoint/2010/main" val="2938278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4830D3-6FD8-4D60-84EF-718F8C4E65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96A94E4-1EB1-4083-BD4E-30D888F977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1BA308E-A254-440B-BA8C-78EB960066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FE1933-27B7-47A0-86CD-720A162D5C23}" type="datetimeFigureOut">
              <a:rPr lang="en-US" smtClean="0"/>
              <a:t>7/14/2021</a:t>
            </a:fld>
            <a:endParaRPr lang="en-US"/>
          </a:p>
        </p:txBody>
      </p:sp>
      <p:sp>
        <p:nvSpPr>
          <p:cNvPr id="5" name="Footer Placeholder 4">
            <a:extLst>
              <a:ext uri="{FF2B5EF4-FFF2-40B4-BE49-F238E27FC236}">
                <a16:creationId xmlns:a16="http://schemas.microsoft.com/office/drawing/2014/main" id="{C00F379D-8A3B-4FD2-B616-F6574334D7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41794B-9632-4957-ACB6-06AC18374F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7106EB-1FB4-45E3-985B-3F5775F1F7AE}" type="slidenum">
              <a:rPr lang="en-US" smtClean="0"/>
              <a:t>‹#›</a:t>
            </a:fld>
            <a:endParaRPr lang="en-US"/>
          </a:p>
        </p:txBody>
      </p:sp>
    </p:spTree>
    <p:extLst>
      <p:ext uri="{BB962C8B-B14F-4D97-AF65-F5344CB8AC3E}">
        <p14:creationId xmlns:p14="http://schemas.microsoft.com/office/powerpoint/2010/main" val="2803733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accent6">
              <a:lumMod val="7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01.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NULL"/></Relationships>
</file>

<file path=ppt/slides/_rels/slide178.xml.rels><?xml version="1.0" encoding="UTF-8" standalone="yes"?>
<Relationships xmlns="http://schemas.openxmlformats.org/package/2006/relationships"><Relationship Id="rId3" Type="http://schemas.openxmlformats.org/officeDocument/2006/relationships/hyperlink" Target="https://opentextbc.ca/anatomyandphysiology/chapter/26-5-disorders-of-acid-base-balance/" TargetMode="External"/><Relationship Id="rId2" Type="http://schemas.openxmlformats.org/officeDocument/2006/relationships/hyperlink" Target="https://www.maximumfun.org/sawbones/sawbones-alkaline-water" TargetMode="Externa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customXml" Target="../ink/ink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400.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5.xml"/></Relationships>
</file>

<file path=ppt/slides/_rels/slide27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5.xml"/></Relationships>
</file>

<file path=ppt/slides/_rels/slide27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7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27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5.xml"/></Relationships>
</file>

<file path=ppt/slides/_rels/slide2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ow.ly/J4fYL" TargetMode="External"/><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hyperlink" Target="https://twitter.com/RRULibrary/status/568462871081959425"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esuli/sentiwordnet" TargetMode="External"/><Relationship Id="rId2" Type="http://schemas.openxmlformats.org/officeDocument/2006/relationships/hyperlink" Target="https://github.com/fnielsen/afinn/tree/master/afinn/data"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en.wikipedia.org/wiki/Bernoulli_distribution"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2144E-B065-4589-A5B4-64E43F26272D}"/>
              </a:ext>
            </a:extLst>
          </p:cNvPr>
          <p:cNvSpPr>
            <a:spLocks noGrp="1"/>
          </p:cNvSpPr>
          <p:nvPr>
            <p:ph type="ctrTitle"/>
          </p:nvPr>
        </p:nvSpPr>
        <p:spPr/>
        <p:txBody>
          <a:bodyPr/>
          <a:lstStyle/>
          <a:p>
            <a:r>
              <a:rPr lang="en-US" dirty="0"/>
              <a:t>Parametric Models</a:t>
            </a:r>
          </a:p>
        </p:txBody>
      </p:sp>
      <p:sp>
        <p:nvSpPr>
          <p:cNvPr id="3" name="Subtitle 2">
            <a:extLst>
              <a:ext uri="{FF2B5EF4-FFF2-40B4-BE49-F238E27FC236}">
                <a16:creationId xmlns:a16="http://schemas.microsoft.com/office/drawing/2014/main" id="{9E3B18BE-B930-45A1-A664-CCD455EC945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20071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898F6-7F8C-4D3E-B3EE-37F2605A03FF}"/>
              </a:ext>
            </a:extLst>
          </p:cNvPr>
          <p:cNvSpPr>
            <a:spLocks noGrp="1"/>
          </p:cNvSpPr>
          <p:nvPr>
            <p:ph type="title"/>
          </p:nvPr>
        </p:nvSpPr>
        <p:spPr/>
        <p:txBody>
          <a:bodyPr/>
          <a:lstStyle/>
          <a:p>
            <a:r>
              <a:rPr lang="en-US" dirty="0"/>
              <a:t>Linear Regression – The Details</a:t>
            </a:r>
          </a:p>
        </p:txBody>
      </p:sp>
      <p:sp>
        <p:nvSpPr>
          <p:cNvPr id="3" name="Content Placeholder 2">
            <a:extLst>
              <a:ext uri="{FF2B5EF4-FFF2-40B4-BE49-F238E27FC236}">
                <a16:creationId xmlns:a16="http://schemas.microsoft.com/office/drawing/2014/main" id="{687A1289-FF9B-4186-AC90-B7CF9603188F}"/>
              </a:ext>
            </a:extLst>
          </p:cNvPr>
          <p:cNvSpPr>
            <a:spLocks noGrp="1"/>
          </p:cNvSpPr>
          <p:nvPr>
            <p:ph idx="1"/>
          </p:nvPr>
        </p:nvSpPr>
        <p:spPr>
          <a:xfrm>
            <a:off x="838200" y="2223976"/>
            <a:ext cx="10515600" cy="5032375"/>
          </a:xfrm>
        </p:spPr>
        <p:txBody>
          <a:bodyPr>
            <a:normAutofit/>
          </a:bodyPr>
          <a:lstStyle/>
          <a:p>
            <a:pPr marL="0" indent="0">
              <a:buNone/>
            </a:pPr>
            <a:r>
              <a:rPr lang="en-US" dirty="0"/>
              <a:t>First, let’s define “how good” a line is.</a:t>
            </a:r>
          </a:p>
          <a:p>
            <a:pPr marL="0" indent="0">
              <a:buNone/>
            </a:pPr>
            <a:r>
              <a:rPr lang="en-US" dirty="0"/>
              <a:t> - How well does it define our points?</a:t>
            </a:r>
          </a:p>
        </p:txBody>
      </p:sp>
      <p:pic>
        <p:nvPicPr>
          <p:cNvPr id="5122" name="Picture 2" descr="Image result for linear regression housing cost square footage">
            <a:extLst>
              <a:ext uri="{FF2B5EF4-FFF2-40B4-BE49-F238E27FC236}">
                <a16:creationId xmlns:a16="http://schemas.microsoft.com/office/drawing/2014/main" id="{9B3A05ED-BCC3-49E9-B285-7CCE42C497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3246" y="1390742"/>
            <a:ext cx="3734911" cy="2402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212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BF8410-10DD-4C8A-A19E-048F65DFD6FD}"/>
              </a:ext>
            </a:extLst>
          </p:cNvPr>
          <p:cNvSpPr>
            <a:spLocks noGrp="1"/>
          </p:cNvSpPr>
          <p:nvPr>
            <p:ph type="title"/>
          </p:nvPr>
        </p:nvSpPr>
        <p:spPr/>
        <p:txBody>
          <a:bodyPr/>
          <a:lstStyle/>
          <a:p>
            <a:r>
              <a:rPr lang="en-US" dirty="0"/>
              <a:t>Multi-Class: One vs. All / One vs. Rest</a:t>
            </a:r>
          </a:p>
        </p:txBody>
      </p:sp>
      <p:sp>
        <p:nvSpPr>
          <p:cNvPr id="5" name="Content Placeholder 4">
            <a:extLst>
              <a:ext uri="{FF2B5EF4-FFF2-40B4-BE49-F238E27FC236}">
                <a16:creationId xmlns:a16="http://schemas.microsoft.com/office/drawing/2014/main" id="{6C7E849B-79CF-4AC9-BFA8-26E8D9FE4444}"/>
              </a:ext>
            </a:extLst>
          </p:cNvPr>
          <p:cNvSpPr>
            <a:spLocks noGrp="1"/>
          </p:cNvSpPr>
          <p:nvPr>
            <p:ph idx="1"/>
          </p:nvPr>
        </p:nvSpPr>
        <p:spPr>
          <a:xfrm>
            <a:off x="838200" y="1825624"/>
            <a:ext cx="10515600" cy="5032375"/>
          </a:xfrm>
        </p:spPr>
        <p:txBody>
          <a:bodyPr/>
          <a:lstStyle/>
          <a:p>
            <a:pPr marL="0" indent="0">
              <a:buNone/>
            </a:pPr>
            <a:r>
              <a:rPr lang="en-US" dirty="0"/>
              <a:t>For each class, we create a </a:t>
            </a:r>
            <a:r>
              <a:rPr lang="en-US" i="1" dirty="0"/>
              <a:t>binary</a:t>
            </a:r>
            <a:r>
              <a:rPr lang="en-US" b="1" i="1" dirty="0"/>
              <a:t> </a:t>
            </a:r>
            <a:r>
              <a:rPr lang="en-US" dirty="0"/>
              <a:t>model</a:t>
            </a:r>
          </a:p>
          <a:p>
            <a:pPr marL="0" indent="0">
              <a:buNone/>
            </a:pPr>
            <a:r>
              <a:rPr lang="en-US" dirty="0"/>
              <a:t>	c vs. ~c</a:t>
            </a:r>
          </a:p>
          <a:p>
            <a:pPr marL="0" indent="0">
              <a:buNone/>
            </a:pPr>
            <a:endParaRPr lang="en-US" dirty="0"/>
          </a:p>
          <a:p>
            <a:pPr marL="0" indent="0">
              <a:buNone/>
            </a:pPr>
            <a:endParaRPr lang="en-US" dirty="0"/>
          </a:p>
        </p:txBody>
      </p:sp>
      <p:graphicFrame>
        <p:nvGraphicFramePr>
          <p:cNvPr id="2" name="Table 1">
            <a:extLst>
              <a:ext uri="{FF2B5EF4-FFF2-40B4-BE49-F238E27FC236}">
                <a16:creationId xmlns:a16="http://schemas.microsoft.com/office/drawing/2014/main" id="{22C3734F-0E35-41AA-AF73-2D77ED067CE8}"/>
              </a:ext>
            </a:extLst>
          </p:cNvPr>
          <p:cNvGraphicFramePr>
            <a:graphicFrameLocks noGrp="1"/>
          </p:cNvGraphicFramePr>
          <p:nvPr/>
        </p:nvGraphicFramePr>
        <p:xfrm>
          <a:off x="2032000" y="3084175"/>
          <a:ext cx="8128000" cy="32335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977999869"/>
                    </a:ext>
                  </a:extLst>
                </a:gridCol>
                <a:gridCol w="2032000">
                  <a:extLst>
                    <a:ext uri="{9D8B030D-6E8A-4147-A177-3AD203B41FA5}">
                      <a16:colId xmlns:a16="http://schemas.microsoft.com/office/drawing/2014/main" val="1290284682"/>
                    </a:ext>
                  </a:extLst>
                </a:gridCol>
                <a:gridCol w="2032000">
                  <a:extLst>
                    <a:ext uri="{9D8B030D-6E8A-4147-A177-3AD203B41FA5}">
                      <a16:colId xmlns:a16="http://schemas.microsoft.com/office/drawing/2014/main" val="3723022771"/>
                    </a:ext>
                  </a:extLst>
                </a:gridCol>
                <a:gridCol w="2032000">
                  <a:extLst>
                    <a:ext uri="{9D8B030D-6E8A-4147-A177-3AD203B41FA5}">
                      <a16:colId xmlns:a16="http://schemas.microsoft.com/office/drawing/2014/main" val="2864488827"/>
                    </a:ext>
                  </a:extLst>
                </a:gridCol>
              </a:tblGrid>
              <a:tr h="808375">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vs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vs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vs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2241508"/>
                  </a:ext>
                </a:extLst>
              </a:tr>
              <a:tr h="808375">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9796079"/>
                  </a:ext>
                </a:extLst>
              </a:tr>
              <a:tr h="808375">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6169745"/>
                  </a:ext>
                </a:extLst>
              </a:tr>
              <a:tr h="808375">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8071186"/>
                  </a:ext>
                </a:extLst>
              </a:tr>
            </a:tbl>
          </a:graphicData>
        </a:graphic>
      </p:graphicFrame>
      <p:pic>
        <p:nvPicPr>
          <p:cNvPr id="2050" name="Picture 2" descr="Image result for black lab">
            <a:extLst>
              <a:ext uri="{FF2B5EF4-FFF2-40B4-BE49-F238E27FC236}">
                <a16:creationId xmlns:a16="http://schemas.microsoft.com/office/drawing/2014/main" id="{A62B1D60-7787-4B4A-9829-32B4CE3D62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3665" y="3084175"/>
            <a:ext cx="558618" cy="8081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english bulldog">
            <a:extLst>
              <a:ext uri="{FF2B5EF4-FFF2-40B4-BE49-F238E27FC236}">
                <a16:creationId xmlns:a16="http://schemas.microsoft.com/office/drawing/2014/main" id="{E3ED0F6D-9036-4753-8587-CC8CF61917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2665" y="3084176"/>
            <a:ext cx="369968" cy="55495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dachshund">
            <a:extLst>
              <a:ext uri="{FF2B5EF4-FFF2-40B4-BE49-F238E27FC236}">
                <a16:creationId xmlns:a16="http://schemas.microsoft.com/office/drawing/2014/main" id="{AEA8AFCE-D984-44F7-A4E8-BAB40913CB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7730" y="3429000"/>
            <a:ext cx="629805" cy="3967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black lab">
            <a:extLst>
              <a:ext uri="{FF2B5EF4-FFF2-40B4-BE49-F238E27FC236}">
                <a16:creationId xmlns:a16="http://schemas.microsoft.com/office/drawing/2014/main" id="{A829E040-50B2-400A-8269-CB695930BB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0410" y="3084174"/>
            <a:ext cx="383585" cy="5549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black lab">
            <a:extLst>
              <a:ext uri="{FF2B5EF4-FFF2-40B4-BE49-F238E27FC236}">
                <a16:creationId xmlns:a16="http://schemas.microsoft.com/office/drawing/2014/main" id="{4575511B-566B-49DB-A3E6-64B159101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7108" y="3072440"/>
            <a:ext cx="383585" cy="5549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english bulldog">
            <a:extLst>
              <a:ext uri="{FF2B5EF4-FFF2-40B4-BE49-F238E27FC236}">
                <a16:creationId xmlns:a16="http://schemas.microsoft.com/office/drawing/2014/main" id="{D6A5D726-9EF3-4C48-ABF5-4D383D69F4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9223" y="3084174"/>
            <a:ext cx="546982" cy="8204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dachshund">
            <a:extLst>
              <a:ext uri="{FF2B5EF4-FFF2-40B4-BE49-F238E27FC236}">
                <a16:creationId xmlns:a16="http://schemas.microsoft.com/office/drawing/2014/main" id="{AFC87C4D-37C6-4E9E-8127-F9EE2240A2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9402" y="3405720"/>
            <a:ext cx="629805" cy="3967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dachshund">
            <a:extLst>
              <a:ext uri="{FF2B5EF4-FFF2-40B4-BE49-F238E27FC236}">
                <a16:creationId xmlns:a16="http://schemas.microsoft.com/office/drawing/2014/main" id="{60220047-0D2C-4911-8575-A2A87C2D71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3352" y="3207327"/>
            <a:ext cx="880858" cy="5549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english bulldog">
            <a:extLst>
              <a:ext uri="{FF2B5EF4-FFF2-40B4-BE49-F238E27FC236}">
                <a16:creationId xmlns:a16="http://schemas.microsoft.com/office/drawing/2014/main" id="{4AA88BC1-3387-4F47-BA0F-71B08EB44A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0032" y="3326636"/>
            <a:ext cx="369968" cy="5549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dachshund">
            <a:extLst>
              <a:ext uri="{FF2B5EF4-FFF2-40B4-BE49-F238E27FC236}">
                <a16:creationId xmlns:a16="http://schemas.microsoft.com/office/drawing/2014/main" id="{6782D203-1E3E-4C7C-B156-A4AF89F02F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6135" y="3892357"/>
            <a:ext cx="817148" cy="81714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black lab">
            <a:extLst>
              <a:ext uri="{FF2B5EF4-FFF2-40B4-BE49-F238E27FC236}">
                <a16:creationId xmlns:a16="http://schemas.microsoft.com/office/drawing/2014/main" id="{4A00D7B2-8107-47C7-BE1F-1C1873DC0F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6135" y="4696172"/>
            <a:ext cx="731324" cy="81741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english bulldog">
            <a:extLst>
              <a:ext uri="{FF2B5EF4-FFF2-40B4-BE49-F238E27FC236}">
                <a16:creationId xmlns:a16="http://schemas.microsoft.com/office/drawing/2014/main" id="{86AD3E7C-0D86-43F2-A9BD-EE30FBD7C84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2044" y="5489008"/>
            <a:ext cx="545329" cy="820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5359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BF8410-10DD-4C8A-A19E-048F65DFD6FD}"/>
              </a:ext>
            </a:extLst>
          </p:cNvPr>
          <p:cNvSpPr>
            <a:spLocks noGrp="1"/>
          </p:cNvSpPr>
          <p:nvPr>
            <p:ph type="title"/>
          </p:nvPr>
        </p:nvSpPr>
        <p:spPr/>
        <p:txBody>
          <a:bodyPr/>
          <a:lstStyle/>
          <a:p>
            <a:r>
              <a:rPr lang="en-US" dirty="0"/>
              <a:t>Multi-Class: One vs. Another (All-Pairs)</a:t>
            </a:r>
          </a:p>
        </p:txBody>
      </p:sp>
      <p:sp>
        <p:nvSpPr>
          <p:cNvPr id="5" name="Content Placeholder 4">
            <a:extLst>
              <a:ext uri="{FF2B5EF4-FFF2-40B4-BE49-F238E27FC236}">
                <a16:creationId xmlns:a16="http://schemas.microsoft.com/office/drawing/2014/main" id="{6C7E849B-79CF-4AC9-BFA8-26E8D9FE4444}"/>
              </a:ext>
            </a:extLst>
          </p:cNvPr>
          <p:cNvSpPr>
            <a:spLocks noGrp="1"/>
          </p:cNvSpPr>
          <p:nvPr>
            <p:ph idx="1"/>
          </p:nvPr>
        </p:nvSpPr>
        <p:spPr>
          <a:xfrm>
            <a:off x="838200" y="1825624"/>
            <a:ext cx="10515600" cy="5032375"/>
          </a:xfrm>
        </p:spPr>
        <p:txBody>
          <a:bodyPr/>
          <a:lstStyle/>
          <a:p>
            <a:pPr marL="0" indent="0">
              <a:buNone/>
            </a:pPr>
            <a:r>
              <a:rPr lang="en-US" dirty="0"/>
              <a:t>For each pair of classes, we create a </a:t>
            </a:r>
            <a:r>
              <a:rPr lang="en-US" i="1" dirty="0"/>
              <a:t>binary</a:t>
            </a:r>
            <a:r>
              <a:rPr lang="en-US" b="1" i="1" dirty="0"/>
              <a:t> </a:t>
            </a:r>
            <a:r>
              <a:rPr lang="en-US" dirty="0"/>
              <a:t>model</a:t>
            </a:r>
          </a:p>
          <a:p>
            <a:pPr marL="0" indent="0">
              <a:buNone/>
            </a:pPr>
            <a:r>
              <a:rPr lang="en-US" dirty="0"/>
              <a:t>	1 vs. 2, 1 vs. 3, 2 vs. 3, 1 vs. 4, 2 vs. 4, 3 vs. 4, etc.</a:t>
            </a:r>
          </a:p>
          <a:p>
            <a:pPr marL="0" indent="0">
              <a:buNone/>
            </a:pPr>
            <a:endParaRPr lang="en-US" dirty="0"/>
          </a:p>
          <a:p>
            <a:pPr marL="0" indent="0">
              <a:buNone/>
            </a:pPr>
            <a:endParaRPr lang="en-US" dirty="0"/>
          </a:p>
        </p:txBody>
      </p:sp>
      <p:graphicFrame>
        <p:nvGraphicFramePr>
          <p:cNvPr id="2" name="Table 1">
            <a:extLst>
              <a:ext uri="{FF2B5EF4-FFF2-40B4-BE49-F238E27FC236}">
                <a16:creationId xmlns:a16="http://schemas.microsoft.com/office/drawing/2014/main" id="{22C3734F-0E35-41AA-AF73-2D77ED067CE8}"/>
              </a:ext>
            </a:extLst>
          </p:cNvPr>
          <p:cNvGraphicFramePr>
            <a:graphicFrameLocks noGrp="1"/>
          </p:cNvGraphicFramePr>
          <p:nvPr/>
        </p:nvGraphicFramePr>
        <p:xfrm>
          <a:off x="2032000" y="3084175"/>
          <a:ext cx="8128000" cy="32335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977999869"/>
                    </a:ext>
                  </a:extLst>
                </a:gridCol>
                <a:gridCol w="2032000">
                  <a:extLst>
                    <a:ext uri="{9D8B030D-6E8A-4147-A177-3AD203B41FA5}">
                      <a16:colId xmlns:a16="http://schemas.microsoft.com/office/drawing/2014/main" val="1290284682"/>
                    </a:ext>
                  </a:extLst>
                </a:gridCol>
                <a:gridCol w="2032000">
                  <a:extLst>
                    <a:ext uri="{9D8B030D-6E8A-4147-A177-3AD203B41FA5}">
                      <a16:colId xmlns:a16="http://schemas.microsoft.com/office/drawing/2014/main" val="3723022771"/>
                    </a:ext>
                  </a:extLst>
                </a:gridCol>
                <a:gridCol w="2032000">
                  <a:extLst>
                    <a:ext uri="{9D8B030D-6E8A-4147-A177-3AD203B41FA5}">
                      <a16:colId xmlns:a16="http://schemas.microsoft.com/office/drawing/2014/main" val="2864488827"/>
                    </a:ext>
                  </a:extLst>
                </a:gridCol>
              </a:tblGrid>
              <a:tr h="808375">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vs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vs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vs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2241508"/>
                  </a:ext>
                </a:extLst>
              </a:tr>
              <a:tr h="808375">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9796079"/>
                  </a:ext>
                </a:extLst>
              </a:tr>
              <a:tr h="808375">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6169745"/>
                  </a:ext>
                </a:extLst>
              </a:tr>
              <a:tr h="808375">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8071186"/>
                  </a:ext>
                </a:extLst>
              </a:tr>
            </a:tbl>
          </a:graphicData>
        </a:graphic>
      </p:graphicFrame>
      <p:pic>
        <p:nvPicPr>
          <p:cNvPr id="2050" name="Picture 2" descr="Image result for black lab">
            <a:extLst>
              <a:ext uri="{FF2B5EF4-FFF2-40B4-BE49-F238E27FC236}">
                <a16:creationId xmlns:a16="http://schemas.microsoft.com/office/drawing/2014/main" id="{A62B1D60-7787-4B4A-9829-32B4CE3D62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3665" y="3084175"/>
            <a:ext cx="558618" cy="808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english bulldog">
            <a:extLst>
              <a:ext uri="{FF2B5EF4-FFF2-40B4-BE49-F238E27FC236}">
                <a16:creationId xmlns:a16="http://schemas.microsoft.com/office/drawing/2014/main" id="{D6A5D726-9EF3-4C48-ABF5-4D383D69F4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865" y="3076710"/>
            <a:ext cx="546982" cy="8204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dachshund">
            <a:extLst>
              <a:ext uri="{FF2B5EF4-FFF2-40B4-BE49-F238E27FC236}">
                <a16:creationId xmlns:a16="http://schemas.microsoft.com/office/drawing/2014/main" id="{60220047-0D2C-4911-8575-A2A87C2D71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5798" y="3209471"/>
            <a:ext cx="769943" cy="48507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dachshund">
            <a:extLst>
              <a:ext uri="{FF2B5EF4-FFF2-40B4-BE49-F238E27FC236}">
                <a16:creationId xmlns:a16="http://schemas.microsoft.com/office/drawing/2014/main" id="{6782D203-1E3E-4C7C-B156-A4AF89F02F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6135" y="3892357"/>
            <a:ext cx="817148" cy="81714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black lab">
            <a:extLst>
              <a:ext uri="{FF2B5EF4-FFF2-40B4-BE49-F238E27FC236}">
                <a16:creationId xmlns:a16="http://schemas.microsoft.com/office/drawing/2014/main" id="{4A00D7B2-8107-47C7-BE1F-1C1873DC0F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6135" y="4696172"/>
            <a:ext cx="731324" cy="81741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english bulldog">
            <a:extLst>
              <a:ext uri="{FF2B5EF4-FFF2-40B4-BE49-F238E27FC236}">
                <a16:creationId xmlns:a16="http://schemas.microsoft.com/office/drawing/2014/main" id="{86AD3E7C-0D86-43F2-A9BD-EE30FBD7C84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2044" y="5489008"/>
            <a:ext cx="545329" cy="82047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english bulldog">
            <a:extLst>
              <a:ext uri="{FF2B5EF4-FFF2-40B4-BE49-F238E27FC236}">
                <a16:creationId xmlns:a16="http://schemas.microsoft.com/office/drawing/2014/main" id="{D78ADEBB-3783-4E77-8CE2-0FF8C449D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0695" y="3076711"/>
            <a:ext cx="546982" cy="82047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Image result for dachshund">
            <a:extLst>
              <a:ext uri="{FF2B5EF4-FFF2-40B4-BE49-F238E27FC236}">
                <a16:creationId xmlns:a16="http://schemas.microsoft.com/office/drawing/2014/main" id="{1EAA7A47-48CC-445B-9A2D-85AAF2E0EA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5732" y="3251873"/>
            <a:ext cx="769943" cy="48507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black lab">
            <a:extLst>
              <a:ext uri="{FF2B5EF4-FFF2-40B4-BE49-F238E27FC236}">
                <a16:creationId xmlns:a16="http://schemas.microsoft.com/office/drawing/2014/main" id="{68407FFB-3B59-458F-ADB0-AB2B05839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5265" y="3090319"/>
            <a:ext cx="558618" cy="808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2437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89C2D-4027-4295-8964-DE281E9BE666}"/>
              </a:ext>
            </a:extLst>
          </p:cNvPr>
          <p:cNvSpPr>
            <a:spLocks noGrp="1"/>
          </p:cNvSpPr>
          <p:nvPr>
            <p:ph type="title"/>
          </p:nvPr>
        </p:nvSpPr>
        <p:spPr/>
        <p:txBody>
          <a:bodyPr/>
          <a:lstStyle/>
          <a:p>
            <a:r>
              <a:rPr lang="en-US" dirty="0"/>
              <a:t>Training &amp; Hold-Out &amp; Test Sets</a:t>
            </a:r>
          </a:p>
        </p:txBody>
      </p:sp>
      <p:sp>
        <p:nvSpPr>
          <p:cNvPr id="3" name="Content Placeholder 2">
            <a:extLst>
              <a:ext uri="{FF2B5EF4-FFF2-40B4-BE49-F238E27FC236}">
                <a16:creationId xmlns:a16="http://schemas.microsoft.com/office/drawing/2014/main" id="{02429A84-AE2A-4F23-99E8-C4623A1B8D0A}"/>
              </a:ext>
            </a:extLst>
          </p:cNvPr>
          <p:cNvSpPr>
            <a:spLocks noGrp="1"/>
          </p:cNvSpPr>
          <p:nvPr>
            <p:ph idx="1"/>
          </p:nvPr>
        </p:nvSpPr>
        <p:spPr>
          <a:xfrm>
            <a:off x="838200" y="1825626"/>
            <a:ext cx="10515600" cy="503237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 pull out another random 20% of my data</a:t>
            </a:r>
          </a:p>
          <a:p>
            <a:pPr marL="0" indent="0">
              <a:buNone/>
            </a:pPr>
            <a:r>
              <a:rPr lang="en-US" dirty="0"/>
              <a:t>I’m starting to run out of data… </a:t>
            </a:r>
            <a:r>
              <a:rPr lang="en-US" i="1" dirty="0"/>
              <a:t>To Be Continued!</a:t>
            </a:r>
            <a:endParaRPr lang="en-US" dirty="0"/>
          </a:p>
        </p:txBody>
      </p:sp>
      <p:sp>
        <p:nvSpPr>
          <p:cNvPr id="4" name="Rectangle 3">
            <a:extLst>
              <a:ext uri="{FF2B5EF4-FFF2-40B4-BE49-F238E27FC236}">
                <a16:creationId xmlns:a16="http://schemas.microsoft.com/office/drawing/2014/main" id="{9D218DF8-4390-44A6-BBBB-B86745C40BFC}"/>
              </a:ext>
            </a:extLst>
          </p:cNvPr>
          <p:cNvSpPr/>
          <p:nvPr/>
        </p:nvSpPr>
        <p:spPr>
          <a:xfrm>
            <a:off x="378694" y="1456172"/>
            <a:ext cx="4642486" cy="338050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Train Data</a:t>
            </a:r>
          </a:p>
        </p:txBody>
      </p:sp>
      <p:sp>
        <p:nvSpPr>
          <p:cNvPr id="5" name="Rectangle 4">
            <a:extLst>
              <a:ext uri="{FF2B5EF4-FFF2-40B4-BE49-F238E27FC236}">
                <a16:creationId xmlns:a16="http://schemas.microsoft.com/office/drawing/2014/main" id="{7FDBF874-6D23-47DC-A2FB-36CEFE29C61D}"/>
              </a:ext>
            </a:extLst>
          </p:cNvPr>
          <p:cNvSpPr/>
          <p:nvPr/>
        </p:nvSpPr>
        <p:spPr>
          <a:xfrm>
            <a:off x="9587345" y="3146426"/>
            <a:ext cx="2032000" cy="338050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Test Data</a:t>
            </a:r>
          </a:p>
        </p:txBody>
      </p:sp>
      <p:sp>
        <p:nvSpPr>
          <p:cNvPr id="6" name="Rectangle 5">
            <a:extLst>
              <a:ext uri="{FF2B5EF4-FFF2-40B4-BE49-F238E27FC236}">
                <a16:creationId xmlns:a16="http://schemas.microsoft.com/office/drawing/2014/main" id="{FE81A469-8061-48EA-96B0-D74362AE07F3}"/>
              </a:ext>
            </a:extLst>
          </p:cNvPr>
          <p:cNvSpPr/>
          <p:nvPr/>
        </p:nvSpPr>
        <p:spPr>
          <a:xfrm>
            <a:off x="6983361" y="1738745"/>
            <a:ext cx="2032000" cy="338050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Hold-Out Data</a:t>
            </a:r>
          </a:p>
        </p:txBody>
      </p:sp>
    </p:spTree>
    <p:extLst>
      <p:ext uri="{BB962C8B-B14F-4D97-AF65-F5344CB8AC3E}">
        <p14:creationId xmlns:p14="http://schemas.microsoft.com/office/powerpoint/2010/main" val="6014802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D40FE-49E0-41C6-A2EC-1255A9417F12}"/>
              </a:ext>
            </a:extLst>
          </p:cNvPr>
          <p:cNvSpPr>
            <a:spLocks noGrp="1"/>
          </p:cNvSpPr>
          <p:nvPr>
            <p:ph type="title"/>
          </p:nvPr>
        </p:nvSpPr>
        <p:spPr/>
        <p:txBody>
          <a:bodyPr/>
          <a:lstStyle/>
          <a:p>
            <a:r>
              <a:rPr lang="en-US" dirty="0"/>
              <a:t>What’s in a test set?</a:t>
            </a:r>
          </a:p>
        </p:txBody>
      </p:sp>
      <p:sp>
        <p:nvSpPr>
          <p:cNvPr id="3" name="Content Placeholder 2">
            <a:extLst>
              <a:ext uri="{FF2B5EF4-FFF2-40B4-BE49-F238E27FC236}">
                <a16:creationId xmlns:a16="http://schemas.microsoft.com/office/drawing/2014/main" id="{A8BCF8DE-2CCD-4E47-97E3-91B9ADB8E1E9}"/>
              </a:ext>
            </a:extLst>
          </p:cNvPr>
          <p:cNvSpPr>
            <a:spLocks noGrp="1"/>
          </p:cNvSpPr>
          <p:nvPr>
            <p:ph idx="1"/>
          </p:nvPr>
        </p:nvSpPr>
        <p:spPr/>
        <p:txBody>
          <a:bodyPr/>
          <a:lstStyle/>
          <a:p>
            <a:pPr marL="0" indent="0">
              <a:buNone/>
            </a:pPr>
            <a:r>
              <a:rPr lang="en-US" dirty="0"/>
              <a:t>Suddenly, you’ve got very little data with which to train</a:t>
            </a:r>
          </a:p>
          <a:p>
            <a:pPr marL="0" indent="0">
              <a:buNone/>
            </a:pPr>
            <a:endParaRPr lang="en-US" dirty="0"/>
          </a:p>
        </p:txBody>
      </p:sp>
      <p:pic>
        <p:nvPicPr>
          <p:cNvPr id="1026" name="Picture 2" descr="Image result for there's gotta be a better way gif">
            <a:extLst>
              <a:ext uri="{FF2B5EF4-FFF2-40B4-BE49-F238E27FC236}">
                <a16:creationId xmlns:a16="http://schemas.microsoft.com/office/drawing/2014/main" id="{7AC1047A-1FFC-41EE-8A73-7DF835CA540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3275477"/>
            <a:ext cx="4343400" cy="353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7021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0CFEC-738F-4FE5-A6E7-E95913DD0722}"/>
              </a:ext>
            </a:extLst>
          </p:cNvPr>
          <p:cNvSpPr>
            <a:spLocks noGrp="1"/>
          </p:cNvSpPr>
          <p:nvPr>
            <p:ph type="title"/>
          </p:nvPr>
        </p:nvSpPr>
        <p:spPr/>
        <p:txBody>
          <a:bodyPr/>
          <a:lstStyle/>
          <a:p>
            <a:r>
              <a:rPr lang="en-US" dirty="0"/>
              <a:t>K-Fold Cross Validation</a:t>
            </a:r>
          </a:p>
        </p:txBody>
      </p:sp>
      <p:sp>
        <p:nvSpPr>
          <p:cNvPr id="3" name="Content Placeholder 2">
            <a:extLst>
              <a:ext uri="{FF2B5EF4-FFF2-40B4-BE49-F238E27FC236}">
                <a16:creationId xmlns:a16="http://schemas.microsoft.com/office/drawing/2014/main" id="{D67EE95E-C423-4699-A15D-4B9F28064D3E}"/>
              </a:ext>
            </a:extLst>
          </p:cNvPr>
          <p:cNvSpPr>
            <a:spLocks noGrp="1"/>
          </p:cNvSpPr>
          <p:nvPr>
            <p:ph idx="1"/>
          </p:nvPr>
        </p:nvSpPr>
        <p:spPr/>
        <p:txBody>
          <a:bodyPr/>
          <a:lstStyle/>
          <a:p>
            <a:pPr marL="0" indent="0">
              <a:buNone/>
            </a:pPr>
            <a:r>
              <a:rPr lang="en-US" dirty="0"/>
              <a:t>Create “folds” of your data, or K equal size groups</a:t>
            </a:r>
          </a:p>
        </p:txBody>
      </p:sp>
      <p:sp>
        <p:nvSpPr>
          <p:cNvPr id="4" name="Rectangle 3">
            <a:extLst>
              <a:ext uri="{FF2B5EF4-FFF2-40B4-BE49-F238E27FC236}">
                <a16:creationId xmlns:a16="http://schemas.microsoft.com/office/drawing/2014/main" id="{5F236E4D-9E32-4D90-AAEF-F4B2D6DE449E}"/>
              </a:ext>
            </a:extLst>
          </p:cNvPr>
          <p:cNvSpPr/>
          <p:nvPr/>
        </p:nvSpPr>
        <p:spPr>
          <a:xfrm>
            <a:off x="1951235" y="3112364"/>
            <a:ext cx="8289530" cy="3380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Data</a:t>
            </a:r>
          </a:p>
        </p:txBody>
      </p:sp>
    </p:spTree>
    <p:extLst>
      <p:ext uri="{BB962C8B-B14F-4D97-AF65-F5344CB8AC3E}">
        <p14:creationId xmlns:p14="http://schemas.microsoft.com/office/powerpoint/2010/main" val="38538300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0CFEC-738F-4FE5-A6E7-E95913DD0722}"/>
              </a:ext>
            </a:extLst>
          </p:cNvPr>
          <p:cNvSpPr>
            <a:spLocks noGrp="1"/>
          </p:cNvSpPr>
          <p:nvPr>
            <p:ph type="title"/>
          </p:nvPr>
        </p:nvSpPr>
        <p:spPr/>
        <p:txBody>
          <a:bodyPr/>
          <a:lstStyle/>
          <a:p>
            <a:r>
              <a:rPr lang="en-US" dirty="0"/>
              <a:t>K-Fold Cross Validation</a:t>
            </a:r>
          </a:p>
        </p:txBody>
      </p:sp>
      <p:sp>
        <p:nvSpPr>
          <p:cNvPr id="3" name="Content Placeholder 2">
            <a:extLst>
              <a:ext uri="{FF2B5EF4-FFF2-40B4-BE49-F238E27FC236}">
                <a16:creationId xmlns:a16="http://schemas.microsoft.com/office/drawing/2014/main" id="{D67EE95E-C423-4699-A15D-4B9F28064D3E}"/>
              </a:ext>
            </a:extLst>
          </p:cNvPr>
          <p:cNvSpPr>
            <a:spLocks noGrp="1"/>
          </p:cNvSpPr>
          <p:nvPr>
            <p:ph idx="1"/>
          </p:nvPr>
        </p:nvSpPr>
        <p:spPr/>
        <p:txBody>
          <a:bodyPr/>
          <a:lstStyle/>
          <a:p>
            <a:pPr marL="0" indent="0">
              <a:buNone/>
            </a:pPr>
            <a:r>
              <a:rPr lang="en-US" dirty="0"/>
              <a:t>Create “folds” of your data, or K equal size groups</a:t>
            </a:r>
          </a:p>
        </p:txBody>
      </p:sp>
      <p:sp>
        <p:nvSpPr>
          <p:cNvPr id="4" name="Rectangle 3">
            <a:extLst>
              <a:ext uri="{FF2B5EF4-FFF2-40B4-BE49-F238E27FC236}">
                <a16:creationId xmlns:a16="http://schemas.microsoft.com/office/drawing/2014/main" id="{5F236E4D-9E32-4D90-AAEF-F4B2D6DE449E}"/>
              </a:ext>
            </a:extLst>
          </p:cNvPr>
          <p:cNvSpPr/>
          <p:nvPr/>
        </p:nvSpPr>
        <p:spPr>
          <a:xfrm>
            <a:off x="1951235" y="3112364"/>
            <a:ext cx="8289530" cy="3380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Data</a:t>
            </a:r>
          </a:p>
          <a:p>
            <a:pPr algn="ctr"/>
            <a:r>
              <a:rPr lang="en-US" dirty="0"/>
              <a:t>80%</a:t>
            </a:r>
          </a:p>
        </p:txBody>
      </p:sp>
      <p:sp>
        <p:nvSpPr>
          <p:cNvPr id="5" name="Rectangle 4">
            <a:extLst>
              <a:ext uri="{FF2B5EF4-FFF2-40B4-BE49-F238E27FC236}">
                <a16:creationId xmlns:a16="http://schemas.microsoft.com/office/drawing/2014/main" id="{5447E46F-AA40-4894-B4E0-6BC5CBB7AE49}"/>
              </a:ext>
            </a:extLst>
          </p:cNvPr>
          <p:cNvSpPr/>
          <p:nvPr/>
        </p:nvSpPr>
        <p:spPr>
          <a:xfrm>
            <a:off x="8582859" y="3112366"/>
            <a:ext cx="1657906" cy="3380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5</a:t>
            </a:r>
          </a:p>
        </p:txBody>
      </p:sp>
      <p:sp>
        <p:nvSpPr>
          <p:cNvPr id="7" name="Rectangle 6">
            <a:extLst>
              <a:ext uri="{FF2B5EF4-FFF2-40B4-BE49-F238E27FC236}">
                <a16:creationId xmlns:a16="http://schemas.microsoft.com/office/drawing/2014/main" id="{9B58A378-6A64-40DA-82CC-4B8416FCC563}"/>
              </a:ext>
            </a:extLst>
          </p:cNvPr>
          <p:cNvSpPr/>
          <p:nvPr/>
        </p:nvSpPr>
        <p:spPr>
          <a:xfrm>
            <a:off x="6924953" y="3112366"/>
            <a:ext cx="1657906" cy="3380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4</a:t>
            </a:r>
          </a:p>
        </p:txBody>
      </p:sp>
      <p:sp>
        <p:nvSpPr>
          <p:cNvPr id="8" name="Rectangle 7">
            <a:extLst>
              <a:ext uri="{FF2B5EF4-FFF2-40B4-BE49-F238E27FC236}">
                <a16:creationId xmlns:a16="http://schemas.microsoft.com/office/drawing/2014/main" id="{66AD3E0C-20FC-427C-BD3E-2ECC59CB0DA4}"/>
              </a:ext>
            </a:extLst>
          </p:cNvPr>
          <p:cNvSpPr/>
          <p:nvPr/>
        </p:nvSpPr>
        <p:spPr>
          <a:xfrm>
            <a:off x="5267047" y="3112366"/>
            <a:ext cx="1657906" cy="3380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3</a:t>
            </a:r>
          </a:p>
        </p:txBody>
      </p:sp>
      <p:sp>
        <p:nvSpPr>
          <p:cNvPr id="9" name="Rectangle 8">
            <a:extLst>
              <a:ext uri="{FF2B5EF4-FFF2-40B4-BE49-F238E27FC236}">
                <a16:creationId xmlns:a16="http://schemas.microsoft.com/office/drawing/2014/main" id="{600C49D9-0E35-490D-A136-04AD78567E9B}"/>
              </a:ext>
            </a:extLst>
          </p:cNvPr>
          <p:cNvSpPr/>
          <p:nvPr/>
        </p:nvSpPr>
        <p:spPr>
          <a:xfrm>
            <a:off x="3609141" y="3112365"/>
            <a:ext cx="1657906" cy="3380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2</a:t>
            </a:r>
          </a:p>
        </p:txBody>
      </p:sp>
      <p:sp>
        <p:nvSpPr>
          <p:cNvPr id="10" name="Rectangle 9">
            <a:extLst>
              <a:ext uri="{FF2B5EF4-FFF2-40B4-BE49-F238E27FC236}">
                <a16:creationId xmlns:a16="http://schemas.microsoft.com/office/drawing/2014/main" id="{BDBBF6B7-817B-4777-954B-1EE7922C93C4}"/>
              </a:ext>
            </a:extLst>
          </p:cNvPr>
          <p:cNvSpPr/>
          <p:nvPr/>
        </p:nvSpPr>
        <p:spPr>
          <a:xfrm>
            <a:off x="1951235" y="3112365"/>
            <a:ext cx="1657906" cy="3380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1</a:t>
            </a:r>
          </a:p>
        </p:txBody>
      </p:sp>
    </p:spTree>
    <p:extLst>
      <p:ext uri="{BB962C8B-B14F-4D97-AF65-F5344CB8AC3E}">
        <p14:creationId xmlns:p14="http://schemas.microsoft.com/office/powerpoint/2010/main" val="23903683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0CFEC-738F-4FE5-A6E7-E95913DD0722}"/>
              </a:ext>
            </a:extLst>
          </p:cNvPr>
          <p:cNvSpPr>
            <a:spLocks noGrp="1"/>
          </p:cNvSpPr>
          <p:nvPr>
            <p:ph type="title"/>
          </p:nvPr>
        </p:nvSpPr>
        <p:spPr/>
        <p:txBody>
          <a:bodyPr/>
          <a:lstStyle/>
          <a:p>
            <a:r>
              <a:rPr lang="en-US" dirty="0"/>
              <a:t>K-Fold Cross Validation</a:t>
            </a:r>
          </a:p>
        </p:txBody>
      </p:sp>
      <p:sp>
        <p:nvSpPr>
          <p:cNvPr id="3" name="Content Placeholder 2">
            <a:extLst>
              <a:ext uri="{FF2B5EF4-FFF2-40B4-BE49-F238E27FC236}">
                <a16:creationId xmlns:a16="http://schemas.microsoft.com/office/drawing/2014/main" id="{D67EE95E-C423-4699-A15D-4B9F28064D3E}"/>
              </a:ext>
            </a:extLst>
          </p:cNvPr>
          <p:cNvSpPr>
            <a:spLocks noGrp="1"/>
          </p:cNvSpPr>
          <p:nvPr>
            <p:ph idx="1"/>
          </p:nvPr>
        </p:nvSpPr>
        <p:spPr>
          <a:xfrm>
            <a:off x="838200" y="1825624"/>
            <a:ext cx="10515600" cy="5032375"/>
          </a:xfrm>
        </p:spPr>
        <p:txBody>
          <a:bodyPr/>
          <a:lstStyle/>
          <a:p>
            <a:pPr marL="0" indent="0">
              <a:buNone/>
            </a:pPr>
            <a:r>
              <a:rPr lang="en-US" dirty="0"/>
              <a:t>Iterate through making each fold the validation set once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Accuracy = 11 / 20</a:t>
            </a:r>
          </a:p>
        </p:txBody>
      </p:sp>
      <p:sp>
        <p:nvSpPr>
          <p:cNvPr id="4" name="Rectangle 3">
            <a:extLst>
              <a:ext uri="{FF2B5EF4-FFF2-40B4-BE49-F238E27FC236}">
                <a16:creationId xmlns:a16="http://schemas.microsoft.com/office/drawing/2014/main" id="{5F236E4D-9E32-4D90-AAEF-F4B2D6DE449E}"/>
              </a:ext>
            </a:extLst>
          </p:cNvPr>
          <p:cNvSpPr/>
          <p:nvPr/>
        </p:nvSpPr>
        <p:spPr>
          <a:xfrm>
            <a:off x="1959624" y="2298631"/>
            <a:ext cx="8289530" cy="3380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Data</a:t>
            </a:r>
          </a:p>
          <a:p>
            <a:pPr algn="ctr"/>
            <a:r>
              <a:rPr lang="en-US" dirty="0"/>
              <a:t>80%</a:t>
            </a:r>
          </a:p>
        </p:txBody>
      </p:sp>
      <p:sp>
        <p:nvSpPr>
          <p:cNvPr id="5" name="Rectangle 4">
            <a:extLst>
              <a:ext uri="{FF2B5EF4-FFF2-40B4-BE49-F238E27FC236}">
                <a16:creationId xmlns:a16="http://schemas.microsoft.com/office/drawing/2014/main" id="{5447E46F-AA40-4894-B4E0-6BC5CBB7AE49}"/>
              </a:ext>
            </a:extLst>
          </p:cNvPr>
          <p:cNvSpPr/>
          <p:nvPr/>
        </p:nvSpPr>
        <p:spPr>
          <a:xfrm>
            <a:off x="8591248" y="2298633"/>
            <a:ext cx="1657906" cy="338050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5</a:t>
            </a:r>
          </a:p>
        </p:txBody>
      </p:sp>
      <p:sp>
        <p:nvSpPr>
          <p:cNvPr id="7" name="Rectangle 6">
            <a:extLst>
              <a:ext uri="{FF2B5EF4-FFF2-40B4-BE49-F238E27FC236}">
                <a16:creationId xmlns:a16="http://schemas.microsoft.com/office/drawing/2014/main" id="{9B58A378-6A64-40DA-82CC-4B8416FCC563}"/>
              </a:ext>
            </a:extLst>
          </p:cNvPr>
          <p:cNvSpPr/>
          <p:nvPr/>
        </p:nvSpPr>
        <p:spPr>
          <a:xfrm>
            <a:off x="6933342" y="2298633"/>
            <a:ext cx="1657906" cy="3380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4</a:t>
            </a:r>
          </a:p>
        </p:txBody>
      </p:sp>
      <p:sp>
        <p:nvSpPr>
          <p:cNvPr id="8" name="Rectangle 7">
            <a:extLst>
              <a:ext uri="{FF2B5EF4-FFF2-40B4-BE49-F238E27FC236}">
                <a16:creationId xmlns:a16="http://schemas.microsoft.com/office/drawing/2014/main" id="{66AD3E0C-20FC-427C-BD3E-2ECC59CB0DA4}"/>
              </a:ext>
            </a:extLst>
          </p:cNvPr>
          <p:cNvSpPr/>
          <p:nvPr/>
        </p:nvSpPr>
        <p:spPr>
          <a:xfrm>
            <a:off x="5275436" y="2298633"/>
            <a:ext cx="1657906" cy="3380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3</a:t>
            </a:r>
          </a:p>
        </p:txBody>
      </p:sp>
      <p:sp>
        <p:nvSpPr>
          <p:cNvPr id="9" name="Rectangle 8">
            <a:extLst>
              <a:ext uri="{FF2B5EF4-FFF2-40B4-BE49-F238E27FC236}">
                <a16:creationId xmlns:a16="http://schemas.microsoft.com/office/drawing/2014/main" id="{600C49D9-0E35-490D-A136-04AD78567E9B}"/>
              </a:ext>
            </a:extLst>
          </p:cNvPr>
          <p:cNvSpPr/>
          <p:nvPr/>
        </p:nvSpPr>
        <p:spPr>
          <a:xfrm>
            <a:off x="3617530" y="2298632"/>
            <a:ext cx="1657906" cy="3380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2</a:t>
            </a:r>
          </a:p>
        </p:txBody>
      </p:sp>
      <p:sp>
        <p:nvSpPr>
          <p:cNvPr id="10" name="Rectangle 9">
            <a:extLst>
              <a:ext uri="{FF2B5EF4-FFF2-40B4-BE49-F238E27FC236}">
                <a16:creationId xmlns:a16="http://schemas.microsoft.com/office/drawing/2014/main" id="{BDBBF6B7-817B-4777-954B-1EE7922C93C4}"/>
              </a:ext>
            </a:extLst>
          </p:cNvPr>
          <p:cNvSpPr/>
          <p:nvPr/>
        </p:nvSpPr>
        <p:spPr>
          <a:xfrm>
            <a:off x="1959624" y="2298632"/>
            <a:ext cx="1657906" cy="3380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1</a:t>
            </a:r>
          </a:p>
        </p:txBody>
      </p:sp>
    </p:spTree>
    <p:extLst>
      <p:ext uri="{BB962C8B-B14F-4D97-AF65-F5344CB8AC3E}">
        <p14:creationId xmlns:p14="http://schemas.microsoft.com/office/powerpoint/2010/main" val="41031362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0CFEC-738F-4FE5-A6E7-E95913DD0722}"/>
              </a:ext>
            </a:extLst>
          </p:cNvPr>
          <p:cNvSpPr>
            <a:spLocks noGrp="1"/>
          </p:cNvSpPr>
          <p:nvPr>
            <p:ph type="title"/>
          </p:nvPr>
        </p:nvSpPr>
        <p:spPr/>
        <p:txBody>
          <a:bodyPr/>
          <a:lstStyle/>
          <a:p>
            <a:r>
              <a:rPr lang="en-US" dirty="0"/>
              <a:t>K-Fold Cross Validation</a:t>
            </a:r>
          </a:p>
        </p:txBody>
      </p:sp>
      <p:sp>
        <p:nvSpPr>
          <p:cNvPr id="3" name="Content Placeholder 2">
            <a:extLst>
              <a:ext uri="{FF2B5EF4-FFF2-40B4-BE49-F238E27FC236}">
                <a16:creationId xmlns:a16="http://schemas.microsoft.com/office/drawing/2014/main" id="{D67EE95E-C423-4699-A15D-4B9F28064D3E}"/>
              </a:ext>
            </a:extLst>
          </p:cNvPr>
          <p:cNvSpPr>
            <a:spLocks noGrp="1"/>
          </p:cNvSpPr>
          <p:nvPr>
            <p:ph idx="1"/>
          </p:nvPr>
        </p:nvSpPr>
        <p:spPr>
          <a:xfrm>
            <a:off x="838200" y="1825624"/>
            <a:ext cx="10515600" cy="5032375"/>
          </a:xfrm>
        </p:spPr>
        <p:txBody>
          <a:bodyPr/>
          <a:lstStyle/>
          <a:p>
            <a:pPr marL="0" indent="0">
              <a:buNone/>
            </a:pPr>
            <a:r>
              <a:rPr lang="en-US" dirty="0"/>
              <a:t>Iterate through making each fold the validation set once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Accuracy = 17 / 20</a:t>
            </a:r>
          </a:p>
        </p:txBody>
      </p:sp>
      <p:sp>
        <p:nvSpPr>
          <p:cNvPr id="4" name="Rectangle 3">
            <a:extLst>
              <a:ext uri="{FF2B5EF4-FFF2-40B4-BE49-F238E27FC236}">
                <a16:creationId xmlns:a16="http://schemas.microsoft.com/office/drawing/2014/main" id="{5F236E4D-9E32-4D90-AAEF-F4B2D6DE449E}"/>
              </a:ext>
            </a:extLst>
          </p:cNvPr>
          <p:cNvSpPr/>
          <p:nvPr/>
        </p:nvSpPr>
        <p:spPr>
          <a:xfrm>
            <a:off x="1959624" y="2298631"/>
            <a:ext cx="8289530" cy="3380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Data</a:t>
            </a:r>
          </a:p>
          <a:p>
            <a:pPr algn="ctr"/>
            <a:r>
              <a:rPr lang="en-US" dirty="0"/>
              <a:t>80%</a:t>
            </a:r>
          </a:p>
        </p:txBody>
      </p:sp>
      <p:sp>
        <p:nvSpPr>
          <p:cNvPr id="5" name="Rectangle 4">
            <a:extLst>
              <a:ext uri="{FF2B5EF4-FFF2-40B4-BE49-F238E27FC236}">
                <a16:creationId xmlns:a16="http://schemas.microsoft.com/office/drawing/2014/main" id="{5447E46F-AA40-4894-B4E0-6BC5CBB7AE49}"/>
              </a:ext>
            </a:extLst>
          </p:cNvPr>
          <p:cNvSpPr/>
          <p:nvPr/>
        </p:nvSpPr>
        <p:spPr>
          <a:xfrm>
            <a:off x="8591248" y="2298633"/>
            <a:ext cx="1657906" cy="3380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5</a:t>
            </a:r>
          </a:p>
        </p:txBody>
      </p:sp>
      <p:sp>
        <p:nvSpPr>
          <p:cNvPr id="7" name="Rectangle 6">
            <a:extLst>
              <a:ext uri="{FF2B5EF4-FFF2-40B4-BE49-F238E27FC236}">
                <a16:creationId xmlns:a16="http://schemas.microsoft.com/office/drawing/2014/main" id="{9B58A378-6A64-40DA-82CC-4B8416FCC563}"/>
              </a:ext>
            </a:extLst>
          </p:cNvPr>
          <p:cNvSpPr/>
          <p:nvPr/>
        </p:nvSpPr>
        <p:spPr>
          <a:xfrm>
            <a:off x="6933342" y="2298633"/>
            <a:ext cx="1657906" cy="338050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4</a:t>
            </a:r>
          </a:p>
        </p:txBody>
      </p:sp>
      <p:sp>
        <p:nvSpPr>
          <p:cNvPr id="8" name="Rectangle 7">
            <a:extLst>
              <a:ext uri="{FF2B5EF4-FFF2-40B4-BE49-F238E27FC236}">
                <a16:creationId xmlns:a16="http://schemas.microsoft.com/office/drawing/2014/main" id="{66AD3E0C-20FC-427C-BD3E-2ECC59CB0DA4}"/>
              </a:ext>
            </a:extLst>
          </p:cNvPr>
          <p:cNvSpPr/>
          <p:nvPr/>
        </p:nvSpPr>
        <p:spPr>
          <a:xfrm>
            <a:off x="5275436" y="2298633"/>
            <a:ext cx="1657906" cy="3380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3</a:t>
            </a:r>
          </a:p>
        </p:txBody>
      </p:sp>
      <p:sp>
        <p:nvSpPr>
          <p:cNvPr id="9" name="Rectangle 8">
            <a:extLst>
              <a:ext uri="{FF2B5EF4-FFF2-40B4-BE49-F238E27FC236}">
                <a16:creationId xmlns:a16="http://schemas.microsoft.com/office/drawing/2014/main" id="{600C49D9-0E35-490D-A136-04AD78567E9B}"/>
              </a:ext>
            </a:extLst>
          </p:cNvPr>
          <p:cNvSpPr/>
          <p:nvPr/>
        </p:nvSpPr>
        <p:spPr>
          <a:xfrm>
            <a:off x="3617530" y="2298632"/>
            <a:ext cx="1657906" cy="3380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2</a:t>
            </a:r>
          </a:p>
        </p:txBody>
      </p:sp>
      <p:sp>
        <p:nvSpPr>
          <p:cNvPr id="10" name="Rectangle 9">
            <a:extLst>
              <a:ext uri="{FF2B5EF4-FFF2-40B4-BE49-F238E27FC236}">
                <a16:creationId xmlns:a16="http://schemas.microsoft.com/office/drawing/2014/main" id="{BDBBF6B7-817B-4777-954B-1EE7922C93C4}"/>
              </a:ext>
            </a:extLst>
          </p:cNvPr>
          <p:cNvSpPr/>
          <p:nvPr/>
        </p:nvSpPr>
        <p:spPr>
          <a:xfrm>
            <a:off x="1959624" y="2298632"/>
            <a:ext cx="1657906" cy="3380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1</a:t>
            </a:r>
          </a:p>
        </p:txBody>
      </p:sp>
    </p:spTree>
    <p:extLst>
      <p:ext uri="{BB962C8B-B14F-4D97-AF65-F5344CB8AC3E}">
        <p14:creationId xmlns:p14="http://schemas.microsoft.com/office/powerpoint/2010/main" val="9592201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0CFEC-738F-4FE5-A6E7-E95913DD0722}"/>
              </a:ext>
            </a:extLst>
          </p:cNvPr>
          <p:cNvSpPr>
            <a:spLocks noGrp="1"/>
          </p:cNvSpPr>
          <p:nvPr>
            <p:ph type="title"/>
          </p:nvPr>
        </p:nvSpPr>
        <p:spPr/>
        <p:txBody>
          <a:bodyPr/>
          <a:lstStyle/>
          <a:p>
            <a:r>
              <a:rPr lang="en-US" dirty="0"/>
              <a:t>K-Fold Cross Validation</a:t>
            </a:r>
          </a:p>
        </p:txBody>
      </p:sp>
      <p:sp>
        <p:nvSpPr>
          <p:cNvPr id="3" name="Content Placeholder 2">
            <a:extLst>
              <a:ext uri="{FF2B5EF4-FFF2-40B4-BE49-F238E27FC236}">
                <a16:creationId xmlns:a16="http://schemas.microsoft.com/office/drawing/2014/main" id="{D67EE95E-C423-4699-A15D-4B9F28064D3E}"/>
              </a:ext>
            </a:extLst>
          </p:cNvPr>
          <p:cNvSpPr>
            <a:spLocks noGrp="1"/>
          </p:cNvSpPr>
          <p:nvPr>
            <p:ph idx="1"/>
          </p:nvPr>
        </p:nvSpPr>
        <p:spPr>
          <a:xfrm>
            <a:off x="838200" y="1825624"/>
            <a:ext cx="10515600" cy="5032375"/>
          </a:xfrm>
        </p:spPr>
        <p:txBody>
          <a:bodyPr/>
          <a:lstStyle/>
          <a:p>
            <a:pPr marL="0" indent="0">
              <a:buNone/>
            </a:pPr>
            <a:r>
              <a:rPr lang="en-US" dirty="0"/>
              <a:t>Iterate through making each fold the validation set once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Accuracy = 16 / 20</a:t>
            </a:r>
          </a:p>
        </p:txBody>
      </p:sp>
      <p:sp>
        <p:nvSpPr>
          <p:cNvPr id="4" name="Rectangle 3">
            <a:extLst>
              <a:ext uri="{FF2B5EF4-FFF2-40B4-BE49-F238E27FC236}">
                <a16:creationId xmlns:a16="http://schemas.microsoft.com/office/drawing/2014/main" id="{5F236E4D-9E32-4D90-AAEF-F4B2D6DE449E}"/>
              </a:ext>
            </a:extLst>
          </p:cNvPr>
          <p:cNvSpPr/>
          <p:nvPr/>
        </p:nvSpPr>
        <p:spPr>
          <a:xfrm>
            <a:off x="1959624" y="2298631"/>
            <a:ext cx="8289530" cy="3380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Data</a:t>
            </a:r>
          </a:p>
          <a:p>
            <a:pPr algn="ctr"/>
            <a:r>
              <a:rPr lang="en-US" dirty="0"/>
              <a:t>80%</a:t>
            </a:r>
          </a:p>
        </p:txBody>
      </p:sp>
      <p:sp>
        <p:nvSpPr>
          <p:cNvPr id="5" name="Rectangle 4">
            <a:extLst>
              <a:ext uri="{FF2B5EF4-FFF2-40B4-BE49-F238E27FC236}">
                <a16:creationId xmlns:a16="http://schemas.microsoft.com/office/drawing/2014/main" id="{5447E46F-AA40-4894-B4E0-6BC5CBB7AE49}"/>
              </a:ext>
            </a:extLst>
          </p:cNvPr>
          <p:cNvSpPr/>
          <p:nvPr/>
        </p:nvSpPr>
        <p:spPr>
          <a:xfrm>
            <a:off x="8591248" y="2298633"/>
            <a:ext cx="1657906" cy="3380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5</a:t>
            </a:r>
          </a:p>
        </p:txBody>
      </p:sp>
      <p:sp>
        <p:nvSpPr>
          <p:cNvPr id="7" name="Rectangle 6">
            <a:extLst>
              <a:ext uri="{FF2B5EF4-FFF2-40B4-BE49-F238E27FC236}">
                <a16:creationId xmlns:a16="http://schemas.microsoft.com/office/drawing/2014/main" id="{9B58A378-6A64-40DA-82CC-4B8416FCC563}"/>
              </a:ext>
            </a:extLst>
          </p:cNvPr>
          <p:cNvSpPr/>
          <p:nvPr/>
        </p:nvSpPr>
        <p:spPr>
          <a:xfrm>
            <a:off x="6933342" y="2298633"/>
            <a:ext cx="1657906" cy="3380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4</a:t>
            </a:r>
          </a:p>
        </p:txBody>
      </p:sp>
      <p:sp>
        <p:nvSpPr>
          <p:cNvPr id="8" name="Rectangle 7">
            <a:extLst>
              <a:ext uri="{FF2B5EF4-FFF2-40B4-BE49-F238E27FC236}">
                <a16:creationId xmlns:a16="http://schemas.microsoft.com/office/drawing/2014/main" id="{66AD3E0C-20FC-427C-BD3E-2ECC59CB0DA4}"/>
              </a:ext>
            </a:extLst>
          </p:cNvPr>
          <p:cNvSpPr/>
          <p:nvPr/>
        </p:nvSpPr>
        <p:spPr>
          <a:xfrm>
            <a:off x="5275436" y="2298633"/>
            <a:ext cx="1657906" cy="338050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3</a:t>
            </a:r>
          </a:p>
        </p:txBody>
      </p:sp>
      <p:sp>
        <p:nvSpPr>
          <p:cNvPr id="9" name="Rectangle 8">
            <a:extLst>
              <a:ext uri="{FF2B5EF4-FFF2-40B4-BE49-F238E27FC236}">
                <a16:creationId xmlns:a16="http://schemas.microsoft.com/office/drawing/2014/main" id="{600C49D9-0E35-490D-A136-04AD78567E9B}"/>
              </a:ext>
            </a:extLst>
          </p:cNvPr>
          <p:cNvSpPr/>
          <p:nvPr/>
        </p:nvSpPr>
        <p:spPr>
          <a:xfrm>
            <a:off x="3617530" y="2298632"/>
            <a:ext cx="1657906" cy="3380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2</a:t>
            </a:r>
          </a:p>
        </p:txBody>
      </p:sp>
      <p:sp>
        <p:nvSpPr>
          <p:cNvPr id="10" name="Rectangle 9">
            <a:extLst>
              <a:ext uri="{FF2B5EF4-FFF2-40B4-BE49-F238E27FC236}">
                <a16:creationId xmlns:a16="http://schemas.microsoft.com/office/drawing/2014/main" id="{BDBBF6B7-817B-4777-954B-1EE7922C93C4}"/>
              </a:ext>
            </a:extLst>
          </p:cNvPr>
          <p:cNvSpPr/>
          <p:nvPr/>
        </p:nvSpPr>
        <p:spPr>
          <a:xfrm>
            <a:off x="1959624" y="2298632"/>
            <a:ext cx="1657906" cy="3380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1</a:t>
            </a:r>
          </a:p>
        </p:txBody>
      </p:sp>
    </p:spTree>
    <p:extLst>
      <p:ext uri="{BB962C8B-B14F-4D97-AF65-F5344CB8AC3E}">
        <p14:creationId xmlns:p14="http://schemas.microsoft.com/office/powerpoint/2010/main" val="21711938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0CFEC-738F-4FE5-A6E7-E95913DD0722}"/>
              </a:ext>
            </a:extLst>
          </p:cNvPr>
          <p:cNvSpPr>
            <a:spLocks noGrp="1"/>
          </p:cNvSpPr>
          <p:nvPr>
            <p:ph type="title"/>
          </p:nvPr>
        </p:nvSpPr>
        <p:spPr/>
        <p:txBody>
          <a:bodyPr/>
          <a:lstStyle/>
          <a:p>
            <a:r>
              <a:rPr lang="en-US" dirty="0"/>
              <a:t>K-Fold Cross Validation</a:t>
            </a:r>
          </a:p>
        </p:txBody>
      </p:sp>
      <p:sp>
        <p:nvSpPr>
          <p:cNvPr id="3" name="Content Placeholder 2">
            <a:extLst>
              <a:ext uri="{FF2B5EF4-FFF2-40B4-BE49-F238E27FC236}">
                <a16:creationId xmlns:a16="http://schemas.microsoft.com/office/drawing/2014/main" id="{D67EE95E-C423-4699-A15D-4B9F28064D3E}"/>
              </a:ext>
            </a:extLst>
          </p:cNvPr>
          <p:cNvSpPr>
            <a:spLocks noGrp="1"/>
          </p:cNvSpPr>
          <p:nvPr>
            <p:ph idx="1"/>
          </p:nvPr>
        </p:nvSpPr>
        <p:spPr>
          <a:xfrm>
            <a:off x="838200" y="1825624"/>
            <a:ext cx="10515600" cy="5032375"/>
          </a:xfrm>
        </p:spPr>
        <p:txBody>
          <a:bodyPr/>
          <a:lstStyle/>
          <a:p>
            <a:pPr marL="0" indent="0">
              <a:buNone/>
            </a:pPr>
            <a:r>
              <a:rPr lang="en-US" dirty="0"/>
              <a:t>Iterate through making each fold the validation set once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Accuracy = 13 / 20</a:t>
            </a:r>
          </a:p>
        </p:txBody>
      </p:sp>
      <p:sp>
        <p:nvSpPr>
          <p:cNvPr id="4" name="Rectangle 3">
            <a:extLst>
              <a:ext uri="{FF2B5EF4-FFF2-40B4-BE49-F238E27FC236}">
                <a16:creationId xmlns:a16="http://schemas.microsoft.com/office/drawing/2014/main" id="{5F236E4D-9E32-4D90-AAEF-F4B2D6DE449E}"/>
              </a:ext>
            </a:extLst>
          </p:cNvPr>
          <p:cNvSpPr/>
          <p:nvPr/>
        </p:nvSpPr>
        <p:spPr>
          <a:xfrm>
            <a:off x="1959624" y="2298631"/>
            <a:ext cx="8289530" cy="3380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Data</a:t>
            </a:r>
          </a:p>
          <a:p>
            <a:pPr algn="ctr"/>
            <a:r>
              <a:rPr lang="en-US" dirty="0"/>
              <a:t>80%</a:t>
            </a:r>
          </a:p>
        </p:txBody>
      </p:sp>
      <p:sp>
        <p:nvSpPr>
          <p:cNvPr id="5" name="Rectangle 4">
            <a:extLst>
              <a:ext uri="{FF2B5EF4-FFF2-40B4-BE49-F238E27FC236}">
                <a16:creationId xmlns:a16="http://schemas.microsoft.com/office/drawing/2014/main" id="{5447E46F-AA40-4894-B4E0-6BC5CBB7AE49}"/>
              </a:ext>
            </a:extLst>
          </p:cNvPr>
          <p:cNvSpPr/>
          <p:nvPr/>
        </p:nvSpPr>
        <p:spPr>
          <a:xfrm>
            <a:off x="8591248" y="2298633"/>
            <a:ext cx="1657906" cy="3380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5</a:t>
            </a:r>
          </a:p>
        </p:txBody>
      </p:sp>
      <p:sp>
        <p:nvSpPr>
          <p:cNvPr id="7" name="Rectangle 6">
            <a:extLst>
              <a:ext uri="{FF2B5EF4-FFF2-40B4-BE49-F238E27FC236}">
                <a16:creationId xmlns:a16="http://schemas.microsoft.com/office/drawing/2014/main" id="{9B58A378-6A64-40DA-82CC-4B8416FCC563}"/>
              </a:ext>
            </a:extLst>
          </p:cNvPr>
          <p:cNvSpPr/>
          <p:nvPr/>
        </p:nvSpPr>
        <p:spPr>
          <a:xfrm>
            <a:off x="6933342" y="2298633"/>
            <a:ext cx="1657906" cy="3380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4</a:t>
            </a:r>
          </a:p>
        </p:txBody>
      </p:sp>
      <p:sp>
        <p:nvSpPr>
          <p:cNvPr id="8" name="Rectangle 7">
            <a:extLst>
              <a:ext uri="{FF2B5EF4-FFF2-40B4-BE49-F238E27FC236}">
                <a16:creationId xmlns:a16="http://schemas.microsoft.com/office/drawing/2014/main" id="{66AD3E0C-20FC-427C-BD3E-2ECC59CB0DA4}"/>
              </a:ext>
            </a:extLst>
          </p:cNvPr>
          <p:cNvSpPr/>
          <p:nvPr/>
        </p:nvSpPr>
        <p:spPr>
          <a:xfrm>
            <a:off x="5275436" y="2298633"/>
            <a:ext cx="1657906" cy="3380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3</a:t>
            </a:r>
          </a:p>
        </p:txBody>
      </p:sp>
      <p:sp>
        <p:nvSpPr>
          <p:cNvPr id="9" name="Rectangle 8">
            <a:extLst>
              <a:ext uri="{FF2B5EF4-FFF2-40B4-BE49-F238E27FC236}">
                <a16:creationId xmlns:a16="http://schemas.microsoft.com/office/drawing/2014/main" id="{600C49D9-0E35-490D-A136-04AD78567E9B}"/>
              </a:ext>
            </a:extLst>
          </p:cNvPr>
          <p:cNvSpPr/>
          <p:nvPr/>
        </p:nvSpPr>
        <p:spPr>
          <a:xfrm>
            <a:off x="3617530" y="2298632"/>
            <a:ext cx="1657906" cy="338050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2</a:t>
            </a:r>
          </a:p>
        </p:txBody>
      </p:sp>
      <p:sp>
        <p:nvSpPr>
          <p:cNvPr id="10" name="Rectangle 9">
            <a:extLst>
              <a:ext uri="{FF2B5EF4-FFF2-40B4-BE49-F238E27FC236}">
                <a16:creationId xmlns:a16="http://schemas.microsoft.com/office/drawing/2014/main" id="{BDBBF6B7-817B-4777-954B-1EE7922C93C4}"/>
              </a:ext>
            </a:extLst>
          </p:cNvPr>
          <p:cNvSpPr/>
          <p:nvPr/>
        </p:nvSpPr>
        <p:spPr>
          <a:xfrm>
            <a:off x="1959624" y="2298632"/>
            <a:ext cx="1657906" cy="3380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1</a:t>
            </a:r>
          </a:p>
        </p:txBody>
      </p:sp>
    </p:spTree>
    <p:extLst>
      <p:ext uri="{BB962C8B-B14F-4D97-AF65-F5344CB8AC3E}">
        <p14:creationId xmlns:p14="http://schemas.microsoft.com/office/powerpoint/2010/main" val="4046818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898F6-7F8C-4D3E-B3EE-37F2605A03FF}"/>
              </a:ext>
            </a:extLst>
          </p:cNvPr>
          <p:cNvSpPr>
            <a:spLocks noGrp="1"/>
          </p:cNvSpPr>
          <p:nvPr>
            <p:ph type="title"/>
          </p:nvPr>
        </p:nvSpPr>
        <p:spPr/>
        <p:txBody>
          <a:bodyPr/>
          <a:lstStyle/>
          <a:p>
            <a:r>
              <a:rPr lang="en-US" dirty="0"/>
              <a:t>Linear Regression – The Details</a:t>
            </a:r>
          </a:p>
        </p:txBody>
      </p:sp>
      <p:sp>
        <p:nvSpPr>
          <p:cNvPr id="3" name="Content Placeholder 2">
            <a:extLst>
              <a:ext uri="{FF2B5EF4-FFF2-40B4-BE49-F238E27FC236}">
                <a16:creationId xmlns:a16="http://schemas.microsoft.com/office/drawing/2014/main" id="{687A1289-FF9B-4186-AC90-B7CF9603188F}"/>
              </a:ext>
            </a:extLst>
          </p:cNvPr>
          <p:cNvSpPr>
            <a:spLocks noGrp="1"/>
          </p:cNvSpPr>
          <p:nvPr>
            <p:ph idx="1"/>
          </p:nvPr>
        </p:nvSpPr>
        <p:spPr>
          <a:xfrm>
            <a:off x="838200" y="2223976"/>
            <a:ext cx="10515600" cy="5032375"/>
          </a:xfrm>
        </p:spPr>
        <p:txBody>
          <a:bodyPr>
            <a:normAutofit/>
          </a:bodyPr>
          <a:lstStyle/>
          <a:p>
            <a:pPr marL="0" indent="0">
              <a:buNone/>
            </a:pPr>
            <a:r>
              <a:rPr lang="en-US" dirty="0"/>
              <a:t>First, let’s define “how good” a line is.</a:t>
            </a:r>
          </a:p>
          <a:p>
            <a:pPr marL="0" indent="0">
              <a:buNone/>
            </a:pPr>
            <a:r>
              <a:rPr lang="en-US" dirty="0"/>
              <a:t> - How well does it define our points?</a:t>
            </a:r>
          </a:p>
          <a:p>
            <a:pPr marL="0" indent="0">
              <a:buNone/>
            </a:pPr>
            <a:endParaRPr lang="en-US" dirty="0"/>
          </a:p>
          <a:p>
            <a:pPr marL="0" indent="0">
              <a:buNone/>
            </a:pPr>
            <a:r>
              <a:rPr lang="en-US" dirty="0"/>
              <a:t>How far away, on average,  is each point from the line?</a:t>
            </a:r>
          </a:p>
          <a:p>
            <a:pPr marL="0" indent="0">
              <a:buNone/>
            </a:pPr>
            <a:r>
              <a:rPr lang="en-US" dirty="0"/>
              <a:t>The </a:t>
            </a:r>
            <a:r>
              <a:rPr lang="en-US" i="1" dirty="0"/>
              <a:t>Mean Squared Error</a:t>
            </a:r>
          </a:p>
          <a:p>
            <a:pPr marL="514350" indent="-514350">
              <a:buAutoNum type="arabicParenR"/>
            </a:pPr>
            <a:r>
              <a:rPr lang="en-US" dirty="0"/>
              <a:t>The difference between each point and the line along the output axis</a:t>
            </a:r>
          </a:p>
          <a:p>
            <a:pPr marL="971550" lvl="1" indent="-514350">
              <a:buAutoNum type="arabicParenR"/>
            </a:pPr>
            <a:r>
              <a:rPr lang="en-US" dirty="0"/>
              <a:t>(square this value to get it to always be a positive value)</a:t>
            </a:r>
          </a:p>
          <a:p>
            <a:pPr marL="514350" indent="-514350">
              <a:buAutoNum type="arabicParenR"/>
            </a:pPr>
            <a:r>
              <a:rPr lang="en-US" dirty="0"/>
              <a:t>Take the mean of this value </a:t>
            </a:r>
          </a:p>
        </p:txBody>
      </p:sp>
      <p:pic>
        <p:nvPicPr>
          <p:cNvPr id="5122" name="Picture 2" descr="Image result for linear regression housing cost square footage">
            <a:extLst>
              <a:ext uri="{FF2B5EF4-FFF2-40B4-BE49-F238E27FC236}">
                <a16:creationId xmlns:a16="http://schemas.microsoft.com/office/drawing/2014/main" id="{9B3A05ED-BCC3-49E9-B285-7CCE42C497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3246" y="1390742"/>
            <a:ext cx="3734911" cy="2402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1842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0CFEC-738F-4FE5-A6E7-E95913DD0722}"/>
              </a:ext>
            </a:extLst>
          </p:cNvPr>
          <p:cNvSpPr>
            <a:spLocks noGrp="1"/>
          </p:cNvSpPr>
          <p:nvPr>
            <p:ph type="title"/>
          </p:nvPr>
        </p:nvSpPr>
        <p:spPr/>
        <p:txBody>
          <a:bodyPr/>
          <a:lstStyle/>
          <a:p>
            <a:r>
              <a:rPr lang="en-US" dirty="0"/>
              <a:t>K-Fold Cross Validation</a:t>
            </a:r>
          </a:p>
        </p:txBody>
      </p:sp>
      <p:sp>
        <p:nvSpPr>
          <p:cNvPr id="3" name="Content Placeholder 2">
            <a:extLst>
              <a:ext uri="{FF2B5EF4-FFF2-40B4-BE49-F238E27FC236}">
                <a16:creationId xmlns:a16="http://schemas.microsoft.com/office/drawing/2014/main" id="{D67EE95E-C423-4699-A15D-4B9F28064D3E}"/>
              </a:ext>
            </a:extLst>
          </p:cNvPr>
          <p:cNvSpPr>
            <a:spLocks noGrp="1"/>
          </p:cNvSpPr>
          <p:nvPr>
            <p:ph idx="1"/>
          </p:nvPr>
        </p:nvSpPr>
        <p:spPr>
          <a:xfrm>
            <a:off x="838200" y="1825624"/>
            <a:ext cx="10515600" cy="5032375"/>
          </a:xfrm>
        </p:spPr>
        <p:txBody>
          <a:bodyPr/>
          <a:lstStyle/>
          <a:p>
            <a:pPr marL="0" indent="0">
              <a:buNone/>
            </a:pPr>
            <a:r>
              <a:rPr lang="en-US" dirty="0"/>
              <a:t>Iterate through making each fold the validation set once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Accuracy = 16 / 20</a:t>
            </a:r>
          </a:p>
        </p:txBody>
      </p:sp>
      <p:sp>
        <p:nvSpPr>
          <p:cNvPr id="4" name="Rectangle 3">
            <a:extLst>
              <a:ext uri="{FF2B5EF4-FFF2-40B4-BE49-F238E27FC236}">
                <a16:creationId xmlns:a16="http://schemas.microsoft.com/office/drawing/2014/main" id="{5F236E4D-9E32-4D90-AAEF-F4B2D6DE449E}"/>
              </a:ext>
            </a:extLst>
          </p:cNvPr>
          <p:cNvSpPr/>
          <p:nvPr/>
        </p:nvSpPr>
        <p:spPr>
          <a:xfrm>
            <a:off x="1959624" y="2298631"/>
            <a:ext cx="8289530" cy="3380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Data</a:t>
            </a:r>
          </a:p>
          <a:p>
            <a:pPr algn="ctr"/>
            <a:r>
              <a:rPr lang="en-US" dirty="0"/>
              <a:t>80%</a:t>
            </a:r>
          </a:p>
        </p:txBody>
      </p:sp>
      <p:sp>
        <p:nvSpPr>
          <p:cNvPr id="5" name="Rectangle 4">
            <a:extLst>
              <a:ext uri="{FF2B5EF4-FFF2-40B4-BE49-F238E27FC236}">
                <a16:creationId xmlns:a16="http://schemas.microsoft.com/office/drawing/2014/main" id="{5447E46F-AA40-4894-B4E0-6BC5CBB7AE49}"/>
              </a:ext>
            </a:extLst>
          </p:cNvPr>
          <p:cNvSpPr/>
          <p:nvPr/>
        </p:nvSpPr>
        <p:spPr>
          <a:xfrm>
            <a:off x="8591248" y="2298633"/>
            <a:ext cx="1657906" cy="3380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5</a:t>
            </a:r>
          </a:p>
        </p:txBody>
      </p:sp>
      <p:sp>
        <p:nvSpPr>
          <p:cNvPr id="7" name="Rectangle 6">
            <a:extLst>
              <a:ext uri="{FF2B5EF4-FFF2-40B4-BE49-F238E27FC236}">
                <a16:creationId xmlns:a16="http://schemas.microsoft.com/office/drawing/2014/main" id="{9B58A378-6A64-40DA-82CC-4B8416FCC563}"/>
              </a:ext>
            </a:extLst>
          </p:cNvPr>
          <p:cNvSpPr/>
          <p:nvPr/>
        </p:nvSpPr>
        <p:spPr>
          <a:xfrm>
            <a:off x="6933342" y="2298633"/>
            <a:ext cx="1657906" cy="3380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4</a:t>
            </a:r>
          </a:p>
        </p:txBody>
      </p:sp>
      <p:sp>
        <p:nvSpPr>
          <p:cNvPr id="8" name="Rectangle 7">
            <a:extLst>
              <a:ext uri="{FF2B5EF4-FFF2-40B4-BE49-F238E27FC236}">
                <a16:creationId xmlns:a16="http://schemas.microsoft.com/office/drawing/2014/main" id="{66AD3E0C-20FC-427C-BD3E-2ECC59CB0DA4}"/>
              </a:ext>
            </a:extLst>
          </p:cNvPr>
          <p:cNvSpPr/>
          <p:nvPr/>
        </p:nvSpPr>
        <p:spPr>
          <a:xfrm>
            <a:off x="5275436" y="2298633"/>
            <a:ext cx="1657906" cy="3380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3</a:t>
            </a:r>
          </a:p>
        </p:txBody>
      </p:sp>
      <p:sp>
        <p:nvSpPr>
          <p:cNvPr id="9" name="Rectangle 8">
            <a:extLst>
              <a:ext uri="{FF2B5EF4-FFF2-40B4-BE49-F238E27FC236}">
                <a16:creationId xmlns:a16="http://schemas.microsoft.com/office/drawing/2014/main" id="{600C49D9-0E35-490D-A136-04AD78567E9B}"/>
              </a:ext>
            </a:extLst>
          </p:cNvPr>
          <p:cNvSpPr/>
          <p:nvPr/>
        </p:nvSpPr>
        <p:spPr>
          <a:xfrm>
            <a:off x="3617530" y="2298632"/>
            <a:ext cx="1657906" cy="33805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2</a:t>
            </a:r>
          </a:p>
        </p:txBody>
      </p:sp>
      <p:sp>
        <p:nvSpPr>
          <p:cNvPr id="10" name="Rectangle 9">
            <a:extLst>
              <a:ext uri="{FF2B5EF4-FFF2-40B4-BE49-F238E27FC236}">
                <a16:creationId xmlns:a16="http://schemas.microsoft.com/office/drawing/2014/main" id="{BDBBF6B7-817B-4777-954B-1EE7922C93C4}"/>
              </a:ext>
            </a:extLst>
          </p:cNvPr>
          <p:cNvSpPr/>
          <p:nvPr/>
        </p:nvSpPr>
        <p:spPr>
          <a:xfrm>
            <a:off x="1959624" y="2298632"/>
            <a:ext cx="1657906" cy="338050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1</a:t>
            </a:r>
          </a:p>
        </p:txBody>
      </p:sp>
    </p:spTree>
    <p:extLst>
      <p:ext uri="{BB962C8B-B14F-4D97-AF65-F5344CB8AC3E}">
        <p14:creationId xmlns:p14="http://schemas.microsoft.com/office/powerpoint/2010/main" val="29848677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0CFEC-738F-4FE5-A6E7-E95913DD0722}"/>
              </a:ext>
            </a:extLst>
          </p:cNvPr>
          <p:cNvSpPr>
            <a:spLocks noGrp="1"/>
          </p:cNvSpPr>
          <p:nvPr>
            <p:ph type="title"/>
          </p:nvPr>
        </p:nvSpPr>
        <p:spPr/>
        <p:txBody>
          <a:bodyPr/>
          <a:lstStyle/>
          <a:p>
            <a:r>
              <a:rPr lang="en-US" dirty="0"/>
              <a:t>K-Fold Cross Validation</a:t>
            </a:r>
          </a:p>
        </p:txBody>
      </p:sp>
      <p:sp>
        <p:nvSpPr>
          <p:cNvPr id="3" name="Content Placeholder 2">
            <a:extLst>
              <a:ext uri="{FF2B5EF4-FFF2-40B4-BE49-F238E27FC236}">
                <a16:creationId xmlns:a16="http://schemas.microsoft.com/office/drawing/2014/main" id="{D67EE95E-C423-4699-A15D-4B9F28064D3E}"/>
              </a:ext>
            </a:extLst>
          </p:cNvPr>
          <p:cNvSpPr>
            <a:spLocks noGrp="1"/>
          </p:cNvSpPr>
          <p:nvPr>
            <p:ph idx="1"/>
          </p:nvPr>
        </p:nvSpPr>
        <p:spPr>
          <a:xfrm>
            <a:off x="838200" y="1825624"/>
            <a:ext cx="10515600" cy="5032375"/>
          </a:xfrm>
        </p:spPr>
        <p:txBody>
          <a:bodyPr>
            <a:normAutofit/>
          </a:bodyPr>
          <a:lstStyle/>
          <a:p>
            <a:pPr marL="0" indent="0">
              <a:buNone/>
            </a:pPr>
            <a:r>
              <a:rPr lang="en-US" dirty="0"/>
              <a:t>Iterate through making each fold the validation set once</a:t>
            </a:r>
          </a:p>
        </p:txBody>
      </p:sp>
      <p:graphicFrame>
        <p:nvGraphicFramePr>
          <p:cNvPr id="6" name="Table 5">
            <a:extLst>
              <a:ext uri="{FF2B5EF4-FFF2-40B4-BE49-F238E27FC236}">
                <a16:creationId xmlns:a16="http://schemas.microsoft.com/office/drawing/2014/main" id="{CC981247-0D67-430C-96D0-088465782766}"/>
              </a:ext>
            </a:extLst>
          </p:cNvPr>
          <p:cNvGraphicFramePr>
            <a:graphicFrameLocks noGrp="1"/>
          </p:cNvGraphicFramePr>
          <p:nvPr/>
        </p:nvGraphicFramePr>
        <p:xfrm>
          <a:off x="4548231" y="2316480"/>
          <a:ext cx="3095538" cy="2225040"/>
        </p:xfrm>
        <a:graphic>
          <a:graphicData uri="http://schemas.openxmlformats.org/drawingml/2006/table">
            <a:tbl>
              <a:tblPr firstRow="1" bandRow="1">
                <a:tableStyleId>{5C22544A-7EE6-4342-B048-85BDC9FD1C3A}</a:tableStyleId>
              </a:tblPr>
              <a:tblGrid>
                <a:gridCol w="1547769">
                  <a:extLst>
                    <a:ext uri="{9D8B030D-6E8A-4147-A177-3AD203B41FA5}">
                      <a16:colId xmlns:a16="http://schemas.microsoft.com/office/drawing/2014/main" val="2083446791"/>
                    </a:ext>
                  </a:extLst>
                </a:gridCol>
                <a:gridCol w="1547769">
                  <a:extLst>
                    <a:ext uri="{9D8B030D-6E8A-4147-A177-3AD203B41FA5}">
                      <a16:colId xmlns:a16="http://schemas.microsoft.com/office/drawing/2014/main" val="4022488588"/>
                    </a:ext>
                  </a:extLst>
                </a:gridCol>
              </a:tblGrid>
              <a:tr h="370840">
                <a:tc>
                  <a:txBody>
                    <a:bodyPr/>
                    <a:lstStyle/>
                    <a:p>
                      <a:r>
                        <a:rPr lang="en-US" dirty="0">
                          <a:solidFill>
                            <a:sysClr val="windowText" lastClr="000000"/>
                          </a:solidFill>
                        </a:rPr>
                        <a:t>Trial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3760603"/>
                  </a:ext>
                </a:extLst>
              </a:tr>
              <a:tr h="370840">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5128940"/>
                  </a:ext>
                </a:extLst>
              </a:tr>
              <a:tr h="370840">
                <a:tc>
                  <a:txBody>
                    <a:bodyPr/>
                    <a:lstStyle/>
                    <a:p>
                      <a:r>
                        <a:rPr lang="en-US"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17/20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245330"/>
                  </a:ext>
                </a:extLst>
              </a:tr>
              <a:tr h="370840">
                <a:tc>
                  <a:txBody>
                    <a:bodyPr/>
                    <a:lstStyle/>
                    <a:p>
                      <a:r>
                        <a:rPr lang="en-US" dirty="0">
                          <a:solidFill>
                            <a:sysClr val="windowText" lastClr="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16/20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073868"/>
                  </a:ext>
                </a:extLst>
              </a:tr>
              <a:tr h="370840">
                <a:tc>
                  <a:txBody>
                    <a:bodyPr/>
                    <a:lstStyle/>
                    <a:p>
                      <a:r>
                        <a:rPr lang="en-US" dirty="0">
                          <a:solidFill>
                            <a:sysClr val="windowText" lastClr="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13/20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3873534"/>
                  </a:ext>
                </a:extLst>
              </a:tr>
              <a:tr h="370840">
                <a:tc>
                  <a:txBody>
                    <a:bodyPr/>
                    <a:lstStyle/>
                    <a:p>
                      <a:r>
                        <a:rPr lang="en-US" dirty="0">
                          <a:solidFill>
                            <a:sysClr val="windowText" lastClr="00000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16/20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9282854"/>
                  </a:ext>
                </a:extLst>
              </a:tr>
            </a:tbl>
          </a:graphicData>
        </a:graphic>
      </p:graphicFrame>
    </p:spTree>
    <p:extLst>
      <p:ext uri="{BB962C8B-B14F-4D97-AF65-F5344CB8AC3E}">
        <p14:creationId xmlns:p14="http://schemas.microsoft.com/office/powerpoint/2010/main" val="30707424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0CFEC-738F-4FE5-A6E7-E95913DD0722}"/>
              </a:ext>
            </a:extLst>
          </p:cNvPr>
          <p:cNvSpPr>
            <a:spLocks noGrp="1"/>
          </p:cNvSpPr>
          <p:nvPr>
            <p:ph type="title"/>
          </p:nvPr>
        </p:nvSpPr>
        <p:spPr/>
        <p:txBody>
          <a:bodyPr/>
          <a:lstStyle/>
          <a:p>
            <a:r>
              <a:rPr lang="en-US" dirty="0"/>
              <a:t>K-Fold Cross Validation</a:t>
            </a:r>
          </a:p>
        </p:txBody>
      </p:sp>
      <p:sp>
        <p:nvSpPr>
          <p:cNvPr id="3" name="Content Placeholder 2">
            <a:extLst>
              <a:ext uri="{FF2B5EF4-FFF2-40B4-BE49-F238E27FC236}">
                <a16:creationId xmlns:a16="http://schemas.microsoft.com/office/drawing/2014/main" id="{D67EE95E-C423-4699-A15D-4B9F28064D3E}"/>
              </a:ext>
            </a:extLst>
          </p:cNvPr>
          <p:cNvSpPr>
            <a:spLocks noGrp="1"/>
          </p:cNvSpPr>
          <p:nvPr>
            <p:ph idx="1"/>
          </p:nvPr>
        </p:nvSpPr>
        <p:spPr>
          <a:xfrm>
            <a:off x="838200" y="1825624"/>
            <a:ext cx="10515600" cy="5032375"/>
          </a:xfrm>
        </p:spPr>
        <p:txBody>
          <a:bodyPr>
            <a:normAutofit/>
          </a:bodyPr>
          <a:lstStyle/>
          <a:p>
            <a:pPr marL="0" indent="0">
              <a:buNone/>
            </a:pPr>
            <a:r>
              <a:rPr lang="en-US" dirty="0"/>
              <a:t>Iterate through making each fold the validation set once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Take the average of errors for each trial as your expected average</a:t>
            </a:r>
          </a:p>
        </p:txBody>
      </p:sp>
      <p:graphicFrame>
        <p:nvGraphicFramePr>
          <p:cNvPr id="6" name="Table 5">
            <a:extLst>
              <a:ext uri="{FF2B5EF4-FFF2-40B4-BE49-F238E27FC236}">
                <a16:creationId xmlns:a16="http://schemas.microsoft.com/office/drawing/2014/main" id="{CC981247-0D67-430C-96D0-088465782766}"/>
              </a:ext>
            </a:extLst>
          </p:cNvPr>
          <p:cNvGraphicFramePr>
            <a:graphicFrameLocks noGrp="1"/>
          </p:cNvGraphicFramePr>
          <p:nvPr/>
        </p:nvGraphicFramePr>
        <p:xfrm>
          <a:off x="4548231" y="2316480"/>
          <a:ext cx="3095538" cy="2225040"/>
        </p:xfrm>
        <a:graphic>
          <a:graphicData uri="http://schemas.openxmlformats.org/drawingml/2006/table">
            <a:tbl>
              <a:tblPr firstRow="1" bandRow="1">
                <a:tableStyleId>{5C22544A-7EE6-4342-B048-85BDC9FD1C3A}</a:tableStyleId>
              </a:tblPr>
              <a:tblGrid>
                <a:gridCol w="1547769">
                  <a:extLst>
                    <a:ext uri="{9D8B030D-6E8A-4147-A177-3AD203B41FA5}">
                      <a16:colId xmlns:a16="http://schemas.microsoft.com/office/drawing/2014/main" val="2083446791"/>
                    </a:ext>
                  </a:extLst>
                </a:gridCol>
                <a:gridCol w="1547769">
                  <a:extLst>
                    <a:ext uri="{9D8B030D-6E8A-4147-A177-3AD203B41FA5}">
                      <a16:colId xmlns:a16="http://schemas.microsoft.com/office/drawing/2014/main" val="4022488588"/>
                    </a:ext>
                  </a:extLst>
                </a:gridCol>
              </a:tblGrid>
              <a:tr h="370840">
                <a:tc>
                  <a:txBody>
                    <a:bodyPr/>
                    <a:lstStyle/>
                    <a:p>
                      <a:r>
                        <a:rPr lang="en-US" dirty="0">
                          <a:solidFill>
                            <a:sysClr val="windowText" lastClr="000000"/>
                          </a:solidFill>
                        </a:rPr>
                        <a:t>Trial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3760603"/>
                  </a:ext>
                </a:extLst>
              </a:tr>
              <a:tr h="370840">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5128940"/>
                  </a:ext>
                </a:extLst>
              </a:tr>
              <a:tr h="370840">
                <a:tc>
                  <a:txBody>
                    <a:bodyPr/>
                    <a:lstStyle/>
                    <a:p>
                      <a:r>
                        <a:rPr lang="en-US"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17/20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245330"/>
                  </a:ext>
                </a:extLst>
              </a:tr>
              <a:tr h="370840">
                <a:tc>
                  <a:txBody>
                    <a:bodyPr/>
                    <a:lstStyle/>
                    <a:p>
                      <a:r>
                        <a:rPr lang="en-US" dirty="0">
                          <a:solidFill>
                            <a:sysClr val="windowText" lastClr="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16/20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073868"/>
                  </a:ext>
                </a:extLst>
              </a:tr>
              <a:tr h="370840">
                <a:tc>
                  <a:txBody>
                    <a:bodyPr/>
                    <a:lstStyle/>
                    <a:p>
                      <a:r>
                        <a:rPr lang="en-US" dirty="0">
                          <a:solidFill>
                            <a:sysClr val="windowText" lastClr="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13/20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3873534"/>
                  </a:ext>
                </a:extLst>
              </a:tr>
              <a:tr h="370840">
                <a:tc>
                  <a:txBody>
                    <a:bodyPr/>
                    <a:lstStyle/>
                    <a:p>
                      <a:r>
                        <a:rPr lang="en-US" dirty="0">
                          <a:solidFill>
                            <a:sysClr val="windowText" lastClr="00000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16/20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9282854"/>
                  </a:ext>
                </a:extLst>
              </a:tr>
            </a:tbl>
          </a:graphicData>
        </a:graphic>
      </p:graphicFrame>
    </p:spTree>
    <p:extLst>
      <p:ext uri="{BB962C8B-B14F-4D97-AF65-F5344CB8AC3E}">
        <p14:creationId xmlns:p14="http://schemas.microsoft.com/office/powerpoint/2010/main" val="19318909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0CFEC-738F-4FE5-A6E7-E95913DD0722}"/>
              </a:ext>
            </a:extLst>
          </p:cNvPr>
          <p:cNvSpPr>
            <a:spLocks noGrp="1"/>
          </p:cNvSpPr>
          <p:nvPr>
            <p:ph type="title"/>
          </p:nvPr>
        </p:nvSpPr>
        <p:spPr/>
        <p:txBody>
          <a:bodyPr/>
          <a:lstStyle/>
          <a:p>
            <a:r>
              <a:rPr lang="en-US" dirty="0"/>
              <a:t>K-Fold Cross Validation</a:t>
            </a:r>
          </a:p>
        </p:txBody>
      </p:sp>
      <p:sp>
        <p:nvSpPr>
          <p:cNvPr id="3" name="Content Placeholder 2">
            <a:extLst>
              <a:ext uri="{FF2B5EF4-FFF2-40B4-BE49-F238E27FC236}">
                <a16:creationId xmlns:a16="http://schemas.microsoft.com/office/drawing/2014/main" id="{D67EE95E-C423-4699-A15D-4B9F28064D3E}"/>
              </a:ext>
            </a:extLst>
          </p:cNvPr>
          <p:cNvSpPr>
            <a:spLocks noGrp="1"/>
          </p:cNvSpPr>
          <p:nvPr>
            <p:ph idx="1"/>
          </p:nvPr>
        </p:nvSpPr>
        <p:spPr>
          <a:xfrm>
            <a:off x="838200" y="1825624"/>
            <a:ext cx="10515600" cy="5032375"/>
          </a:xfrm>
        </p:spPr>
        <p:txBody>
          <a:bodyPr>
            <a:normAutofit/>
          </a:bodyPr>
          <a:lstStyle/>
          <a:p>
            <a:pPr marL="0" indent="0">
              <a:buNone/>
            </a:pPr>
            <a:r>
              <a:rPr lang="en-US" dirty="0"/>
              <a:t>Iterate through making each fold the validation set once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Take the average of errors for each trial as your expected average</a:t>
            </a:r>
          </a:p>
          <a:p>
            <a:pPr marL="0" indent="0">
              <a:buNone/>
            </a:pPr>
            <a:r>
              <a:rPr lang="en-US" dirty="0"/>
              <a:t>Error = .27, Accuracy = .73</a:t>
            </a:r>
          </a:p>
        </p:txBody>
      </p:sp>
      <p:graphicFrame>
        <p:nvGraphicFramePr>
          <p:cNvPr id="6" name="Table 5">
            <a:extLst>
              <a:ext uri="{FF2B5EF4-FFF2-40B4-BE49-F238E27FC236}">
                <a16:creationId xmlns:a16="http://schemas.microsoft.com/office/drawing/2014/main" id="{CC981247-0D67-430C-96D0-088465782766}"/>
              </a:ext>
            </a:extLst>
          </p:cNvPr>
          <p:cNvGraphicFramePr>
            <a:graphicFrameLocks noGrp="1"/>
          </p:cNvGraphicFramePr>
          <p:nvPr/>
        </p:nvGraphicFramePr>
        <p:xfrm>
          <a:off x="4548231" y="2316480"/>
          <a:ext cx="3095538" cy="2225040"/>
        </p:xfrm>
        <a:graphic>
          <a:graphicData uri="http://schemas.openxmlformats.org/drawingml/2006/table">
            <a:tbl>
              <a:tblPr firstRow="1" bandRow="1">
                <a:tableStyleId>{5C22544A-7EE6-4342-B048-85BDC9FD1C3A}</a:tableStyleId>
              </a:tblPr>
              <a:tblGrid>
                <a:gridCol w="1547769">
                  <a:extLst>
                    <a:ext uri="{9D8B030D-6E8A-4147-A177-3AD203B41FA5}">
                      <a16:colId xmlns:a16="http://schemas.microsoft.com/office/drawing/2014/main" val="2083446791"/>
                    </a:ext>
                  </a:extLst>
                </a:gridCol>
                <a:gridCol w="1547769">
                  <a:extLst>
                    <a:ext uri="{9D8B030D-6E8A-4147-A177-3AD203B41FA5}">
                      <a16:colId xmlns:a16="http://schemas.microsoft.com/office/drawing/2014/main" val="4022488588"/>
                    </a:ext>
                  </a:extLst>
                </a:gridCol>
              </a:tblGrid>
              <a:tr h="370840">
                <a:tc>
                  <a:txBody>
                    <a:bodyPr/>
                    <a:lstStyle/>
                    <a:p>
                      <a:r>
                        <a:rPr lang="en-US" dirty="0">
                          <a:solidFill>
                            <a:sysClr val="windowText" lastClr="000000"/>
                          </a:solidFill>
                        </a:rPr>
                        <a:t>Trial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3760603"/>
                  </a:ext>
                </a:extLst>
              </a:tr>
              <a:tr h="370840">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5128940"/>
                  </a:ext>
                </a:extLst>
              </a:tr>
              <a:tr h="370840">
                <a:tc>
                  <a:txBody>
                    <a:bodyPr/>
                    <a:lstStyle/>
                    <a:p>
                      <a:r>
                        <a:rPr lang="en-US"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17/20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245330"/>
                  </a:ext>
                </a:extLst>
              </a:tr>
              <a:tr h="370840">
                <a:tc>
                  <a:txBody>
                    <a:bodyPr/>
                    <a:lstStyle/>
                    <a:p>
                      <a:r>
                        <a:rPr lang="en-US" dirty="0">
                          <a:solidFill>
                            <a:sysClr val="windowText" lastClr="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16/20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073868"/>
                  </a:ext>
                </a:extLst>
              </a:tr>
              <a:tr h="370840">
                <a:tc>
                  <a:txBody>
                    <a:bodyPr/>
                    <a:lstStyle/>
                    <a:p>
                      <a:r>
                        <a:rPr lang="en-US" dirty="0">
                          <a:solidFill>
                            <a:sysClr val="windowText" lastClr="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13/20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3873534"/>
                  </a:ext>
                </a:extLst>
              </a:tr>
              <a:tr h="370840">
                <a:tc>
                  <a:txBody>
                    <a:bodyPr/>
                    <a:lstStyle/>
                    <a:p>
                      <a:r>
                        <a:rPr lang="en-US" dirty="0">
                          <a:solidFill>
                            <a:sysClr val="windowText" lastClr="00000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16/20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9282854"/>
                  </a:ext>
                </a:extLst>
              </a:tr>
            </a:tbl>
          </a:graphicData>
        </a:graphic>
      </p:graphicFrame>
    </p:spTree>
    <p:extLst>
      <p:ext uri="{BB962C8B-B14F-4D97-AF65-F5344CB8AC3E}">
        <p14:creationId xmlns:p14="http://schemas.microsoft.com/office/powerpoint/2010/main" val="30168056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0CFEC-738F-4FE5-A6E7-E95913DD0722}"/>
              </a:ext>
            </a:extLst>
          </p:cNvPr>
          <p:cNvSpPr>
            <a:spLocks noGrp="1"/>
          </p:cNvSpPr>
          <p:nvPr>
            <p:ph type="title"/>
          </p:nvPr>
        </p:nvSpPr>
        <p:spPr/>
        <p:txBody>
          <a:bodyPr/>
          <a:lstStyle/>
          <a:p>
            <a:r>
              <a:rPr lang="en-US" dirty="0"/>
              <a:t>K-Fold Cross Validation</a:t>
            </a:r>
          </a:p>
        </p:txBody>
      </p:sp>
      <p:sp>
        <p:nvSpPr>
          <p:cNvPr id="3" name="Content Placeholder 2">
            <a:extLst>
              <a:ext uri="{FF2B5EF4-FFF2-40B4-BE49-F238E27FC236}">
                <a16:creationId xmlns:a16="http://schemas.microsoft.com/office/drawing/2014/main" id="{D67EE95E-C423-4699-A15D-4B9F28064D3E}"/>
              </a:ext>
            </a:extLst>
          </p:cNvPr>
          <p:cNvSpPr>
            <a:spLocks noGrp="1"/>
          </p:cNvSpPr>
          <p:nvPr>
            <p:ph idx="1"/>
          </p:nvPr>
        </p:nvSpPr>
        <p:spPr>
          <a:xfrm>
            <a:off x="838200" y="1825624"/>
            <a:ext cx="10515600" cy="5032375"/>
          </a:xfrm>
        </p:spPr>
        <p:txBody>
          <a:bodyPr>
            <a:normAutofit/>
          </a:bodyPr>
          <a:lstStyle/>
          <a:p>
            <a:pPr marL="0" indent="0">
              <a:buNone/>
            </a:pPr>
            <a:r>
              <a:rPr lang="en-US" dirty="0"/>
              <a:t>Iterate through making each fold the validation set once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Take the average of errors for each trial as your expected average</a:t>
            </a:r>
          </a:p>
          <a:p>
            <a:pPr marL="0" indent="0">
              <a:buNone/>
            </a:pPr>
            <a:r>
              <a:rPr lang="en-US" dirty="0"/>
              <a:t>Error = .27, Accuracy = .73 </a:t>
            </a:r>
          </a:p>
          <a:p>
            <a:pPr marL="0" indent="0">
              <a:buNone/>
            </a:pPr>
            <a:r>
              <a:rPr lang="en-US" i="1" dirty="0"/>
              <a:t>But do we trust this number?</a:t>
            </a:r>
          </a:p>
        </p:txBody>
      </p:sp>
      <p:graphicFrame>
        <p:nvGraphicFramePr>
          <p:cNvPr id="6" name="Table 5">
            <a:extLst>
              <a:ext uri="{FF2B5EF4-FFF2-40B4-BE49-F238E27FC236}">
                <a16:creationId xmlns:a16="http://schemas.microsoft.com/office/drawing/2014/main" id="{CC981247-0D67-430C-96D0-088465782766}"/>
              </a:ext>
            </a:extLst>
          </p:cNvPr>
          <p:cNvGraphicFramePr>
            <a:graphicFrameLocks noGrp="1"/>
          </p:cNvGraphicFramePr>
          <p:nvPr/>
        </p:nvGraphicFramePr>
        <p:xfrm>
          <a:off x="4548231" y="2316480"/>
          <a:ext cx="3095538" cy="2225040"/>
        </p:xfrm>
        <a:graphic>
          <a:graphicData uri="http://schemas.openxmlformats.org/drawingml/2006/table">
            <a:tbl>
              <a:tblPr firstRow="1" bandRow="1">
                <a:tableStyleId>{5C22544A-7EE6-4342-B048-85BDC9FD1C3A}</a:tableStyleId>
              </a:tblPr>
              <a:tblGrid>
                <a:gridCol w="1547769">
                  <a:extLst>
                    <a:ext uri="{9D8B030D-6E8A-4147-A177-3AD203B41FA5}">
                      <a16:colId xmlns:a16="http://schemas.microsoft.com/office/drawing/2014/main" val="2083446791"/>
                    </a:ext>
                  </a:extLst>
                </a:gridCol>
                <a:gridCol w="1547769">
                  <a:extLst>
                    <a:ext uri="{9D8B030D-6E8A-4147-A177-3AD203B41FA5}">
                      <a16:colId xmlns:a16="http://schemas.microsoft.com/office/drawing/2014/main" val="4022488588"/>
                    </a:ext>
                  </a:extLst>
                </a:gridCol>
              </a:tblGrid>
              <a:tr h="370840">
                <a:tc>
                  <a:txBody>
                    <a:bodyPr/>
                    <a:lstStyle/>
                    <a:p>
                      <a:r>
                        <a:rPr lang="en-US" dirty="0">
                          <a:solidFill>
                            <a:sysClr val="windowText" lastClr="000000"/>
                          </a:solidFill>
                        </a:rPr>
                        <a:t>Trial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3760603"/>
                  </a:ext>
                </a:extLst>
              </a:tr>
              <a:tr h="370840">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5128940"/>
                  </a:ext>
                </a:extLst>
              </a:tr>
              <a:tr h="370840">
                <a:tc>
                  <a:txBody>
                    <a:bodyPr/>
                    <a:lstStyle/>
                    <a:p>
                      <a:r>
                        <a:rPr lang="en-US"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17/20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245330"/>
                  </a:ext>
                </a:extLst>
              </a:tr>
              <a:tr h="370840">
                <a:tc>
                  <a:txBody>
                    <a:bodyPr/>
                    <a:lstStyle/>
                    <a:p>
                      <a:r>
                        <a:rPr lang="en-US" dirty="0">
                          <a:solidFill>
                            <a:sysClr val="windowText" lastClr="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16/20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073868"/>
                  </a:ext>
                </a:extLst>
              </a:tr>
              <a:tr h="370840">
                <a:tc>
                  <a:txBody>
                    <a:bodyPr/>
                    <a:lstStyle/>
                    <a:p>
                      <a:r>
                        <a:rPr lang="en-US" dirty="0">
                          <a:solidFill>
                            <a:sysClr val="windowText" lastClr="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13/20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3873534"/>
                  </a:ext>
                </a:extLst>
              </a:tr>
              <a:tr h="370840">
                <a:tc>
                  <a:txBody>
                    <a:bodyPr/>
                    <a:lstStyle/>
                    <a:p>
                      <a:r>
                        <a:rPr lang="en-US" dirty="0">
                          <a:solidFill>
                            <a:sysClr val="windowText" lastClr="00000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16/20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9282854"/>
                  </a:ext>
                </a:extLst>
              </a:tr>
            </a:tbl>
          </a:graphicData>
        </a:graphic>
      </p:graphicFrame>
    </p:spTree>
    <p:extLst>
      <p:ext uri="{BB962C8B-B14F-4D97-AF65-F5344CB8AC3E}">
        <p14:creationId xmlns:p14="http://schemas.microsoft.com/office/powerpoint/2010/main" val="37999570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0CFEC-738F-4FE5-A6E7-E95913DD0722}"/>
              </a:ext>
            </a:extLst>
          </p:cNvPr>
          <p:cNvSpPr>
            <a:spLocks noGrp="1"/>
          </p:cNvSpPr>
          <p:nvPr>
            <p:ph type="title"/>
          </p:nvPr>
        </p:nvSpPr>
        <p:spPr/>
        <p:txBody>
          <a:bodyPr/>
          <a:lstStyle/>
          <a:p>
            <a:r>
              <a:rPr lang="en-US" dirty="0"/>
              <a:t>K-Fold Cross Validation</a:t>
            </a:r>
          </a:p>
        </p:txBody>
      </p:sp>
      <p:sp>
        <p:nvSpPr>
          <p:cNvPr id="3" name="Content Placeholder 2">
            <a:extLst>
              <a:ext uri="{FF2B5EF4-FFF2-40B4-BE49-F238E27FC236}">
                <a16:creationId xmlns:a16="http://schemas.microsoft.com/office/drawing/2014/main" id="{D67EE95E-C423-4699-A15D-4B9F28064D3E}"/>
              </a:ext>
            </a:extLst>
          </p:cNvPr>
          <p:cNvSpPr>
            <a:spLocks noGrp="1"/>
          </p:cNvSpPr>
          <p:nvPr>
            <p:ph idx="1"/>
          </p:nvPr>
        </p:nvSpPr>
        <p:spPr>
          <a:xfrm>
            <a:off x="838200" y="1825624"/>
            <a:ext cx="10515600" cy="5032375"/>
          </a:xfrm>
        </p:spPr>
        <p:txBody>
          <a:bodyPr>
            <a:normAutofit/>
          </a:bodyPr>
          <a:lstStyle/>
          <a:p>
            <a:pPr marL="0" indent="0">
              <a:buNone/>
            </a:pPr>
            <a:r>
              <a:rPr lang="en-US" dirty="0"/>
              <a:t>Iterate through making each fold the validation set once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Take the standard error for our trials, 95% Confidence Interval is approximately +/- 2SE</a:t>
            </a:r>
          </a:p>
        </p:txBody>
      </p:sp>
      <p:graphicFrame>
        <p:nvGraphicFramePr>
          <p:cNvPr id="6" name="Table 5">
            <a:extLst>
              <a:ext uri="{FF2B5EF4-FFF2-40B4-BE49-F238E27FC236}">
                <a16:creationId xmlns:a16="http://schemas.microsoft.com/office/drawing/2014/main" id="{CC981247-0D67-430C-96D0-088465782766}"/>
              </a:ext>
            </a:extLst>
          </p:cNvPr>
          <p:cNvGraphicFramePr>
            <a:graphicFrameLocks noGrp="1"/>
          </p:cNvGraphicFramePr>
          <p:nvPr/>
        </p:nvGraphicFramePr>
        <p:xfrm>
          <a:off x="4548231" y="2316480"/>
          <a:ext cx="3095538" cy="2225040"/>
        </p:xfrm>
        <a:graphic>
          <a:graphicData uri="http://schemas.openxmlformats.org/drawingml/2006/table">
            <a:tbl>
              <a:tblPr firstRow="1" bandRow="1">
                <a:tableStyleId>{5C22544A-7EE6-4342-B048-85BDC9FD1C3A}</a:tableStyleId>
              </a:tblPr>
              <a:tblGrid>
                <a:gridCol w="1547769">
                  <a:extLst>
                    <a:ext uri="{9D8B030D-6E8A-4147-A177-3AD203B41FA5}">
                      <a16:colId xmlns:a16="http://schemas.microsoft.com/office/drawing/2014/main" val="2083446791"/>
                    </a:ext>
                  </a:extLst>
                </a:gridCol>
                <a:gridCol w="1547769">
                  <a:extLst>
                    <a:ext uri="{9D8B030D-6E8A-4147-A177-3AD203B41FA5}">
                      <a16:colId xmlns:a16="http://schemas.microsoft.com/office/drawing/2014/main" val="4022488588"/>
                    </a:ext>
                  </a:extLst>
                </a:gridCol>
              </a:tblGrid>
              <a:tr h="370840">
                <a:tc>
                  <a:txBody>
                    <a:bodyPr/>
                    <a:lstStyle/>
                    <a:p>
                      <a:r>
                        <a:rPr lang="en-US" dirty="0">
                          <a:solidFill>
                            <a:sysClr val="windowText" lastClr="000000"/>
                          </a:solidFill>
                        </a:rPr>
                        <a:t>Trial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3760603"/>
                  </a:ext>
                </a:extLst>
              </a:tr>
              <a:tr h="370840">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5128940"/>
                  </a:ext>
                </a:extLst>
              </a:tr>
              <a:tr h="370840">
                <a:tc>
                  <a:txBody>
                    <a:bodyPr/>
                    <a:lstStyle/>
                    <a:p>
                      <a:r>
                        <a:rPr lang="en-US"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17/20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245330"/>
                  </a:ext>
                </a:extLst>
              </a:tr>
              <a:tr h="370840">
                <a:tc>
                  <a:txBody>
                    <a:bodyPr/>
                    <a:lstStyle/>
                    <a:p>
                      <a:r>
                        <a:rPr lang="en-US" dirty="0">
                          <a:solidFill>
                            <a:sysClr val="windowText" lastClr="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16/20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073868"/>
                  </a:ext>
                </a:extLst>
              </a:tr>
              <a:tr h="370840">
                <a:tc>
                  <a:txBody>
                    <a:bodyPr/>
                    <a:lstStyle/>
                    <a:p>
                      <a:r>
                        <a:rPr lang="en-US" dirty="0">
                          <a:solidFill>
                            <a:sysClr val="windowText" lastClr="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13/20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3873534"/>
                  </a:ext>
                </a:extLst>
              </a:tr>
              <a:tr h="370840">
                <a:tc>
                  <a:txBody>
                    <a:bodyPr/>
                    <a:lstStyle/>
                    <a:p>
                      <a:r>
                        <a:rPr lang="en-US" dirty="0">
                          <a:solidFill>
                            <a:sysClr val="windowText" lastClr="00000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16/20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9282854"/>
                  </a:ext>
                </a:extLst>
              </a:tr>
            </a:tbl>
          </a:graphicData>
        </a:graphic>
      </p:graphicFrame>
    </p:spTree>
    <p:extLst>
      <p:ext uri="{BB962C8B-B14F-4D97-AF65-F5344CB8AC3E}">
        <p14:creationId xmlns:p14="http://schemas.microsoft.com/office/powerpoint/2010/main" val="20399658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0CFEC-738F-4FE5-A6E7-E95913DD0722}"/>
              </a:ext>
            </a:extLst>
          </p:cNvPr>
          <p:cNvSpPr>
            <a:spLocks noGrp="1"/>
          </p:cNvSpPr>
          <p:nvPr>
            <p:ph type="title"/>
          </p:nvPr>
        </p:nvSpPr>
        <p:spPr/>
        <p:txBody>
          <a:bodyPr/>
          <a:lstStyle/>
          <a:p>
            <a:r>
              <a:rPr lang="en-US" dirty="0"/>
              <a:t>K-Fold Cross Validation</a:t>
            </a:r>
          </a:p>
        </p:txBody>
      </p:sp>
      <p:sp>
        <p:nvSpPr>
          <p:cNvPr id="3" name="Content Placeholder 2">
            <a:extLst>
              <a:ext uri="{FF2B5EF4-FFF2-40B4-BE49-F238E27FC236}">
                <a16:creationId xmlns:a16="http://schemas.microsoft.com/office/drawing/2014/main" id="{D67EE95E-C423-4699-A15D-4B9F28064D3E}"/>
              </a:ext>
            </a:extLst>
          </p:cNvPr>
          <p:cNvSpPr>
            <a:spLocks noGrp="1"/>
          </p:cNvSpPr>
          <p:nvPr>
            <p:ph idx="1"/>
          </p:nvPr>
        </p:nvSpPr>
        <p:spPr>
          <a:xfrm>
            <a:off x="838200" y="1825624"/>
            <a:ext cx="10515600" cy="5032375"/>
          </a:xfrm>
        </p:spPr>
        <p:txBody>
          <a:bodyPr>
            <a:normAutofit/>
          </a:bodyPr>
          <a:lstStyle/>
          <a:p>
            <a:pPr marL="0" indent="0">
              <a:buNone/>
            </a:pPr>
            <a:r>
              <a:rPr lang="en-US" dirty="0"/>
              <a:t>Iterate through making each fold the validation set once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Take the standard error for our trials, 95% Confidence Interval is approximately +/- 2SE</a:t>
            </a:r>
          </a:p>
          <a:p>
            <a:pPr marL="0" indent="0">
              <a:buNone/>
            </a:pPr>
            <a:r>
              <a:rPr lang="en-US" dirty="0"/>
              <a:t>2SE = .1, confidence interval = [.17, .37]</a:t>
            </a:r>
          </a:p>
        </p:txBody>
      </p:sp>
      <p:graphicFrame>
        <p:nvGraphicFramePr>
          <p:cNvPr id="6" name="Table 5">
            <a:extLst>
              <a:ext uri="{FF2B5EF4-FFF2-40B4-BE49-F238E27FC236}">
                <a16:creationId xmlns:a16="http://schemas.microsoft.com/office/drawing/2014/main" id="{CC981247-0D67-430C-96D0-088465782766}"/>
              </a:ext>
            </a:extLst>
          </p:cNvPr>
          <p:cNvGraphicFramePr>
            <a:graphicFrameLocks noGrp="1"/>
          </p:cNvGraphicFramePr>
          <p:nvPr/>
        </p:nvGraphicFramePr>
        <p:xfrm>
          <a:off x="4548231" y="2316480"/>
          <a:ext cx="3095538" cy="2225040"/>
        </p:xfrm>
        <a:graphic>
          <a:graphicData uri="http://schemas.openxmlformats.org/drawingml/2006/table">
            <a:tbl>
              <a:tblPr firstRow="1" bandRow="1">
                <a:tableStyleId>{5C22544A-7EE6-4342-B048-85BDC9FD1C3A}</a:tableStyleId>
              </a:tblPr>
              <a:tblGrid>
                <a:gridCol w="1547769">
                  <a:extLst>
                    <a:ext uri="{9D8B030D-6E8A-4147-A177-3AD203B41FA5}">
                      <a16:colId xmlns:a16="http://schemas.microsoft.com/office/drawing/2014/main" val="2083446791"/>
                    </a:ext>
                  </a:extLst>
                </a:gridCol>
                <a:gridCol w="1547769">
                  <a:extLst>
                    <a:ext uri="{9D8B030D-6E8A-4147-A177-3AD203B41FA5}">
                      <a16:colId xmlns:a16="http://schemas.microsoft.com/office/drawing/2014/main" val="4022488588"/>
                    </a:ext>
                  </a:extLst>
                </a:gridCol>
              </a:tblGrid>
              <a:tr h="370840">
                <a:tc>
                  <a:txBody>
                    <a:bodyPr/>
                    <a:lstStyle/>
                    <a:p>
                      <a:r>
                        <a:rPr lang="en-US" dirty="0">
                          <a:solidFill>
                            <a:sysClr val="windowText" lastClr="000000"/>
                          </a:solidFill>
                        </a:rPr>
                        <a:t>Trial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3760603"/>
                  </a:ext>
                </a:extLst>
              </a:tr>
              <a:tr h="370840">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5128940"/>
                  </a:ext>
                </a:extLst>
              </a:tr>
              <a:tr h="370840">
                <a:tc>
                  <a:txBody>
                    <a:bodyPr/>
                    <a:lstStyle/>
                    <a:p>
                      <a:r>
                        <a:rPr lang="en-US"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17/20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245330"/>
                  </a:ext>
                </a:extLst>
              </a:tr>
              <a:tr h="370840">
                <a:tc>
                  <a:txBody>
                    <a:bodyPr/>
                    <a:lstStyle/>
                    <a:p>
                      <a:r>
                        <a:rPr lang="en-US" dirty="0">
                          <a:solidFill>
                            <a:sysClr val="windowText" lastClr="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16/20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073868"/>
                  </a:ext>
                </a:extLst>
              </a:tr>
              <a:tr h="370840">
                <a:tc>
                  <a:txBody>
                    <a:bodyPr/>
                    <a:lstStyle/>
                    <a:p>
                      <a:r>
                        <a:rPr lang="en-US" dirty="0">
                          <a:solidFill>
                            <a:sysClr val="windowText" lastClr="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13/20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3873534"/>
                  </a:ext>
                </a:extLst>
              </a:tr>
              <a:tr h="370840">
                <a:tc>
                  <a:txBody>
                    <a:bodyPr/>
                    <a:lstStyle/>
                    <a:p>
                      <a:r>
                        <a:rPr lang="en-US" dirty="0">
                          <a:solidFill>
                            <a:sysClr val="windowText" lastClr="00000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16/20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9282854"/>
                  </a:ext>
                </a:extLst>
              </a:tr>
            </a:tbl>
          </a:graphicData>
        </a:graphic>
      </p:graphicFrame>
    </p:spTree>
    <p:extLst>
      <p:ext uri="{BB962C8B-B14F-4D97-AF65-F5344CB8AC3E}">
        <p14:creationId xmlns:p14="http://schemas.microsoft.com/office/powerpoint/2010/main" val="10313772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CEF41-C284-4F53-9605-FC54C3DCBCF7}"/>
              </a:ext>
            </a:extLst>
          </p:cNvPr>
          <p:cNvSpPr>
            <a:spLocks noGrp="1"/>
          </p:cNvSpPr>
          <p:nvPr>
            <p:ph type="title"/>
          </p:nvPr>
        </p:nvSpPr>
        <p:spPr/>
        <p:txBody>
          <a:bodyPr/>
          <a:lstStyle/>
          <a:p>
            <a:r>
              <a:rPr lang="en-US" dirty="0"/>
              <a:t>K in K-Fold Cross Validation</a:t>
            </a:r>
          </a:p>
        </p:txBody>
      </p:sp>
      <p:sp>
        <p:nvSpPr>
          <p:cNvPr id="3" name="Content Placeholder 2">
            <a:extLst>
              <a:ext uri="{FF2B5EF4-FFF2-40B4-BE49-F238E27FC236}">
                <a16:creationId xmlns:a16="http://schemas.microsoft.com/office/drawing/2014/main" id="{91497831-477C-41D1-AC3A-86AB7A7A9E64}"/>
              </a:ext>
            </a:extLst>
          </p:cNvPr>
          <p:cNvSpPr>
            <a:spLocks noGrp="1"/>
          </p:cNvSpPr>
          <p:nvPr>
            <p:ph idx="1"/>
          </p:nvPr>
        </p:nvSpPr>
        <p:spPr/>
        <p:txBody>
          <a:bodyPr/>
          <a:lstStyle/>
          <a:p>
            <a:pPr marL="0" indent="0">
              <a:buNone/>
            </a:pPr>
            <a:r>
              <a:rPr lang="en-US" dirty="0"/>
              <a:t>There’s no hard-and-fast rule, there’s no universally accepted solution</a:t>
            </a:r>
          </a:p>
          <a:p>
            <a:pPr marL="0" indent="0">
              <a:buNone/>
            </a:pPr>
            <a:endParaRPr lang="en-US" dirty="0"/>
          </a:p>
          <a:p>
            <a:pPr marL="0" indent="0">
              <a:buNone/>
            </a:pPr>
            <a:r>
              <a:rPr lang="en-US" dirty="0"/>
              <a:t>K = 5 or K = 10 are popular, but it also depends on your dataset size</a:t>
            </a:r>
          </a:p>
          <a:p>
            <a:pPr marL="0" indent="0">
              <a:buNone/>
            </a:pPr>
            <a:endParaRPr lang="en-US" dirty="0"/>
          </a:p>
          <a:p>
            <a:pPr marL="0" indent="0">
              <a:buNone/>
            </a:pPr>
            <a:r>
              <a:rPr lang="en-US" dirty="0"/>
              <a:t>People will do multiple rotations / </a:t>
            </a:r>
            <a:r>
              <a:rPr lang="en-US" i="1" dirty="0"/>
              <a:t>bootstrapping</a:t>
            </a:r>
            <a:r>
              <a:rPr lang="en-US" dirty="0"/>
              <a:t> as well.</a:t>
            </a:r>
          </a:p>
        </p:txBody>
      </p:sp>
    </p:spTree>
    <p:extLst>
      <p:ext uri="{BB962C8B-B14F-4D97-AF65-F5344CB8AC3E}">
        <p14:creationId xmlns:p14="http://schemas.microsoft.com/office/powerpoint/2010/main" val="8585799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BD934-1F31-4F07-9019-08153A2B9E9A}"/>
              </a:ext>
            </a:extLst>
          </p:cNvPr>
          <p:cNvSpPr>
            <a:spLocks noGrp="1"/>
          </p:cNvSpPr>
          <p:nvPr>
            <p:ph type="title"/>
          </p:nvPr>
        </p:nvSpPr>
        <p:spPr/>
        <p:txBody>
          <a:bodyPr/>
          <a:lstStyle/>
          <a:p>
            <a:r>
              <a:rPr lang="en-US" dirty="0"/>
              <a:t>Exercise – Logistic Regression</a:t>
            </a:r>
          </a:p>
        </p:txBody>
      </p:sp>
      <p:sp>
        <p:nvSpPr>
          <p:cNvPr id="3" name="Content Placeholder 2">
            <a:extLst>
              <a:ext uri="{FF2B5EF4-FFF2-40B4-BE49-F238E27FC236}">
                <a16:creationId xmlns:a16="http://schemas.microsoft.com/office/drawing/2014/main" id="{75AACABE-F937-40E2-93CA-618C160A3CC2}"/>
              </a:ext>
            </a:extLst>
          </p:cNvPr>
          <p:cNvSpPr>
            <a:spLocks noGrp="1"/>
          </p:cNvSpPr>
          <p:nvPr>
            <p:ph idx="1"/>
          </p:nvPr>
        </p:nvSpPr>
        <p:spPr/>
        <p:txBody>
          <a:bodyPr/>
          <a:lstStyle/>
          <a:p>
            <a:r>
              <a:rPr lang="en-US" dirty="0"/>
              <a:t>Classifying our Adult Dataset</a:t>
            </a:r>
          </a:p>
        </p:txBody>
      </p:sp>
    </p:spTree>
    <p:extLst>
      <p:ext uri="{BB962C8B-B14F-4D97-AF65-F5344CB8AC3E}">
        <p14:creationId xmlns:p14="http://schemas.microsoft.com/office/powerpoint/2010/main" val="9359550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0C2C65-F1B0-46EA-AAA2-593EBD74E1C0}"/>
              </a:ext>
            </a:extLst>
          </p:cNvPr>
          <p:cNvSpPr>
            <a:spLocks noGrp="1"/>
          </p:cNvSpPr>
          <p:nvPr>
            <p:ph type="title"/>
          </p:nvPr>
        </p:nvSpPr>
        <p:spPr/>
        <p:txBody>
          <a:bodyPr/>
          <a:lstStyle/>
          <a:p>
            <a:r>
              <a:rPr lang="en-US" dirty="0"/>
              <a:t>Support Vector Machines</a:t>
            </a:r>
          </a:p>
        </p:txBody>
      </p:sp>
      <p:sp>
        <p:nvSpPr>
          <p:cNvPr id="6" name="Content Placeholder 5">
            <a:extLst>
              <a:ext uri="{FF2B5EF4-FFF2-40B4-BE49-F238E27FC236}">
                <a16:creationId xmlns:a16="http://schemas.microsoft.com/office/drawing/2014/main" id="{BF6FF213-4B23-41ED-AA2B-51ACCF8E64ED}"/>
              </a:ext>
            </a:extLst>
          </p:cNvPr>
          <p:cNvSpPr>
            <a:spLocks noGrp="1"/>
          </p:cNvSpPr>
          <p:nvPr>
            <p:ph idx="1"/>
          </p:nvPr>
        </p:nvSpPr>
        <p:spPr/>
        <p:txBody>
          <a:bodyPr/>
          <a:lstStyle/>
          <a:p>
            <a:endParaRPr lang="en-US"/>
          </a:p>
        </p:txBody>
      </p:sp>
      <p:pic>
        <p:nvPicPr>
          <p:cNvPr id="1026" name="Picture 2" descr="Image result for And now for something completely different gif">
            <a:extLst>
              <a:ext uri="{FF2B5EF4-FFF2-40B4-BE49-F238E27FC236}">
                <a16:creationId xmlns:a16="http://schemas.microsoft.com/office/drawing/2014/main" id="{704CB917-A111-4EF6-9362-B014A08324E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714750" y="2905919"/>
            <a:ext cx="476250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378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898F6-7F8C-4D3E-B3EE-37F2605A03FF}"/>
              </a:ext>
            </a:extLst>
          </p:cNvPr>
          <p:cNvSpPr>
            <a:spLocks noGrp="1"/>
          </p:cNvSpPr>
          <p:nvPr>
            <p:ph type="title"/>
          </p:nvPr>
        </p:nvSpPr>
        <p:spPr/>
        <p:txBody>
          <a:bodyPr/>
          <a:lstStyle/>
          <a:p>
            <a:r>
              <a:rPr lang="en-US" dirty="0"/>
              <a:t>Linear Regression – The Details</a:t>
            </a:r>
          </a:p>
        </p:txBody>
      </p:sp>
      <p:sp>
        <p:nvSpPr>
          <p:cNvPr id="3" name="Content Placeholder 2">
            <a:extLst>
              <a:ext uri="{FF2B5EF4-FFF2-40B4-BE49-F238E27FC236}">
                <a16:creationId xmlns:a16="http://schemas.microsoft.com/office/drawing/2014/main" id="{687A1289-FF9B-4186-AC90-B7CF9603188F}"/>
              </a:ext>
            </a:extLst>
          </p:cNvPr>
          <p:cNvSpPr>
            <a:spLocks noGrp="1"/>
          </p:cNvSpPr>
          <p:nvPr>
            <p:ph idx="1"/>
          </p:nvPr>
        </p:nvSpPr>
        <p:spPr>
          <a:xfrm>
            <a:off x="838200" y="2223976"/>
            <a:ext cx="10515600" cy="5032375"/>
          </a:xfrm>
        </p:spPr>
        <p:txBody>
          <a:bodyPr>
            <a:normAutofit/>
          </a:bodyPr>
          <a:lstStyle/>
          <a:p>
            <a:pPr marL="0" indent="0">
              <a:buNone/>
            </a:pPr>
            <a:r>
              <a:rPr lang="en-US" dirty="0"/>
              <a:t>First, let’s define “how good” a line is.</a:t>
            </a:r>
          </a:p>
          <a:p>
            <a:pPr marL="0" indent="0">
              <a:buNone/>
            </a:pPr>
            <a:r>
              <a:rPr lang="en-US" dirty="0"/>
              <a:t> - How well does it define our points?</a:t>
            </a:r>
          </a:p>
          <a:p>
            <a:pPr marL="0" indent="0">
              <a:buNone/>
            </a:pPr>
            <a:endParaRPr lang="en-US" dirty="0"/>
          </a:p>
          <a:p>
            <a:pPr marL="0" indent="0">
              <a:buNone/>
            </a:pPr>
            <a:r>
              <a:rPr lang="en-US" dirty="0"/>
              <a:t>How far away, on average,  is each point from the line?</a:t>
            </a:r>
          </a:p>
          <a:p>
            <a:pPr marL="0" indent="0">
              <a:buNone/>
            </a:pPr>
            <a:r>
              <a:rPr lang="en-US" dirty="0"/>
              <a:t>The </a:t>
            </a:r>
            <a:r>
              <a:rPr lang="en-US" i="1" dirty="0"/>
              <a:t>Mean Squared Error</a:t>
            </a:r>
          </a:p>
          <a:p>
            <a:pPr marL="0" indent="0">
              <a:buNone/>
            </a:pPr>
            <a:endParaRPr lang="en-US" i="1" dirty="0"/>
          </a:p>
          <a:p>
            <a:pPr marL="0" indent="0">
              <a:buNone/>
            </a:pPr>
            <a:r>
              <a:rPr lang="en-US" i="1" dirty="0"/>
              <a:t>We want the minimum distance from the points to the line.</a:t>
            </a:r>
          </a:p>
        </p:txBody>
      </p:sp>
      <p:pic>
        <p:nvPicPr>
          <p:cNvPr id="5122" name="Picture 2" descr="Image result for linear regression housing cost square footage">
            <a:extLst>
              <a:ext uri="{FF2B5EF4-FFF2-40B4-BE49-F238E27FC236}">
                <a16:creationId xmlns:a16="http://schemas.microsoft.com/office/drawing/2014/main" id="{9B3A05ED-BCC3-49E9-B285-7CCE42C497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3246" y="1390742"/>
            <a:ext cx="3734911" cy="2402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4015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90D54-DEB3-4240-B43E-88E3C5C13C8A}"/>
              </a:ext>
            </a:extLst>
          </p:cNvPr>
          <p:cNvSpPr>
            <a:spLocks noGrp="1"/>
          </p:cNvSpPr>
          <p:nvPr>
            <p:ph type="title"/>
          </p:nvPr>
        </p:nvSpPr>
        <p:spPr/>
        <p:txBody>
          <a:bodyPr/>
          <a:lstStyle/>
          <a:p>
            <a:r>
              <a:rPr lang="en-US" dirty="0"/>
              <a:t>Classifying Points</a:t>
            </a:r>
          </a:p>
        </p:txBody>
      </p:sp>
      <p:sp>
        <p:nvSpPr>
          <p:cNvPr id="3" name="Content Placeholder 2">
            <a:extLst>
              <a:ext uri="{FF2B5EF4-FFF2-40B4-BE49-F238E27FC236}">
                <a16:creationId xmlns:a16="http://schemas.microsoft.com/office/drawing/2014/main" id="{D70770FB-E4CB-44E2-A8D8-DEE3851C0602}"/>
              </a:ext>
            </a:extLst>
          </p:cNvPr>
          <p:cNvSpPr>
            <a:spLocks noGrp="1"/>
          </p:cNvSpPr>
          <p:nvPr>
            <p:ph idx="1"/>
          </p:nvPr>
        </p:nvSpPr>
        <p:spPr/>
        <p:txBody>
          <a:bodyPr/>
          <a:lstStyle/>
          <a:p>
            <a:pPr marL="457200" lvl="1" indent="0">
              <a:buNone/>
            </a:pPr>
            <a:endParaRPr lang="en-US" dirty="0"/>
          </a:p>
        </p:txBody>
      </p:sp>
      <p:pic>
        <p:nvPicPr>
          <p:cNvPr id="4" name="Picture 3">
            <a:extLst>
              <a:ext uri="{FF2B5EF4-FFF2-40B4-BE49-F238E27FC236}">
                <a16:creationId xmlns:a16="http://schemas.microsoft.com/office/drawing/2014/main" id="{FC4875E7-3929-4C4E-929C-7645A677D5AC}"/>
              </a:ext>
            </a:extLst>
          </p:cNvPr>
          <p:cNvPicPr>
            <a:picLocks noChangeAspect="1"/>
          </p:cNvPicPr>
          <p:nvPr/>
        </p:nvPicPr>
        <p:blipFill>
          <a:blip r:embed="rId2"/>
          <a:stretch>
            <a:fillRect/>
          </a:stretch>
        </p:blipFill>
        <p:spPr>
          <a:xfrm>
            <a:off x="8105470" y="2178358"/>
            <a:ext cx="3248330" cy="3645871"/>
          </a:xfrm>
          <a:prstGeom prst="rect">
            <a:avLst/>
          </a:prstGeom>
        </p:spPr>
      </p:pic>
    </p:spTree>
    <p:extLst>
      <p:ext uri="{BB962C8B-B14F-4D97-AF65-F5344CB8AC3E}">
        <p14:creationId xmlns:p14="http://schemas.microsoft.com/office/powerpoint/2010/main" val="13804745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12476-195B-4D56-852C-DB85DB889378}"/>
              </a:ext>
            </a:extLst>
          </p:cNvPr>
          <p:cNvSpPr>
            <a:spLocks noGrp="1"/>
          </p:cNvSpPr>
          <p:nvPr>
            <p:ph type="title"/>
          </p:nvPr>
        </p:nvSpPr>
        <p:spPr/>
        <p:txBody>
          <a:bodyPr/>
          <a:lstStyle/>
          <a:p>
            <a:r>
              <a:rPr lang="en-US" dirty="0"/>
              <a:t>Linear Classifier</a:t>
            </a:r>
          </a:p>
        </p:txBody>
      </p:sp>
      <p:sp>
        <p:nvSpPr>
          <p:cNvPr id="3" name="Content Placeholder 2">
            <a:extLst>
              <a:ext uri="{FF2B5EF4-FFF2-40B4-BE49-F238E27FC236}">
                <a16:creationId xmlns:a16="http://schemas.microsoft.com/office/drawing/2014/main" id="{D1D38333-FB3D-483C-B9AF-906AF4CCF269}"/>
              </a:ext>
            </a:extLst>
          </p:cNvPr>
          <p:cNvSpPr>
            <a:spLocks noGrp="1"/>
          </p:cNvSpPr>
          <p:nvPr>
            <p:ph idx="1"/>
          </p:nvPr>
        </p:nvSpPr>
        <p:spPr/>
        <p:txBody>
          <a:bodyPr/>
          <a:lstStyle/>
          <a:p>
            <a:pPr marL="0" indent="0">
              <a:buNone/>
            </a:pPr>
            <a:r>
              <a:rPr lang="en-US" dirty="0"/>
              <a:t>A linear classifier:</a:t>
            </a:r>
          </a:p>
          <a:p>
            <a:pPr marL="0" indent="0">
              <a:buNone/>
            </a:pPr>
            <a:r>
              <a:rPr lang="en-US" dirty="0"/>
              <a:t>	 - calculates a weighted sum (</a:t>
            </a:r>
            <a:r>
              <a:rPr lang="en-US" dirty="0" err="1"/>
              <a:t>w</a:t>
            </a:r>
            <a:r>
              <a:rPr lang="en-US" baseline="30000" dirty="0" err="1"/>
              <a:t>T</a:t>
            </a:r>
            <a:r>
              <a:rPr lang="en-US" dirty="0" err="1"/>
              <a:t>x</a:t>
            </a:r>
            <a:r>
              <a:rPr lang="en-US" dirty="0"/>
              <a:t>)</a:t>
            </a:r>
          </a:p>
          <a:p>
            <a:pPr marL="0" indent="0">
              <a:buNone/>
            </a:pPr>
            <a:r>
              <a:rPr lang="en-US" dirty="0"/>
              <a:t>	 - classifies based on </a:t>
            </a:r>
            <a:r>
              <a:rPr lang="en-US" dirty="0" err="1"/>
              <a:t>w</a:t>
            </a:r>
            <a:r>
              <a:rPr lang="en-US" baseline="30000" dirty="0" err="1"/>
              <a:t>T</a:t>
            </a:r>
            <a:r>
              <a:rPr lang="en-US" dirty="0" err="1"/>
              <a:t>x</a:t>
            </a:r>
            <a:r>
              <a:rPr lang="en-US" dirty="0"/>
              <a:t> &gt;= </a:t>
            </a:r>
            <a:r>
              <a:rPr lang="en-US" i="1" dirty="0"/>
              <a:t>threshold</a:t>
            </a:r>
            <a:endParaRPr lang="en-US" dirty="0"/>
          </a:p>
        </p:txBody>
      </p:sp>
    </p:spTree>
    <p:extLst>
      <p:ext uri="{BB962C8B-B14F-4D97-AF65-F5344CB8AC3E}">
        <p14:creationId xmlns:p14="http://schemas.microsoft.com/office/powerpoint/2010/main" val="14195890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12476-195B-4D56-852C-DB85DB889378}"/>
              </a:ext>
            </a:extLst>
          </p:cNvPr>
          <p:cNvSpPr>
            <a:spLocks noGrp="1"/>
          </p:cNvSpPr>
          <p:nvPr>
            <p:ph type="title"/>
          </p:nvPr>
        </p:nvSpPr>
        <p:spPr/>
        <p:txBody>
          <a:bodyPr/>
          <a:lstStyle/>
          <a:p>
            <a:r>
              <a:rPr lang="en-US" dirty="0"/>
              <a:t>Linear Classifier</a:t>
            </a:r>
          </a:p>
        </p:txBody>
      </p:sp>
      <p:sp>
        <p:nvSpPr>
          <p:cNvPr id="3" name="Content Placeholder 2">
            <a:extLst>
              <a:ext uri="{FF2B5EF4-FFF2-40B4-BE49-F238E27FC236}">
                <a16:creationId xmlns:a16="http://schemas.microsoft.com/office/drawing/2014/main" id="{D1D38333-FB3D-483C-B9AF-906AF4CCF269}"/>
              </a:ext>
            </a:extLst>
          </p:cNvPr>
          <p:cNvSpPr>
            <a:spLocks noGrp="1"/>
          </p:cNvSpPr>
          <p:nvPr>
            <p:ph idx="1"/>
          </p:nvPr>
        </p:nvSpPr>
        <p:spPr/>
        <p:txBody>
          <a:bodyPr/>
          <a:lstStyle/>
          <a:p>
            <a:pPr marL="0" indent="0">
              <a:buNone/>
            </a:pPr>
            <a:r>
              <a:rPr lang="en-US" dirty="0"/>
              <a:t>A linear classifier:</a:t>
            </a:r>
          </a:p>
          <a:p>
            <a:pPr marL="0" indent="0">
              <a:buNone/>
            </a:pPr>
            <a:r>
              <a:rPr lang="en-US" dirty="0"/>
              <a:t>	 - calculates a weighted sum (</a:t>
            </a:r>
            <a:r>
              <a:rPr lang="en-US" dirty="0" err="1"/>
              <a:t>w</a:t>
            </a:r>
            <a:r>
              <a:rPr lang="en-US" baseline="30000" dirty="0" err="1"/>
              <a:t>T</a:t>
            </a:r>
            <a:r>
              <a:rPr lang="en-US" dirty="0" err="1"/>
              <a:t>x</a:t>
            </a:r>
            <a:r>
              <a:rPr lang="en-US" dirty="0"/>
              <a:t> + b)</a:t>
            </a:r>
          </a:p>
          <a:p>
            <a:pPr marL="0" indent="0">
              <a:buNone/>
            </a:pPr>
            <a:r>
              <a:rPr lang="en-US" dirty="0"/>
              <a:t>	 - classifies based on </a:t>
            </a:r>
            <a:r>
              <a:rPr lang="en-US" dirty="0" err="1"/>
              <a:t>w</a:t>
            </a:r>
            <a:r>
              <a:rPr lang="en-US" baseline="30000" dirty="0" err="1"/>
              <a:t>T</a:t>
            </a:r>
            <a:r>
              <a:rPr lang="en-US" dirty="0" err="1"/>
              <a:t>x</a:t>
            </a:r>
            <a:r>
              <a:rPr lang="en-US" dirty="0"/>
              <a:t> + b &gt;= 0</a:t>
            </a:r>
          </a:p>
        </p:txBody>
      </p:sp>
    </p:spTree>
    <p:extLst>
      <p:ext uri="{BB962C8B-B14F-4D97-AF65-F5344CB8AC3E}">
        <p14:creationId xmlns:p14="http://schemas.microsoft.com/office/powerpoint/2010/main" val="21849517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12476-195B-4D56-852C-DB85DB889378}"/>
              </a:ext>
            </a:extLst>
          </p:cNvPr>
          <p:cNvSpPr>
            <a:spLocks noGrp="1"/>
          </p:cNvSpPr>
          <p:nvPr>
            <p:ph type="title"/>
          </p:nvPr>
        </p:nvSpPr>
        <p:spPr/>
        <p:txBody>
          <a:bodyPr/>
          <a:lstStyle/>
          <a:p>
            <a:r>
              <a:rPr lang="en-US" dirty="0"/>
              <a:t>Linear Classifier</a:t>
            </a:r>
          </a:p>
        </p:txBody>
      </p:sp>
      <p:sp>
        <p:nvSpPr>
          <p:cNvPr id="3" name="Content Placeholder 2">
            <a:extLst>
              <a:ext uri="{FF2B5EF4-FFF2-40B4-BE49-F238E27FC236}">
                <a16:creationId xmlns:a16="http://schemas.microsoft.com/office/drawing/2014/main" id="{D1D38333-FB3D-483C-B9AF-906AF4CCF269}"/>
              </a:ext>
            </a:extLst>
          </p:cNvPr>
          <p:cNvSpPr>
            <a:spLocks noGrp="1"/>
          </p:cNvSpPr>
          <p:nvPr>
            <p:ph idx="1"/>
          </p:nvPr>
        </p:nvSpPr>
        <p:spPr/>
        <p:txBody>
          <a:bodyPr/>
          <a:lstStyle/>
          <a:p>
            <a:pPr marL="0" indent="0">
              <a:buNone/>
            </a:pPr>
            <a:r>
              <a:rPr lang="en-US" dirty="0"/>
              <a:t>A linear classifier:</a:t>
            </a:r>
          </a:p>
          <a:p>
            <a:pPr marL="0" indent="0">
              <a:buNone/>
            </a:pPr>
            <a:r>
              <a:rPr lang="en-US" dirty="0"/>
              <a:t>	 - calculates a weighted sum (</a:t>
            </a:r>
            <a:r>
              <a:rPr lang="en-US" dirty="0" err="1"/>
              <a:t>w</a:t>
            </a:r>
            <a:r>
              <a:rPr lang="en-US" baseline="30000" dirty="0" err="1"/>
              <a:t>T</a:t>
            </a:r>
            <a:r>
              <a:rPr lang="en-US" dirty="0" err="1"/>
              <a:t>x</a:t>
            </a:r>
            <a:r>
              <a:rPr lang="en-US" dirty="0"/>
              <a:t> + b)</a:t>
            </a:r>
          </a:p>
          <a:p>
            <a:pPr marL="0" indent="0">
              <a:buNone/>
            </a:pPr>
            <a:r>
              <a:rPr lang="en-US" dirty="0"/>
              <a:t>	 - classifies based on </a:t>
            </a:r>
            <a:r>
              <a:rPr lang="en-US" dirty="0" err="1"/>
              <a:t>w</a:t>
            </a:r>
            <a:r>
              <a:rPr lang="en-US" baseline="30000" dirty="0" err="1"/>
              <a:t>T</a:t>
            </a:r>
            <a:r>
              <a:rPr lang="en-US" dirty="0" err="1"/>
              <a:t>x</a:t>
            </a:r>
            <a:r>
              <a:rPr lang="en-US" dirty="0"/>
              <a:t> + b &gt;= 0</a:t>
            </a:r>
          </a:p>
          <a:p>
            <a:pPr marL="0" indent="0">
              <a:buNone/>
            </a:pPr>
            <a:endParaRPr lang="en-US" dirty="0"/>
          </a:p>
          <a:p>
            <a:pPr marL="0" indent="0">
              <a:buNone/>
            </a:pPr>
            <a:r>
              <a:rPr lang="en-US" dirty="0"/>
              <a:t>New Representation</a:t>
            </a:r>
          </a:p>
          <a:p>
            <a:pPr marL="0" indent="0">
              <a:buNone/>
            </a:pPr>
            <a:r>
              <a:rPr lang="en-US" dirty="0"/>
              <a:t>	C = {-1, 1}</a:t>
            </a:r>
          </a:p>
        </p:txBody>
      </p:sp>
    </p:spTree>
    <p:extLst>
      <p:ext uri="{BB962C8B-B14F-4D97-AF65-F5344CB8AC3E}">
        <p14:creationId xmlns:p14="http://schemas.microsoft.com/office/powerpoint/2010/main" val="9438836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90D54-DEB3-4240-B43E-88E3C5C13C8A}"/>
              </a:ext>
            </a:extLst>
          </p:cNvPr>
          <p:cNvSpPr>
            <a:spLocks noGrp="1"/>
          </p:cNvSpPr>
          <p:nvPr>
            <p:ph type="title"/>
          </p:nvPr>
        </p:nvSpPr>
        <p:spPr/>
        <p:txBody>
          <a:bodyPr/>
          <a:lstStyle/>
          <a:p>
            <a:r>
              <a:rPr lang="en-US" dirty="0"/>
              <a:t>Classifying Points – 1D</a:t>
            </a:r>
          </a:p>
        </p:txBody>
      </p:sp>
      <p:sp>
        <p:nvSpPr>
          <p:cNvPr id="3" name="Content Placeholder 2">
            <a:extLst>
              <a:ext uri="{FF2B5EF4-FFF2-40B4-BE49-F238E27FC236}">
                <a16:creationId xmlns:a16="http://schemas.microsoft.com/office/drawing/2014/main" id="{D70770FB-E4CB-44E2-A8D8-DEE3851C0602}"/>
              </a:ext>
            </a:extLst>
          </p:cNvPr>
          <p:cNvSpPr>
            <a:spLocks noGrp="1"/>
          </p:cNvSpPr>
          <p:nvPr>
            <p:ph idx="1"/>
          </p:nvPr>
        </p:nvSpPr>
        <p:spPr/>
        <p:txBody>
          <a:bodyPr/>
          <a:lstStyle/>
          <a:p>
            <a:pPr marL="0" indent="0">
              <a:buNone/>
            </a:pPr>
            <a:r>
              <a:rPr lang="en-US" dirty="0" err="1"/>
              <a:t>w</a:t>
            </a:r>
            <a:r>
              <a:rPr lang="en-US" baseline="30000" dirty="0" err="1"/>
              <a:t>T</a:t>
            </a:r>
            <a:r>
              <a:rPr lang="en-US" dirty="0" err="1"/>
              <a:t>x</a:t>
            </a:r>
            <a:r>
              <a:rPr lang="en-US" dirty="0"/>
              <a:t> + b &gt;= 0 </a:t>
            </a:r>
            <a:r>
              <a:rPr lang="en-US" dirty="0">
                <a:sym typeface="Wingdings" panose="05000000000000000000" pitchFamily="2" charset="2"/>
              </a:rPr>
              <a:t> w</a:t>
            </a:r>
            <a:r>
              <a:rPr lang="en-US" baseline="-25000" dirty="0">
                <a:sym typeface="Wingdings" panose="05000000000000000000" pitchFamily="2" charset="2"/>
              </a:rPr>
              <a:t>1</a:t>
            </a:r>
            <a:r>
              <a:rPr lang="en-US" dirty="0">
                <a:sym typeface="Wingdings" panose="05000000000000000000" pitchFamily="2" charset="2"/>
              </a:rPr>
              <a:t>x</a:t>
            </a:r>
            <a:r>
              <a:rPr lang="en-US" baseline="-25000" dirty="0">
                <a:sym typeface="Wingdings" panose="05000000000000000000" pitchFamily="2" charset="2"/>
              </a:rPr>
              <a:t>1</a:t>
            </a:r>
            <a:r>
              <a:rPr lang="en-US" dirty="0">
                <a:sym typeface="Wingdings" panose="05000000000000000000" pitchFamily="2" charset="2"/>
              </a:rPr>
              <a:t> + b</a:t>
            </a:r>
            <a:endParaRPr lang="en-US" dirty="0"/>
          </a:p>
        </p:txBody>
      </p:sp>
    </p:spTree>
    <p:extLst>
      <p:ext uri="{BB962C8B-B14F-4D97-AF65-F5344CB8AC3E}">
        <p14:creationId xmlns:p14="http://schemas.microsoft.com/office/powerpoint/2010/main" val="118096742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90D54-DEB3-4240-B43E-88E3C5C13C8A}"/>
              </a:ext>
            </a:extLst>
          </p:cNvPr>
          <p:cNvSpPr>
            <a:spLocks noGrp="1"/>
          </p:cNvSpPr>
          <p:nvPr>
            <p:ph type="title"/>
          </p:nvPr>
        </p:nvSpPr>
        <p:spPr/>
        <p:txBody>
          <a:bodyPr/>
          <a:lstStyle/>
          <a:p>
            <a:r>
              <a:rPr lang="en-US" dirty="0"/>
              <a:t>Classifying Points – 1D</a:t>
            </a:r>
          </a:p>
        </p:txBody>
      </p:sp>
      <p:sp>
        <p:nvSpPr>
          <p:cNvPr id="3" name="Content Placeholder 2">
            <a:extLst>
              <a:ext uri="{FF2B5EF4-FFF2-40B4-BE49-F238E27FC236}">
                <a16:creationId xmlns:a16="http://schemas.microsoft.com/office/drawing/2014/main" id="{D70770FB-E4CB-44E2-A8D8-DEE3851C0602}"/>
              </a:ext>
            </a:extLst>
          </p:cNvPr>
          <p:cNvSpPr>
            <a:spLocks noGrp="1"/>
          </p:cNvSpPr>
          <p:nvPr>
            <p:ph idx="1"/>
          </p:nvPr>
        </p:nvSpPr>
        <p:spPr/>
        <p:txBody>
          <a:bodyPr/>
          <a:lstStyle/>
          <a:p>
            <a:pPr marL="0" indent="0">
              <a:buNone/>
            </a:pPr>
            <a:r>
              <a:rPr lang="en-US" dirty="0" err="1"/>
              <a:t>w</a:t>
            </a:r>
            <a:r>
              <a:rPr lang="en-US" baseline="30000" dirty="0" err="1"/>
              <a:t>T</a:t>
            </a:r>
            <a:r>
              <a:rPr lang="en-US" dirty="0" err="1"/>
              <a:t>x</a:t>
            </a:r>
            <a:r>
              <a:rPr lang="en-US" dirty="0"/>
              <a:t> + b &gt;= 0 </a:t>
            </a:r>
            <a:r>
              <a:rPr lang="en-US" dirty="0">
                <a:sym typeface="Wingdings" panose="05000000000000000000" pitchFamily="2" charset="2"/>
              </a:rPr>
              <a:t> w</a:t>
            </a:r>
            <a:r>
              <a:rPr lang="en-US" baseline="-25000" dirty="0">
                <a:sym typeface="Wingdings" panose="05000000000000000000" pitchFamily="2" charset="2"/>
              </a:rPr>
              <a:t>1</a:t>
            </a:r>
            <a:r>
              <a:rPr lang="en-US" dirty="0">
                <a:sym typeface="Wingdings" panose="05000000000000000000" pitchFamily="2" charset="2"/>
              </a:rPr>
              <a:t>x</a:t>
            </a:r>
            <a:r>
              <a:rPr lang="en-US" baseline="-25000" dirty="0">
                <a:sym typeface="Wingdings" panose="05000000000000000000" pitchFamily="2" charset="2"/>
              </a:rPr>
              <a:t>1</a:t>
            </a:r>
            <a:r>
              <a:rPr lang="en-US" dirty="0">
                <a:sym typeface="Wingdings" panose="05000000000000000000" pitchFamily="2" charset="2"/>
              </a:rPr>
              <a:t> + b </a:t>
            </a:r>
            <a:r>
              <a:rPr lang="en-US" dirty="0"/>
              <a:t>&gt;= 0 </a:t>
            </a:r>
            <a:endParaRPr lang="en-US" dirty="0">
              <a:sym typeface="Wingdings" panose="05000000000000000000" pitchFamily="2" charset="2"/>
            </a:endParaRPr>
          </a:p>
          <a:p>
            <a:pPr marL="0" indent="0">
              <a:buNone/>
            </a:pPr>
            <a:endParaRPr lang="en-US" dirty="0">
              <a:sym typeface="Wingdings" panose="05000000000000000000" pitchFamily="2" charset="2"/>
            </a:endParaRPr>
          </a:p>
          <a:p>
            <a:pPr marL="0" indent="0">
              <a:buNone/>
            </a:pPr>
            <a:r>
              <a:rPr lang="en-US" dirty="0">
                <a:sym typeface="Wingdings" panose="05000000000000000000" pitchFamily="2" charset="2"/>
              </a:rPr>
              <a:t>x</a:t>
            </a:r>
            <a:r>
              <a:rPr lang="en-US" baseline="-25000" dirty="0">
                <a:sym typeface="Wingdings" panose="05000000000000000000" pitchFamily="2" charset="2"/>
              </a:rPr>
              <a:t>1</a:t>
            </a:r>
            <a:r>
              <a:rPr lang="en-US" dirty="0">
                <a:sym typeface="Wingdings" panose="05000000000000000000" pitchFamily="2" charset="2"/>
              </a:rPr>
              <a:t> &gt;= -b / w</a:t>
            </a:r>
            <a:r>
              <a:rPr lang="en-US" baseline="-25000" dirty="0">
                <a:sym typeface="Wingdings" panose="05000000000000000000" pitchFamily="2" charset="2"/>
              </a:rPr>
              <a:t>1</a:t>
            </a:r>
            <a:endParaRPr lang="en-US" dirty="0"/>
          </a:p>
        </p:txBody>
      </p:sp>
      <p:pic>
        <p:nvPicPr>
          <p:cNvPr id="5" name="Picture 4">
            <a:extLst>
              <a:ext uri="{FF2B5EF4-FFF2-40B4-BE49-F238E27FC236}">
                <a16:creationId xmlns:a16="http://schemas.microsoft.com/office/drawing/2014/main" id="{5DA88CEA-0E36-4E95-8CBD-DC5187E20B6B}"/>
              </a:ext>
            </a:extLst>
          </p:cNvPr>
          <p:cNvPicPr>
            <a:picLocks noChangeAspect="1"/>
          </p:cNvPicPr>
          <p:nvPr/>
        </p:nvPicPr>
        <p:blipFill>
          <a:blip r:embed="rId2"/>
          <a:stretch>
            <a:fillRect/>
          </a:stretch>
        </p:blipFill>
        <p:spPr>
          <a:xfrm>
            <a:off x="1552094" y="4730183"/>
            <a:ext cx="9087811" cy="1446780"/>
          </a:xfrm>
          <a:prstGeom prst="rect">
            <a:avLst/>
          </a:prstGeom>
        </p:spPr>
      </p:pic>
    </p:spTree>
    <p:extLst>
      <p:ext uri="{BB962C8B-B14F-4D97-AF65-F5344CB8AC3E}">
        <p14:creationId xmlns:p14="http://schemas.microsoft.com/office/powerpoint/2010/main" val="20666445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1EE50-D046-4051-A789-51DC6B7A46F5}"/>
              </a:ext>
            </a:extLst>
          </p:cNvPr>
          <p:cNvSpPr>
            <a:spLocks noGrp="1"/>
          </p:cNvSpPr>
          <p:nvPr>
            <p:ph type="title"/>
          </p:nvPr>
        </p:nvSpPr>
        <p:spPr/>
        <p:txBody>
          <a:bodyPr/>
          <a:lstStyle/>
          <a:p>
            <a:r>
              <a:rPr lang="en-US" dirty="0"/>
              <a:t>Classifying Points – 2D</a:t>
            </a:r>
          </a:p>
        </p:txBody>
      </p:sp>
      <p:sp>
        <p:nvSpPr>
          <p:cNvPr id="3" name="Content Placeholder 2">
            <a:extLst>
              <a:ext uri="{FF2B5EF4-FFF2-40B4-BE49-F238E27FC236}">
                <a16:creationId xmlns:a16="http://schemas.microsoft.com/office/drawing/2014/main" id="{47654FC5-9817-4BD1-BD91-D42D78746F50}"/>
              </a:ext>
            </a:extLst>
          </p:cNvPr>
          <p:cNvSpPr>
            <a:spLocks noGrp="1"/>
          </p:cNvSpPr>
          <p:nvPr>
            <p:ph idx="1"/>
          </p:nvPr>
        </p:nvSpPr>
        <p:spPr/>
        <p:txBody>
          <a:bodyPr/>
          <a:lstStyle/>
          <a:p>
            <a:pPr marL="0" indent="0">
              <a:buNone/>
            </a:pPr>
            <a:r>
              <a:rPr lang="en-US" dirty="0" err="1"/>
              <a:t>w</a:t>
            </a:r>
            <a:r>
              <a:rPr lang="en-US" baseline="30000" dirty="0" err="1"/>
              <a:t>T</a:t>
            </a:r>
            <a:r>
              <a:rPr lang="en-US" dirty="0" err="1"/>
              <a:t>x</a:t>
            </a:r>
            <a:r>
              <a:rPr lang="en-US" dirty="0"/>
              <a:t> + b &gt;= 0 </a:t>
            </a:r>
            <a:r>
              <a:rPr lang="en-US" dirty="0">
                <a:sym typeface="Wingdings" panose="05000000000000000000" pitchFamily="2" charset="2"/>
              </a:rPr>
              <a:t> w</a:t>
            </a:r>
            <a:r>
              <a:rPr lang="en-US" baseline="-25000" dirty="0">
                <a:sym typeface="Wingdings" panose="05000000000000000000" pitchFamily="2" charset="2"/>
              </a:rPr>
              <a:t>1</a:t>
            </a:r>
            <a:r>
              <a:rPr lang="en-US" dirty="0">
                <a:sym typeface="Wingdings" panose="05000000000000000000" pitchFamily="2" charset="2"/>
              </a:rPr>
              <a:t>x</a:t>
            </a:r>
            <a:r>
              <a:rPr lang="en-US" baseline="-25000" dirty="0">
                <a:sym typeface="Wingdings" panose="05000000000000000000" pitchFamily="2" charset="2"/>
              </a:rPr>
              <a:t>1</a:t>
            </a:r>
            <a:r>
              <a:rPr lang="en-US" dirty="0">
                <a:sym typeface="Wingdings" panose="05000000000000000000" pitchFamily="2" charset="2"/>
              </a:rPr>
              <a:t> + w</a:t>
            </a:r>
            <a:r>
              <a:rPr lang="en-US" baseline="-25000" dirty="0">
                <a:sym typeface="Wingdings" panose="05000000000000000000" pitchFamily="2" charset="2"/>
              </a:rPr>
              <a:t>2</a:t>
            </a:r>
            <a:r>
              <a:rPr lang="en-US" dirty="0">
                <a:sym typeface="Wingdings" panose="05000000000000000000" pitchFamily="2" charset="2"/>
              </a:rPr>
              <a:t>x</a:t>
            </a:r>
            <a:r>
              <a:rPr lang="en-US" baseline="-25000" dirty="0">
                <a:sym typeface="Wingdings" panose="05000000000000000000" pitchFamily="2" charset="2"/>
              </a:rPr>
              <a:t>2</a:t>
            </a:r>
            <a:r>
              <a:rPr lang="en-US" dirty="0">
                <a:sym typeface="Wingdings" panose="05000000000000000000" pitchFamily="2" charset="2"/>
              </a:rPr>
              <a:t> + b </a:t>
            </a:r>
            <a:r>
              <a:rPr lang="en-US" dirty="0"/>
              <a:t>&gt;= 0 </a:t>
            </a:r>
            <a:endParaRPr lang="en-US" dirty="0">
              <a:sym typeface="Wingdings" panose="05000000000000000000" pitchFamily="2" charset="2"/>
            </a:endParaRPr>
          </a:p>
          <a:p>
            <a:pPr marL="0" indent="0">
              <a:buNone/>
            </a:pPr>
            <a:endParaRPr lang="en-US" dirty="0">
              <a:sym typeface="Wingdings" panose="05000000000000000000" pitchFamily="2" charset="2"/>
            </a:endParaRPr>
          </a:p>
          <a:p>
            <a:pPr marL="0" indent="0">
              <a:buNone/>
            </a:pPr>
            <a:endParaRPr lang="en-US" dirty="0"/>
          </a:p>
        </p:txBody>
      </p:sp>
    </p:spTree>
    <p:extLst>
      <p:ext uri="{BB962C8B-B14F-4D97-AF65-F5344CB8AC3E}">
        <p14:creationId xmlns:p14="http://schemas.microsoft.com/office/powerpoint/2010/main" val="26715641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1EE50-D046-4051-A789-51DC6B7A46F5}"/>
              </a:ext>
            </a:extLst>
          </p:cNvPr>
          <p:cNvSpPr>
            <a:spLocks noGrp="1"/>
          </p:cNvSpPr>
          <p:nvPr>
            <p:ph type="title"/>
          </p:nvPr>
        </p:nvSpPr>
        <p:spPr/>
        <p:txBody>
          <a:bodyPr/>
          <a:lstStyle/>
          <a:p>
            <a:r>
              <a:rPr lang="en-US" dirty="0"/>
              <a:t>Classifying Points – 2D</a:t>
            </a:r>
          </a:p>
        </p:txBody>
      </p:sp>
      <p:sp>
        <p:nvSpPr>
          <p:cNvPr id="3" name="Content Placeholder 2">
            <a:extLst>
              <a:ext uri="{FF2B5EF4-FFF2-40B4-BE49-F238E27FC236}">
                <a16:creationId xmlns:a16="http://schemas.microsoft.com/office/drawing/2014/main" id="{47654FC5-9817-4BD1-BD91-D42D78746F50}"/>
              </a:ext>
            </a:extLst>
          </p:cNvPr>
          <p:cNvSpPr>
            <a:spLocks noGrp="1"/>
          </p:cNvSpPr>
          <p:nvPr>
            <p:ph idx="1"/>
          </p:nvPr>
        </p:nvSpPr>
        <p:spPr/>
        <p:txBody>
          <a:bodyPr/>
          <a:lstStyle/>
          <a:p>
            <a:pPr marL="0" indent="0">
              <a:buNone/>
            </a:pPr>
            <a:r>
              <a:rPr lang="en-US" dirty="0" err="1"/>
              <a:t>w</a:t>
            </a:r>
            <a:r>
              <a:rPr lang="en-US" baseline="30000" dirty="0" err="1"/>
              <a:t>T</a:t>
            </a:r>
            <a:r>
              <a:rPr lang="en-US" dirty="0" err="1"/>
              <a:t>x</a:t>
            </a:r>
            <a:r>
              <a:rPr lang="en-US" dirty="0"/>
              <a:t> + b &gt;= 0 </a:t>
            </a:r>
            <a:r>
              <a:rPr lang="en-US" dirty="0">
                <a:sym typeface="Wingdings" panose="05000000000000000000" pitchFamily="2" charset="2"/>
              </a:rPr>
              <a:t> w</a:t>
            </a:r>
            <a:r>
              <a:rPr lang="en-US" baseline="-25000" dirty="0">
                <a:sym typeface="Wingdings" panose="05000000000000000000" pitchFamily="2" charset="2"/>
              </a:rPr>
              <a:t>1</a:t>
            </a:r>
            <a:r>
              <a:rPr lang="en-US" dirty="0">
                <a:sym typeface="Wingdings" panose="05000000000000000000" pitchFamily="2" charset="2"/>
              </a:rPr>
              <a:t>x</a:t>
            </a:r>
            <a:r>
              <a:rPr lang="en-US" baseline="-25000" dirty="0">
                <a:sym typeface="Wingdings" panose="05000000000000000000" pitchFamily="2" charset="2"/>
              </a:rPr>
              <a:t>1</a:t>
            </a:r>
            <a:r>
              <a:rPr lang="en-US" dirty="0">
                <a:sym typeface="Wingdings" panose="05000000000000000000" pitchFamily="2" charset="2"/>
              </a:rPr>
              <a:t> + w</a:t>
            </a:r>
            <a:r>
              <a:rPr lang="en-US" baseline="-25000" dirty="0">
                <a:sym typeface="Wingdings" panose="05000000000000000000" pitchFamily="2" charset="2"/>
              </a:rPr>
              <a:t>2</a:t>
            </a:r>
            <a:r>
              <a:rPr lang="en-US" dirty="0">
                <a:sym typeface="Wingdings" panose="05000000000000000000" pitchFamily="2" charset="2"/>
              </a:rPr>
              <a:t>x</a:t>
            </a:r>
            <a:r>
              <a:rPr lang="en-US" baseline="-25000" dirty="0">
                <a:sym typeface="Wingdings" panose="05000000000000000000" pitchFamily="2" charset="2"/>
              </a:rPr>
              <a:t>2</a:t>
            </a:r>
            <a:r>
              <a:rPr lang="en-US" dirty="0">
                <a:sym typeface="Wingdings" panose="05000000000000000000" pitchFamily="2" charset="2"/>
              </a:rPr>
              <a:t> + b </a:t>
            </a:r>
            <a:r>
              <a:rPr lang="en-US" dirty="0"/>
              <a:t>&gt;= 0 </a:t>
            </a:r>
            <a:endParaRPr lang="en-US" dirty="0">
              <a:sym typeface="Wingdings" panose="05000000000000000000" pitchFamily="2" charset="2"/>
            </a:endParaRPr>
          </a:p>
          <a:p>
            <a:pPr marL="0" indent="0">
              <a:buNone/>
            </a:pPr>
            <a:endParaRPr lang="en-US" dirty="0"/>
          </a:p>
          <a:p>
            <a:pPr marL="0" indent="0">
              <a:buNone/>
            </a:pPr>
            <a:r>
              <a:rPr lang="en-US" dirty="0">
                <a:sym typeface="Wingdings" panose="05000000000000000000" pitchFamily="2" charset="2"/>
              </a:rPr>
              <a:t>X</a:t>
            </a:r>
            <a:r>
              <a:rPr lang="en-US" baseline="-25000" dirty="0">
                <a:sym typeface="Wingdings" panose="05000000000000000000" pitchFamily="2" charset="2"/>
              </a:rPr>
              <a:t>2</a:t>
            </a:r>
            <a:r>
              <a:rPr lang="en-US" dirty="0">
                <a:sym typeface="Wingdings" panose="05000000000000000000" pitchFamily="2" charset="2"/>
              </a:rPr>
              <a:t> &gt;= </a:t>
            </a:r>
            <a:r>
              <a:rPr lang="en-US" u="sng" dirty="0">
                <a:sym typeface="Wingdings" panose="05000000000000000000" pitchFamily="2" charset="2"/>
              </a:rPr>
              <a:t>-w</a:t>
            </a:r>
            <a:r>
              <a:rPr lang="en-US" u="sng" baseline="-25000" dirty="0">
                <a:sym typeface="Wingdings" panose="05000000000000000000" pitchFamily="2" charset="2"/>
              </a:rPr>
              <a:t>1</a:t>
            </a:r>
            <a:r>
              <a:rPr lang="en-US" u="sng" dirty="0">
                <a:sym typeface="Wingdings" panose="05000000000000000000" pitchFamily="2" charset="2"/>
              </a:rPr>
              <a:t>x</a:t>
            </a:r>
            <a:r>
              <a:rPr lang="en-US" u="sng" baseline="-25000" dirty="0">
                <a:sym typeface="Wingdings" panose="05000000000000000000" pitchFamily="2" charset="2"/>
              </a:rPr>
              <a:t>1</a:t>
            </a:r>
            <a:r>
              <a:rPr lang="en-US" u="sng" dirty="0">
                <a:sym typeface="Wingdings" panose="05000000000000000000" pitchFamily="2" charset="2"/>
              </a:rPr>
              <a:t> - b</a:t>
            </a:r>
          </a:p>
          <a:p>
            <a:pPr marL="0" indent="0">
              <a:buNone/>
            </a:pPr>
            <a:r>
              <a:rPr lang="en-US" dirty="0">
                <a:sym typeface="Wingdings" panose="05000000000000000000" pitchFamily="2" charset="2"/>
              </a:rPr>
              <a:t>	   w</a:t>
            </a:r>
            <a:r>
              <a:rPr lang="en-US" baseline="-25000" dirty="0">
                <a:sym typeface="Wingdings" panose="05000000000000000000" pitchFamily="2" charset="2"/>
              </a:rPr>
              <a:t>2</a:t>
            </a:r>
            <a:endParaRPr lang="en-US" dirty="0"/>
          </a:p>
        </p:txBody>
      </p:sp>
      <p:pic>
        <p:nvPicPr>
          <p:cNvPr id="4" name="Picture 3">
            <a:extLst>
              <a:ext uri="{FF2B5EF4-FFF2-40B4-BE49-F238E27FC236}">
                <a16:creationId xmlns:a16="http://schemas.microsoft.com/office/drawing/2014/main" id="{D8CA6034-000B-42E6-94BB-F10D832EDB2C}"/>
              </a:ext>
            </a:extLst>
          </p:cNvPr>
          <p:cNvPicPr>
            <a:picLocks noChangeAspect="1"/>
          </p:cNvPicPr>
          <p:nvPr/>
        </p:nvPicPr>
        <p:blipFill>
          <a:blip r:embed="rId2"/>
          <a:stretch>
            <a:fillRect/>
          </a:stretch>
        </p:blipFill>
        <p:spPr>
          <a:xfrm>
            <a:off x="7626641" y="2016582"/>
            <a:ext cx="3727159" cy="3969424"/>
          </a:xfrm>
          <a:prstGeom prst="rect">
            <a:avLst/>
          </a:prstGeom>
        </p:spPr>
      </p:pic>
    </p:spTree>
    <p:extLst>
      <p:ext uri="{BB962C8B-B14F-4D97-AF65-F5344CB8AC3E}">
        <p14:creationId xmlns:p14="http://schemas.microsoft.com/office/powerpoint/2010/main" val="36096271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9700D-31BD-42F5-A897-DA680E1ED0F2}"/>
              </a:ext>
            </a:extLst>
          </p:cNvPr>
          <p:cNvSpPr>
            <a:spLocks noGrp="1"/>
          </p:cNvSpPr>
          <p:nvPr>
            <p:ph type="title"/>
          </p:nvPr>
        </p:nvSpPr>
        <p:spPr/>
        <p:txBody>
          <a:bodyPr/>
          <a:lstStyle/>
          <a:p>
            <a:r>
              <a:rPr lang="en-US" dirty="0"/>
              <a:t>Classifying Points – 3D</a:t>
            </a:r>
          </a:p>
        </p:txBody>
      </p:sp>
      <p:sp>
        <p:nvSpPr>
          <p:cNvPr id="3" name="Content Placeholder 2">
            <a:extLst>
              <a:ext uri="{FF2B5EF4-FFF2-40B4-BE49-F238E27FC236}">
                <a16:creationId xmlns:a16="http://schemas.microsoft.com/office/drawing/2014/main" id="{7ADCC0B3-0EAC-4C69-92E6-FEF6225EC558}"/>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Vector w is normal to the</a:t>
            </a:r>
          </a:p>
          <a:p>
            <a:pPr marL="0" indent="0">
              <a:buNone/>
            </a:pPr>
            <a:r>
              <a:rPr lang="en-US" dirty="0"/>
              <a:t>decision boundary</a:t>
            </a:r>
          </a:p>
          <a:p>
            <a:pPr marL="0" indent="0">
              <a:buNone/>
            </a:pPr>
            <a:endParaRPr lang="en-US" dirty="0"/>
          </a:p>
        </p:txBody>
      </p:sp>
      <p:pic>
        <p:nvPicPr>
          <p:cNvPr id="4" name="Picture 3">
            <a:extLst>
              <a:ext uri="{FF2B5EF4-FFF2-40B4-BE49-F238E27FC236}">
                <a16:creationId xmlns:a16="http://schemas.microsoft.com/office/drawing/2014/main" id="{4FFC10A2-453D-42C3-A3BC-946ABB1931FF}"/>
              </a:ext>
            </a:extLst>
          </p:cNvPr>
          <p:cNvPicPr>
            <a:picLocks noChangeAspect="1"/>
          </p:cNvPicPr>
          <p:nvPr/>
        </p:nvPicPr>
        <p:blipFill>
          <a:blip r:embed="rId2"/>
          <a:stretch>
            <a:fillRect/>
          </a:stretch>
        </p:blipFill>
        <p:spPr>
          <a:xfrm>
            <a:off x="6503653" y="1952907"/>
            <a:ext cx="4850147" cy="4358993"/>
          </a:xfrm>
          <a:prstGeom prst="rect">
            <a:avLst/>
          </a:prstGeom>
        </p:spPr>
      </p:pic>
    </p:spTree>
    <p:extLst>
      <p:ext uri="{BB962C8B-B14F-4D97-AF65-F5344CB8AC3E}">
        <p14:creationId xmlns:p14="http://schemas.microsoft.com/office/powerpoint/2010/main" val="346895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127FC-649C-48D1-8A35-20547300BDCB}"/>
              </a:ext>
            </a:extLst>
          </p:cNvPr>
          <p:cNvSpPr>
            <a:spLocks noGrp="1"/>
          </p:cNvSpPr>
          <p:nvPr>
            <p:ph type="title"/>
          </p:nvPr>
        </p:nvSpPr>
        <p:spPr/>
        <p:txBody>
          <a:bodyPr/>
          <a:lstStyle/>
          <a:p>
            <a:r>
              <a:rPr lang="en-US" dirty="0"/>
              <a:t>Decision Boundary</a:t>
            </a:r>
          </a:p>
        </p:txBody>
      </p:sp>
      <p:sp>
        <p:nvSpPr>
          <p:cNvPr id="3" name="Content Placeholder 2">
            <a:extLst>
              <a:ext uri="{FF2B5EF4-FFF2-40B4-BE49-F238E27FC236}">
                <a16:creationId xmlns:a16="http://schemas.microsoft.com/office/drawing/2014/main" id="{D4E2146C-6FCC-4F4D-8EEB-6B3B7B64CFD4}"/>
              </a:ext>
            </a:extLst>
          </p:cNvPr>
          <p:cNvSpPr>
            <a:spLocks noGrp="1"/>
          </p:cNvSpPr>
          <p:nvPr>
            <p:ph idx="1"/>
          </p:nvPr>
        </p:nvSpPr>
        <p:spPr/>
        <p:txBody>
          <a:bodyPr/>
          <a:lstStyle/>
          <a:p>
            <a:pPr marL="0" indent="0">
              <a:buNone/>
            </a:pPr>
            <a:r>
              <a:rPr lang="en-US" dirty="0"/>
              <a:t>What is our best decision boundary?</a:t>
            </a:r>
          </a:p>
        </p:txBody>
      </p:sp>
      <p:pic>
        <p:nvPicPr>
          <p:cNvPr id="4" name="Picture 3">
            <a:extLst>
              <a:ext uri="{FF2B5EF4-FFF2-40B4-BE49-F238E27FC236}">
                <a16:creationId xmlns:a16="http://schemas.microsoft.com/office/drawing/2014/main" id="{84828E72-CCB6-417C-B2C6-292BF16DC271}"/>
              </a:ext>
            </a:extLst>
          </p:cNvPr>
          <p:cNvPicPr>
            <a:picLocks noChangeAspect="1"/>
          </p:cNvPicPr>
          <p:nvPr/>
        </p:nvPicPr>
        <p:blipFill>
          <a:blip r:embed="rId2"/>
          <a:stretch>
            <a:fillRect/>
          </a:stretch>
        </p:blipFill>
        <p:spPr>
          <a:xfrm>
            <a:off x="8105470" y="2178358"/>
            <a:ext cx="3248330" cy="3645871"/>
          </a:xfrm>
          <a:prstGeom prst="rect">
            <a:avLst/>
          </a:prstGeom>
        </p:spPr>
      </p:pic>
    </p:spTree>
    <p:extLst>
      <p:ext uri="{BB962C8B-B14F-4D97-AF65-F5344CB8AC3E}">
        <p14:creationId xmlns:p14="http://schemas.microsoft.com/office/powerpoint/2010/main" val="2449981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9960-4078-4F7A-B8FB-706009704388}"/>
              </a:ext>
            </a:extLst>
          </p:cNvPr>
          <p:cNvSpPr>
            <a:spLocks noGrp="1"/>
          </p:cNvSpPr>
          <p:nvPr>
            <p:ph type="title"/>
          </p:nvPr>
        </p:nvSpPr>
        <p:spPr/>
        <p:txBody>
          <a:bodyPr/>
          <a:lstStyle/>
          <a:p>
            <a:r>
              <a:rPr lang="en-US" dirty="0"/>
              <a:t>Minimizing a function…</a:t>
            </a:r>
          </a:p>
        </p:txBody>
      </p:sp>
      <p:sp>
        <p:nvSpPr>
          <p:cNvPr id="3" name="Content Placeholder 2">
            <a:extLst>
              <a:ext uri="{FF2B5EF4-FFF2-40B4-BE49-F238E27FC236}">
                <a16:creationId xmlns:a16="http://schemas.microsoft.com/office/drawing/2014/main" id="{780C0729-5445-4D61-AF23-29DDE929269B}"/>
              </a:ext>
            </a:extLst>
          </p:cNvPr>
          <p:cNvSpPr>
            <a:spLocks noGrp="1"/>
          </p:cNvSpPr>
          <p:nvPr>
            <p:ph idx="1"/>
          </p:nvPr>
        </p:nvSpPr>
        <p:spPr/>
        <p:txBody>
          <a:bodyPr/>
          <a:lstStyle/>
          <a:p>
            <a:pPr marL="0" indent="0">
              <a:buNone/>
            </a:pPr>
            <a:r>
              <a:rPr lang="en-US" dirty="0"/>
              <a:t>Assume Test1 and Test2 are our w values, we want to minimize Test3. How would you do it?</a:t>
            </a:r>
          </a:p>
        </p:txBody>
      </p:sp>
      <p:pic>
        <p:nvPicPr>
          <p:cNvPr id="1026" name="Picture 2" descr="Related image">
            <a:extLst>
              <a:ext uri="{FF2B5EF4-FFF2-40B4-BE49-F238E27FC236}">
                <a16:creationId xmlns:a16="http://schemas.microsoft.com/office/drawing/2014/main" id="{8BFC1EF0-1278-459D-9B73-955E79ADE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0537" y="2816516"/>
            <a:ext cx="3850926" cy="3360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8106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5B7D8-7460-4992-833C-5DABFE7B6E95}"/>
              </a:ext>
            </a:extLst>
          </p:cNvPr>
          <p:cNvSpPr>
            <a:spLocks noGrp="1"/>
          </p:cNvSpPr>
          <p:nvPr>
            <p:ph type="title"/>
          </p:nvPr>
        </p:nvSpPr>
        <p:spPr/>
        <p:txBody>
          <a:bodyPr/>
          <a:lstStyle/>
          <a:p>
            <a:r>
              <a:rPr lang="en-US" dirty="0"/>
              <a:t>Best Decision Boundary</a:t>
            </a:r>
          </a:p>
        </p:txBody>
      </p:sp>
      <p:sp>
        <p:nvSpPr>
          <p:cNvPr id="3" name="Content Placeholder 2">
            <a:extLst>
              <a:ext uri="{FF2B5EF4-FFF2-40B4-BE49-F238E27FC236}">
                <a16:creationId xmlns:a16="http://schemas.microsoft.com/office/drawing/2014/main" id="{D9B816FF-D863-4D22-8E3A-3A8514804E7F}"/>
              </a:ext>
            </a:extLst>
          </p:cNvPr>
          <p:cNvSpPr>
            <a:spLocks noGrp="1"/>
          </p:cNvSpPr>
          <p:nvPr>
            <p:ph idx="1"/>
          </p:nvPr>
        </p:nvSpPr>
        <p:spPr/>
        <p:txBody>
          <a:bodyPr/>
          <a:lstStyle/>
          <a:p>
            <a:pPr marL="0" indent="0">
              <a:buNone/>
            </a:pPr>
            <a:r>
              <a:rPr lang="en-US" dirty="0"/>
              <a:t>Why did we like this one the best?</a:t>
            </a:r>
          </a:p>
          <a:p>
            <a:pPr marL="0" indent="0">
              <a:buNone/>
            </a:pPr>
            <a:r>
              <a:rPr lang="en-US" dirty="0"/>
              <a:t>	Best gap boundary </a:t>
            </a:r>
            <a:r>
              <a:rPr lang="en-US" dirty="0">
                <a:sym typeface="Wingdings" panose="05000000000000000000" pitchFamily="2" charset="2"/>
              </a:rPr>
              <a:t> examples</a:t>
            </a:r>
          </a:p>
          <a:p>
            <a:pPr marL="0" indent="0">
              <a:buNone/>
            </a:pPr>
            <a:r>
              <a:rPr lang="en-US" i="1" dirty="0">
                <a:sym typeface="Wingdings" panose="05000000000000000000" pitchFamily="2" charset="2"/>
              </a:rPr>
              <a:t>	Biggest </a:t>
            </a:r>
            <a:r>
              <a:rPr lang="en-US" b="1" i="1" dirty="0">
                <a:sym typeface="Wingdings" panose="05000000000000000000" pitchFamily="2" charset="2"/>
              </a:rPr>
              <a:t>Margins</a:t>
            </a:r>
            <a:endParaRPr lang="en-US" b="1" i="1" dirty="0"/>
          </a:p>
        </p:txBody>
      </p:sp>
      <p:pic>
        <p:nvPicPr>
          <p:cNvPr id="4" name="Picture 3">
            <a:extLst>
              <a:ext uri="{FF2B5EF4-FFF2-40B4-BE49-F238E27FC236}">
                <a16:creationId xmlns:a16="http://schemas.microsoft.com/office/drawing/2014/main" id="{573E0BE5-EBF0-4733-B866-FC173CD84B65}"/>
              </a:ext>
            </a:extLst>
          </p:cNvPr>
          <p:cNvPicPr>
            <a:picLocks noChangeAspect="1"/>
          </p:cNvPicPr>
          <p:nvPr/>
        </p:nvPicPr>
        <p:blipFill>
          <a:blip r:embed="rId2"/>
          <a:stretch>
            <a:fillRect/>
          </a:stretch>
        </p:blipFill>
        <p:spPr>
          <a:xfrm>
            <a:off x="7722023" y="2188152"/>
            <a:ext cx="3631777" cy="3626283"/>
          </a:xfrm>
          <a:prstGeom prst="rect">
            <a:avLst/>
          </a:prstGeom>
        </p:spPr>
      </p:pic>
    </p:spTree>
    <p:extLst>
      <p:ext uri="{BB962C8B-B14F-4D97-AF65-F5344CB8AC3E}">
        <p14:creationId xmlns:p14="http://schemas.microsoft.com/office/powerpoint/2010/main" val="19319977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5B7D8-7460-4992-833C-5DABFE7B6E95}"/>
              </a:ext>
            </a:extLst>
          </p:cNvPr>
          <p:cNvSpPr>
            <a:spLocks noGrp="1"/>
          </p:cNvSpPr>
          <p:nvPr>
            <p:ph type="title"/>
          </p:nvPr>
        </p:nvSpPr>
        <p:spPr/>
        <p:txBody>
          <a:bodyPr/>
          <a:lstStyle/>
          <a:p>
            <a:r>
              <a:rPr lang="en-US" dirty="0"/>
              <a:t>Best Decision Boundary</a:t>
            </a:r>
          </a:p>
        </p:txBody>
      </p:sp>
      <p:sp>
        <p:nvSpPr>
          <p:cNvPr id="3" name="Content Placeholder 2">
            <a:extLst>
              <a:ext uri="{FF2B5EF4-FFF2-40B4-BE49-F238E27FC236}">
                <a16:creationId xmlns:a16="http://schemas.microsoft.com/office/drawing/2014/main" id="{D9B816FF-D863-4D22-8E3A-3A8514804E7F}"/>
              </a:ext>
            </a:extLst>
          </p:cNvPr>
          <p:cNvSpPr>
            <a:spLocks noGrp="1"/>
          </p:cNvSpPr>
          <p:nvPr>
            <p:ph idx="1"/>
          </p:nvPr>
        </p:nvSpPr>
        <p:spPr/>
        <p:txBody>
          <a:bodyPr/>
          <a:lstStyle/>
          <a:p>
            <a:pPr marL="0" indent="0">
              <a:buNone/>
            </a:pPr>
            <a:r>
              <a:rPr lang="en-US" dirty="0"/>
              <a:t>Why did we like this one the best?</a:t>
            </a:r>
          </a:p>
          <a:p>
            <a:pPr marL="0" indent="0">
              <a:buNone/>
            </a:pPr>
            <a:r>
              <a:rPr lang="en-US" dirty="0"/>
              <a:t>	Best gap boundary </a:t>
            </a:r>
            <a:r>
              <a:rPr lang="en-US" dirty="0">
                <a:sym typeface="Wingdings" panose="05000000000000000000" pitchFamily="2" charset="2"/>
              </a:rPr>
              <a:t> examples</a:t>
            </a:r>
          </a:p>
          <a:p>
            <a:pPr marL="0" indent="0">
              <a:buNone/>
            </a:pPr>
            <a:r>
              <a:rPr lang="en-US" i="1" dirty="0">
                <a:sym typeface="Wingdings" panose="05000000000000000000" pitchFamily="2" charset="2"/>
              </a:rPr>
              <a:t>	Biggest </a:t>
            </a:r>
            <a:r>
              <a:rPr lang="en-US" b="1" i="1" dirty="0">
                <a:sym typeface="Wingdings" panose="05000000000000000000" pitchFamily="2" charset="2"/>
              </a:rPr>
              <a:t>Margins</a:t>
            </a:r>
          </a:p>
          <a:p>
            <a:pPr marL="0" indent="0">
              <a:buNone/>
            </a:pPr>
            <a:endParaRPr lang="en-US" dirty="0">
              <a:sym typeface="Wingdings" panose="05000000000000000000" pitchFamily="2" charset="2"/>
            </a:endParaRPr>
          </a:p>
          <a:p>
            <a:pPr marL="0" indent="0">
              <a:buNone/>
            </a:pPr>
            <a:r>
              <a:rPr lang="en-US" dirty="0" err="1"/>
              <a:t>w</a:t>
            </a:r>
            <a:r>
              <a:rPr lang="en-US" baseline="30000" dirty="0" err="1"/>
              <a:t>T</a:t>
            </a:r>
            <a:r>
              <a:rPr lang="en-US" dirty="0" err="1"/>
              <a:t>x</a:t>
            </a:r>
            <a:r>
              <a:rPr lang="en-US" dirty="0"/>
              <a:t> + b &gt;&gt; 0, very confident </a:t>
            </a:r>
            <a:r>
              <a:rPr lang="en-US" dirty="0" err="1"/>
              <a:t>y</a:t>
            </a:r>
            <a:r>
              <a:rPr lang="en-US" baseline="-25000" dirty="0" err="1"/>
              <a:t>i</a:t>
            </a:r>
            <a:r>
              <a:rPr lang="en-US" dirty="0"/>
              <a:t> = 1</a:t>
            </a:r>
          </a:p>
        </p:txBody>
      </p:sp>
      <p:pic>
        <p:nvPicPr>
          <p:cNvPr id="4" name="Picture 3">
            <a:extLst>
              <a:ext uri="{FF2B5EF4-FFF2-40B4-BE49-F238E27FC236}">
                <a16:creationId xmlns:a16="http://schemas.microsoft.com/office/drawing/2014/main" id="{573E0BE5-EBF0-4733-B866-FC173CD84B65}"/>
              </a:ext>
            </a:extLst>
          </p:cNvPr>
          <p:cNvPicPr>
            <a:picLocks noChangeAspect="1"/>
          </p:cNvPicPr>
          <p:nvPr/>
        </p:nvPicPr>
        <p:blipFill>
          <a:blip r:embed="rId2"/>
          <a:stretch>
            <a:fillRect/>
          </a:stretch>
        </p:blipFill>
        <p:spPr>
          <a:xfrm>
            <a:off x="7722023" y="2188152"/>
            <a:ext cx="3631777" cy="3626283"/>
          </a:xfrm>
          <a:prstGeom prst="rect">
            <a:avLst/>
          </a:prstGeom>
        </p:spPr>
      </p:pic>
      <p:sp>
        <p:nvSpPr>
          <p:cNvPr id="5" name="Oval 4">
            <a:extLst>
              <a:ext uri="{FF2B5EF4-FFF2-40B4-BE49-F238E27FC236}">
                <a16:creationId xmlns:a16="http://schemas.microsoft.com/office/drawing/2014/main" id="{870846C0-80B6-4EC6-96CD-89C0F8A45430}"/>
              </a:ext>
            </a:extLst>
          </p:cNvPr>
          <p:cNvSpPr/>
          <p:nvPr/>
        </p:nvSpPr>
        <p:spPr>
          <a:xfrm>
            <a:off x="10603683" y="2751589"/>
            <a:ext cx="343949" cy="352338"/>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47835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5B7D8-7460-4992-833C-5DABFE7B6E95}"/>
              </a:ext>
            </a:extLst>
          </p:cNvPr>
          <p:cNvSpPr>
            <a:spLocks noGrp="1"/>
          </p:cNvSpPr>
          <p:nvPr>
            <p:ph type="title"/>
          </p:nvPr>
        </p:nvSpPr>
        <p:spPr/>
        <p:txBody>
          <a:bodyPr/>
          <a:lstStyle/>
          <a:p>
            <a:r>
              <a:rPr lang="en-US" dirty="0"/>
              <a:t>Best Decision Boundary</a:t>
            </a:r>
          </a:p>
        </p:txBody>
      </p:sp>
      <p:sp>
        <p:nvSpPr>
          <p:cNvPr id="3" name="Content Placeholder 2">
            <a:extLst>
              <a:ext uri="{FF2B5EF4-FFF2-40B4-BE49-F238E27FC236}">
                <a16:creationId xmlns:a16="http://schemas.microsoft.com/office/drawing/2014/main" id="{D9B816FF-D863-4D22-8E3A-3A8514804E7F}"/>
              </a:ext>
            </a:extLst>
          </p:cNvPr>
          <p:cNvSpPr>
            <a:spLocks noGrp="1"/>
          </p:cNvSpPr>
          <p:nvPr>
            <p:ph idx="1"/>
          </p:nvPr>
        </p:nvSpPr>
        <p:spPr/>
        <p:txBody>
          <a:bodyPr/>
          <a:lstStyle/>
          <a:p>
            <a:pPr marL="0" indent="0">
              <a:buNone/>
            </a:pPr>
            <a:r>
              <a:rPr lang="en-US" dirty="0"/>
              <a:t>Why did we like this one the best?</a:t>
            </a:r>
          </a:p>
          <a:p>
            <a:pPr marL="0" indent="0">
              <a:buNone/>
            </a:pPr>
            <a:r>
              <a:rPr lang="en-US" dirty="0"/>
              <a:t>	Best gap boundary </a:t>
            </a:r>
            <a:r>
              <a:rPr lang="en-US" dirty="0">
                <a:sym typeface="Wingdings" panose="05000000000000000000" pitchFamily="2" charset="2"/>
              </a:rPr>
              <a:t> examples</a:t>
            </a:r>
          </a:p>
          <a:p>
            <a:pPr marL="0" indent="0">
              <a:buNone/>
            </a:pPr>
            <a:r>
              <a:rPr lang="en-US" i="1" dirty="0">
                <a:sym typeface="Wingdings" panose="05000000000000000000" pitchFamily="2" charset="2"/>
              </a:rPr>
              <a:t>	Biggest </a:t>
            </a:r>
            <a:r>
              <a:rPr lang="en-US" b="1" i="1" dirty="0">
                <a:sym typeface="Wingdings" panose="05000000000000000000" pitchFamily="2" charset="2"/>
              </a:rPr>
              <a:t>Margins</a:t>
            </a:r>
          </a:p>
          <a:p>
            <a:pPr marL="0" indent="0">
              <a:buNone/>
            </a:pPr>
            <a:endParaRPr lang="en-US" dirty="0">
              <a:sym typeface="Wingdings" panose="05000000000000000000" pitchFamily="2" charset="2"/>
            </a:endParaRPr>
          </a:p>
          <a:p>
            <a:pPr marL="0" indent="0">
              <a:buNone/>
            </a:pPr>
            <a:r>
              <a:rPr lang="en-US" dirty="0" err="1"/>
              <a:t>w</a:t>
            </a:r>
            <a:r>
              <a:rPr lang="en-US" baseline="30000" dirty="0" err="1"/>
              <a:t>T</a:t>
            </a:r>
            <a:r>
              <a:rPr lang="en-US" dirty="0" err="1"/>
              <a:t>x</a:t>
            </a:r>
            <a:r>
              <a:rPr lang="en-US" dirty="0"/>
              <a:t> + b &lt;&lt; 0 , very confident </a:t>
            </a:r>
            <a:r>
              <a:rPr lang="en-US" dirty="0" err="1"/>
              <a:t>y</a:t>
            </a:r>
            <a:r>
              <a:rPr lang="en-US" baseline="-25000" dirty="0" err="1"/>
              <a:t>i</a:t>
            </a:r>
            <a:r>
              <a:rPr lang="en-US" dirty="0"/>
              <a:t> = -1</a:t>
            </a:r>
          </a:p>
        </p:txBody>
      </p:sp>
      <p:pic>
        <p:nvPicPr>
          <p:cNvPr id="4" name="Picture 3">
            <a:extLst>
              <a:ext uri="{FF2B5EF4-FFF2-40B4-BE49-F238E27FC236}">
                <a16:creationId xmlns:a16="http://schemas.microsoft.com/office/drawing/2014/main" id="{573E0BE5-EBF0-4733-B866-FC173CD84B65}"/>
              </a:ext>
            </a:extLst>
          </p:cNvPr>
          <p:cNvPicPr>
            <a:picLocks noChangeAspect="1"/>
          </p:cNvPicPr>
          <p:nvPr/>
        </p:nvPicPr>
        <p:blipFill>
          <a:blip r:embed="rId2"/>
          <a:stretch>
            <a:fillRect/>
          </a:stretch>
        </p:blipFill>
        <p:spPr>
          <a:xfrm>
            <a:off x="7722023" y="2188152"/>
            <a:ext cx="3631777" cy="3626283"/>
          </a:xfrm>
          <a:prstGeom prst="rect">
            <a:avLst/>
          </a:prstGeom>
        </p:spPr>
      </p:pic>
      <p:sp>
        <p:nvSpPr>
          <p:cNvPr id="5" name="Oval 4">
            <a:extLst>
              <a:ext uri="{FF2B5EF4-FFF2-40B4-BE49-F238E27FC236}">
                <a16:creationId xmlns:a16="http://schemas.microsoft.com/office/drawing/2014/main" id="{870846C0-80B6-4EC6-96CD-89C0F8A45430}"/>
              </a:ext>
            </a:extLst>
          </p:cNvPr>
          <p:cNvSpPr/>
          <p:nvPr/>
        </p:nvSpPr>
        <p:spPr>
          <a:xfrm>
            <a:off x="8128931" y="4731390"/>
            <a:ext cx="343949" cy="352338"/>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099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0DDC6-5295-4301-90FD-C69FF76C7A70}"/>
              </a:ext>
            </a:extLst>
          </p:cNvPr>
          <p:cNvSpPr>
            <a:spLocks noGrp="1"/>
          </p:cNvSpPr>
          <p:nvPr>
            <p:ph type="title"/>
          </p:nvPr>
        </p:nvSpPr>
        <p:spPr/>
        <p:txBody>
          <a:bodyPr/>
          <a:lstStyle/>
          <a:p>
            <a:r>
              <a:rPr lang="en-US" dirty="0"/>
              <a:t>Best Decision Boundary</a:t>
            </a:r>
          </a:p>
        </p:txBody>
      </p:sp>
      <p:sp>
        <p:nvSpPr>
          <p:cNvPr id="3" name="Content Placeholder 2">
            <a:extLst>
              <a:ext uri="{FF2B5EF4-FFF2-40B4-BE49-F238E27FC236}">
                <a16:creationId xmlns:a16="http://schemas.microsoft.com/office/drawing/2014/main" id="{B5641694-711F-4ACE-B824-4D4A56B11F79}"/>
              </a:ext>
            </a:extLst>
          </p:cNvPr>
          <p:cNvSpPr>
            <a:spLocks noGrp="1"/>
          </p:cNvSpPr>
          <p:nvPr>
            <p:ph idx="1"/>
          </p:nvPr>
        </p:nvSpPr>
        <p:spPr/>
        <p:txBody>
          <a:bodyPr/>
          <a:lstStyle/>
          <a:p>
            <a:pPr marL="0" indent="0">
              <a:buNone/>
            </a:pPr>
            <a:r>
              <a:rPr lang="en-US" dirty="0"/>
              <a:t>The </a:t>
            </a:r>
            <a:r>
              <a:rPr lang="en-US" b="1" i="1" dirty="0"/>
              <a:t>Margin </a:t>
            </a:r>
            <a:r>
              <a:rPr lang="en-US" i="1" dirty="0"/>
              <a:t>(M)</a:t>
            </a:r>
            <a:endParaRPr lang="en-US" dirty="0"/>
          </a:p>
          <a:p>
            <a:pPr marL="0" indent="0">
              <a:buNone/>
            </a:pPr>
            <a:r>
              <a:rPr lang="en-US" dirty="0"/>
              <a:t>	Distance DB </a:t>
            </a:r>
            <a:r>
              <a:rPr lang="en-US" dirty="0">
                <a:sym typeface="Wingdings" panose="05000000000000000000" pitchFamily="2" charset="2"/>
              </a:rPr>
              <a:t> Closest Points</a:t>
            </a:r>
          </a:p>
          <a:p>
            <a:pPr marL="0" indent="0">
              <a:buNone/>
            </a:pPr>
            <a:endParaRPr lang="en-US" dirty="0">
              <a:sym typeface="Wingdings" panose="05000000000000000000" pitchFamily="2" charset="2"/>
            </a:endParaRPr>
          </a:p>
          <a:p>
            <a:pPr marL="0" indent="0">
              <a:buNone/>
            </a:pPr>
            <a:r>
              <a:rPr lang="en-US" dirty="0">
                <a:sym typeface="Wingdings" panose="05000000000000000000" pitchFamily="2" charset="2"/>
              </a:rPr>
              <a:t>Support Vectors</a:t>
            </a:r>
          </a:p>
          <a:p>
            <a:pPr marL="0" indent="0">
              <a:buNone/>
            </a:pPr>
            <a:r>
              <a:rPr lang="en-US" dirty="0">
                <a:sym typeface="Wingdings" panose="05000000000000000000" pitchFamily="2" charset="2"/>
              </a:rPr>
              <a:t>	closest Points to DB</a:t>
            </a:r>
            <a:endParaRPr lang="en-US" dirty="0"/>
          </a:p>
        </p:txBody>
      </p:sp>
      <p:pic>
        <p:nvPicPr>
          <p:cNvPr id="4" name="Picture 3">
            <a:extLst>
              <a:ext uri="{FF2B5EF4-FFF2-40B4-BE49-F238E27FC236}">
                <a16:creationId xmlns:a16="http://schemas.microsoft.com/office/drawing/2014/main" id="{3C2F6A5D-58B4-4B09-BB2D-F2FEFE50AC2C}"/>
              </a:ext>
            </a:extLst>
          </p:cNvPr>
          <p:cNvPicPr>
            <a:picLocks noChangeAspect="1"/>
          </p:cNvPicPr>
          <p:nvPr/>
        </p:nvPicPr>
        <p:blipFill>
          <a:blip r:embed="rId2"/>
          <a:stretch>
            <a:fillRect/>
          </a:stretch>
        </p:blipFill>
        <p:spPr>
          <a:xfrm>
            <a:off x="6743700" y="1825625"/>
            <a:ext cx="4610100" cy="4629150"/>
          </a:xfrm>
          <a:prstGeom prst="rect">
            <a:avLst/>
          </a:prstGeom>
        </p:spPr>
      </p:pic>
    </p:spTree>
    <p:extLst>
      <p:ext uri="{BB962C8B-B14F-4D97-AF65-F5344CB8AC3E}">
        <p14:creationId xmlns:p14="http://schemas.microsoft.com/office/powerpoint/2010/main" val="15618677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0DDC6-5295-4301-90FD-C69FF76C7A70}"/>
              </a:ext>
            </a:extLst>
          </p:cNvPr>
          <p:cNvSpPr>
            <a:spLocks noGrp="1"/>
          </p:cNvSpPr>
          <p:nvPr>
            <p:ph type="title"/>
          </p:nvPr>
        </p:nvSpPr>
        <p:spPr/>
        <p:txBody>
          <a:bodyPr/>
          <a:lstStyle/>
          <a:p>
            <a:r>
              <a:rPr lang="en-US" dirty="0"/>
              <a:t>Best Decision Boundary</a:t>
            </a:r>
          </a:p>
        </p:txBody>
      </p:sp>
      <p:sp>
        <p:nvSpPr>
          <p:cNvPr id="3" name="Content Placeholder 2">
            <a:extLst>
              <a:ext uri="{FF2B5EF4-FFF2-40B4-BE49-F238E27FC236}">
                <a16:creationId xmlns:a16="http://schemas.microsoft.com/office/drawing/2014/main" id="{B5641694-711F-4ACE-B824-4D4A56B11F79}"/>
              </a:ext>
            </a:extLst>
          </p:cNvPr>
          <p:cNvSpPr>
            <a:spLocks noGrp="1"/>
          </p:cNvSpPr>
          <p:nvPr>
            <p:ph idx="1"/>
          </p:nvPr>
        </p:nvSpPr>
        <p:spPr/>
        <p:txBody>
          <a:bodyPr/>
          <a:lstStyle/>
          <a:p>
            <a:pPr marL="0" indent="0">
              <a:buNone/>
            </a:pPr>
            <a:r>
              <a:rPr lang="en-US" dirty="0"/>
              <a:t>Support Vectors </a:t>
            </a:r>
          </a:p>
          <a:p>
            <a:pPr marL="0" indent="0">
              <a:buNone/>
            </a:pPr>
            <a:r>
              <a:rPr lang="en-US" dirty="0"/>
              <a:t>	 </a:t>
            </a:r>
            <a:r>
              <a:rPr lang="en-US" dirty="0" err="1"/>
              <a:t>w</a:t>
            </a:r>
            <a:r>
              <a:rPr lang="en-US" baseline="30000" dirty="0" err="1"/>
              <a:t>T</a:t>
            </a:r>
            <a:r>
              <a:rPr lang="en-US" dirty="0" err="1"/>
              <a:t>x</a:t>
            </a:r>
            <a:r>
              <a:rPr lang="en-US" dirty="0"/>
              <a:t> + b = ± 1</a:t>
            </a:r>
          </a:p>
        </p:txBody>
      </p:sp>
      <p:pic>
        <p:nvPicPr>
          <p:cNvPr id="4" name="Picture 3">
            <a:extLst>
              <a:ext uri="{FF2B5EF4-FFF2-40B4-BE49-F238E27FC236}">
                <a16:creationId xmlns:a16="http://schemas.microsoft.com/office/drawing/2014/main" id="{3C2F6A5D-58B4-4B09-BB2D-F2FEFE50AC2C}"/>
              </a:ext>
            </a:extLst>
          </p:cNvPr>
          <p:cNvPicPr>
            <a:picLocks noChangeAspect="1"/>
          </p:cNvPicPr>
          <p:nvPr/>
        </p:nvPicPr>
        <p:blipFill>
          <a:blip r:embed="rId2"/>
          <a:stretch>
            <a:fillRect/>
          </a:stretch>
        </p:blipFill>
        <p:spPr>
          <a:xfrm>
            <a:off x="6743700" y="1825625"/>
            <a:ext cx="4610100" cy="4629150"/>
          </a:xfrm>
          <a:prstGeom prst="rect">
            <a:avLst/>
          </a:prstGeom>
        </p:spPr>
      </p:pic>
    </p:spTree>
    <p:extLst>
      <p:ext uri="{BB962C8B-B14F-4D97-AF65-F5344CB8AC3E}">
        <p14:creationId xmlns:p14="http://schemas.microsoft.com/office/powerpoint/2010/main" val="4646445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166B6-B9C3-43B3-8096-553B2E38BA65}"/>
              </a:ext>
            </a:extLst>
          </p:cNvPr>
          <p:cNvSpPr>
            <a:spLocks noGrp="1"/>
          </p:cNvSpPr>
          <p:nvPr>
            <p:ph type="title"/>
          </p:nvPr>
        </p:nvSpPr>
        <p:spPr/>
        <p:txBody>
          <a:bodyPr/>
          <a:lstStyle/>
          <a:p>
            <a:r>
              <a:rPr lang="en-US" dirty="0"/>
              <a:t>Maximizing our Margin</a:t>
            </a:r>
          </a:p>
        </p:txBody>
      </p:sp>
      <p:sp>
        <p:nvSpPr>
          <p:cNvPr id="3" name="Content Placeholder 2">
            <a:extLst>
              <a:ext uri="{FF2B5EF4-FFF2-40B4-BE49-F238E27FC236}">
                <a16:creationId xmlns:a16="http://schemas.microsoft.com/office/drawing/2014/main" id="{EA48B878-7F67-4F35-97EC-4A595FB4977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FA59480-E141-4A5A-B1A0-A55E35DA245C}"/>
              </a:ext>
            </a:extLst>
          </p:cNvPr>
          <p:cNvPicPr>
            <a:picLocks noChangeAspect="1"/>
          </p:cNvPicPr>
          <p:nvPr/>
        </p:nvPicPr>
        <p:blipFill>
          <a:blip r:embed="rId2"/>
          <a:stretch>
            <a:fillRect/>
          </a:stretch>
        </p:blipFill>
        <p:spPr>
          <a:xfrm>
            <a:off x="3723532" y="1935646"/>
            <a:ext cx="4744936" cy="4241317"/>
          </a:xfrm>
          <a:prstGeom prst="rect">
            <a:avLst/>
          </a:prstGeom>
        </p:spPr>
      </p:pic>
    </p:spTree>
    <p:extLst>
      <p:ext uri="{BB962C8B-B14F-4D97-AF65-F5344CB8AC3E}">
        <p14:creationId xmlns:p14="http://schemas.microsoft.com/office/powerpoint/2010/main" val="10575650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EE3D-2EA1-45A1-A2E2-6F2E9ED88565}"/>
              </a:ext>
            </a:extLst>
          </p:cNvPr>
          <p:cNvSpPr>
            <a:spLocks noGrp="1"/>
          </p:cNvSpPr>
          <p:nvPr>
            <p:ph type="title"/>
          </p:nvPr>
        </p:nvSpPr>
        <p:spPr/>
        <p:txBody>
          <a:bodyPr/>
          <a:lstStyle/>
          <a:p>
            <a:r>
              <a:rPr lang="en-US" dirty="0"/>
              <a:t>Maximizing our Margin</a:t>
            </a:r>
          </a:p>
        </p:txBody>
      </p:sp>
      <p:sp>
        <p:nvSpPr>
          <p:cNvPr id="3" name="Content Placeholder 2">
            <a:extLst>
              <a:ext uri="{FF2B5EF4-FFF2-40B4-BE49-F238E27FC236}">
                <a16:creationId xmlns:a16="http://schemas.microsoft.com/office/drawing/2014/main" id="{15C79B31-9114-4A71-BBFE-5BC17B47B608}"/>
              </a:ext>
            </a:extLst>
          </p:cNvPr>
          <p:cNvSpPr>
            <a:spLocks noGrp="1"/>
          </p:cNvSpPr>
          <p:nvPr>
            <p:ph idx="1"/>
          </p:nvPr>
        </p:nvSpPr>
        <p:spPr/>
        <p:txBody>
          <a:bodyPr/>
          <a:lstStyle/>
          <a:p>
            <a:pPr marL="0" indent="0">
              <a:buNone/>
            </a:pPr>
            <a:r>
              <a:rPr lang="en-US" dirty="0"/>
              <a:t>Choose support vector </a:t>
            </a:r>
            <a:r>
              <a:rPr lang="en-US" i="1" dirty="0"/>
              <a:t>x</a:t>
            </a:r>
            <a:r>
              <a:rPr lang="en-US" i="1" baseline="-25000" dirty="0"/>
              <a:t>1</a:t>
            </a:r>
          </a:p>
          <a:p>
            <a:pPr marL="0" indent="0">
              <a:buNone/>
            </a:pPr>
            <a:r>
              <a:rPr lang="en-US" dirty="0"/>
              <a:t>And closest point on DB </a:t>
            </a:r>
            <a:r>
              <a:rPr lang="en-US" i="1" dirty="0"/>
              <a:t>x*</a:t>
            </a:r>
          </a:p>
          <a:p>
            <a:pPr marL="0" indent="0">
              <a:buNone/>
            </a:pPr>
            <a:endParaRPr lang="en-US" dirty="0"/>
          </a:p>
          <a:p>
            <a:pPr marL="0" indent="0">
              <a:buNone/>
            </a:pPr>
            <a:r>
              <a:rPr lang="en-US" dirty="0"/>
              <a:t>move from </a:t>
            </a:r>
            <a:r>
              <a:rPr lang="en-US" i="1" dirty="0"/>
              <a:t>x</a:t>
            </a:r>
            <a:r>
              <a:rPr lang="en-US" i="1" baseline="-25000" dirty="0"/>
              <a:t>1</a:t>
            </a:r>
            <a:r>
              <a:rPr lang="en-US" dirty="0"/>
              <a:t> to </a:t>
            </a:r>
            <a:r>
              <a:rPr lang="en-US" i="1" dirty="0"/>
              <a:t>x*</a:t>
            </a:r>
          </a:p>
          <a:p>
            <a:pPr marL="0" indent="0">
              <a:buNone/>
            </a:pPr>
            <a:endParaRPr lang="en-US" dirty="0"/>
          </a:p>
          <a:p>
            <a:pPr marL="0" indent="0">
              <a:buNone/>
            </a:pPr>
            <a:r>
              <a:rPr lang="en-US" i="1" dirty="0"/>
              <a:t>x*</a:t>
            </a:r>
            <a:r>
              <a:rPr lang="en-US" dirty="0"/>
              <a:t> = </a:t>
            </a:r>
            <a:r>
              <a:rPr lang="en-US" i="1" dirty="0"/>
              <a:t>x</a:t>
            </a:r>
            <a:r>
              <a:rPr lang="en-US" i="1" baseline="-25000" dirty="0"/>
              <a:t>1 </a:t>
            </a:r>
            <a:r>
              <a:rPr lang="en-US" dirty="0"/>
              <a:t> + </a:t>
            </a:r>
            <a:r>
              <a:rPr lang="el-GR" dirty="0"/>
              <a:t>λ</a:t>
            </a:r>
            <a:r>
              <a:rPr lang="en-US" b="1" dirty="0"/>
              <a:t>w</a:t>
            </a:r>
            <a:endParaRPr lang="en-US" dirty="0"/>
          </a:p>
        </p:txBody>
      </p:sp>
      <p:pic>
        <p:nvPicPr>
          <p:cNvPr id="4" name="Picture 3">
            <a:extLst>
              <a:ext uri="{FF2B5EF4-FFF2-40B4-BE49-F238E27FC236}">
                <a16:creationId xmlns:a16="http://schemas.microsoft.com/office/drawing/2014/main" id="{C6810228-6FDD-4C8D-9930-2D8991F95CC5}"/>
              </a:ext>
            </a:extLst>
          </p:cNvPr>
          <p:cNvPicPr>
            <a:picLocks noChangeAspect="1"/>
          </p:cNvPicPr>
          <p:nvPr/>
        </p:nvPicPr>
        <p:blipFill>
          <a:blip r:embed="rId2"/>
          <a:stretch>
            <a:fillRect/>
          </a:stretch>
        </p:blipFill>
        <p:spPr>
          <a:xfrm>
            <a:off x="6608864" y="1880635"/>
            <a:ext cx="4744936" cy="4241317"/>
          </a:xfrm>
          <a:prstGeom prst="rect">
            <a:avLst/>
          </a:prstGeom>
        </p:spPr>
      </p:pic>
    </p:spTree>
    <p:extLst>
      <p:ext uri="{BB962C8B-B14F-4D97-AF65-F5344CB8AC3E}">
        <p14:creationId xmlns:p14="http://schemas.microsoft.com/office/powerpoint/2010/main" val="42740600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EE3D-2EA1-45A1-A2E2-6F2E9ED88565}"/>
              </a:ext>
            </a:extLst>
          </p:cNvPr>
          <p:cNvSpPr>
            <a:spLocks noGrp="1"/>
          </p:cNvSpPr>
          <p:nvPr>
            <p:ph type="title"/>
          </p:nvPr>
        </p:nvSpPr>
        <p:spPr/>
        <p:txBody>
          <a:bodyPr/>
          <a:lstStyle/>
          <a:p>
            <a:r>
              <a:rPr lang="en-US" dirty="0"/>
              <a:t>Maximizing our Margin</a:t>
            </a:r>
          </a:p>
        </p:txBody>
      </p:sp>
      <p:sp>
        <p:nvSpPr>
          <p:cNvPr id="3" name="Content Placeholder 2">
            <a:extLst>
              <a:ext uri="{FF2B5EF4-FFF2-40B4-BE49-F238E27FC236}">
                <a16:creationId xmlns:a16="http://schemas.microsoft.com/office/drawing/2014/main" id="{15C79B31-9114-4A71-BBFE-5BC17B47B608}"/>
              </a:ext>
            </a:extLst>
          </p:cNvPr>
          <p:cNvSpPr>
            <a:spLocks noGrp="1"/>
          </p:cNvSpPr>
          <p:nvPr>
            <p:ph idx="1"/>
          </p:nvPr>
        </p:nvSpPr>
        <p:spPr/>
        <p:txBody>
          <a:bodyPr>
            <a:normAutofit/>
          </a:bodyPr>
          <a:lstStyle/>
          <a:p>
            <a:pPr marL="0" indent="0">
              <a:buNone/>
            </a:pPr>
            <a:r>
              <a:rPr lang="en-US" i="1" dirty="0"/>
              <a:t>Margin</a:t>
            </a:r>
            <a:r>
              <a:rPr lang="en-US" dirty="0"/>
              <a:t> is distance moved </a:t>
            </a:r>
          </a:p>
          <a:p>
            <a:pPr marL="0" indent="0">
              <a:buNone/>
            </a:pPr>
            <a:r>
              <a:rPr lang="en-US" b="1" i="1" dirty="0"/>
              <a:t>M</a:t>
            </a:r>
            <a:r>
              <a:rPr lang="en-US" dirty="0"/>
              <a:t> = ||</a:t>
            </a:r>
            <a:r>
              <a:rPr lang="el-GR" dirty="0"/>
              <a:t>λ</a:t>
            </a:r>
            <a:r>
              <a:rPr lang="en-US" b="1" dirty="0"/>
              <a:t>w</a:t>
            </a:r>
            <a:r>
              <a:rPr lang="en-US" dirty="0"/>
              <a:t>|| = </a:t>
            </a:r>
            <a:r>
              <a:rPr lang="el-GR" dirty="0"/>
              <a:t>λ</a:t>
            </a:r>
            <a:r>
              <a:rPr lang="en-US" dirty="0"/>
              <a:t>||</a:t>
            </a:r>
            <a:r>
              <a:rPr lang="en-US" b="1" dirty="0"/>
              <a:t>w</a:t>
            </a:r>
            <a:r>
              <a:rPr lang="en-US" dirty="0"/>
              <a:t>||</a:t>
            </a:r>
          </a:p>
          <a:p>
            <a:pPr marL="0" indent="0">
              <a:buNone/>
            </a:pPr>
            <a:endParaRPr lang="en-US" dirty="0"/>
          </a:p>
          <a:p>
            <a:pPr marL="0" indent="0">
              <a:buNone/>
            </a:pPr>
            <a:r>
              <a:rPr lang="en-US" dirty="0"/>
              <a:t>x* is on the decision boundary</a:t>
            </a:r>
          </a:p>
          <a:p>
            <a:pPr marL="0" indent="0">
              <a:buNone/>
            </a:pPr>
            <a:r>
              <a:rPr lang="en-US" dirty="0"/>
              <a:t>	</a:t>
            </a:r>
            <a:r>
              <a:rPr lang="en-US" dirty="0" err="1"/>
              <a:t>w</a:t>
            </a:r>
            <a:r>
              <a:rPr lang="en-US" baseline="30000" dirty="0" err="1"/>
              <a:t>T</a:t>
            </a:r>
            <a:r>
              <a:rPr lang="en-US" dirty="0" err="1"/>
              <a:t>x</a:t>
            </a:r>
            <a:r>
              <a:rPr lang="en-US" dirty="0"/>
              <a:t>* + b = 0</a:t>
            </a:r>
          </a:p>
          <a:p>
            <a:pPr marL="0" indent="0">
              <a:buNone/>
            </a:pPr>
            <a:endParaRPr lang="en-US" dirty="0"/>
          </a:p>
          <a:p>
            <a:pPr marL="0" indent="0">
              <a:buNone/>
            </a:pPr>
            <a:r>
              <a:rPr lang="en-US" dirty="0"/>
              <a:t>x</a:t>
            </a:r>
            <a:r>
              <a:rPr lang="en-US" baseline="-25000" dirty="0"/>
              <a:t>1</a:t>
            </a:r>
            <a:r>
              <a:rPr lang="en-US" dirty="0"/>
              <a:t> is on the -1 boundary</a:t>
            </a:r>
          </a:p>
          <a:p>
            <a:pPr marL="0" indent="0">
              <a:buNone/>
            </a:pPr>
            <a:r>
              <a:rPr lang="en-US" dirty="0"/>
              <a:t>	w</a:t>
            </a:r>
            <a:r>
              <a:rPr lang="en-US" baseline="30000" dirty="0"/>
              <a:t>T</a:t>
            </a:r>
            <a:r>
              <a:rPr lang="en-US" dirty="0"/>
              <a:t>x</a:t>
            </a:r>
            <a:r>
              <a:rPr lang="en-US" baseline="-25000" dirty="0"/>
              <a:t>1</a:t>
            </a:r>
            <a:r>
              <a:rPr lang="en-US" dirty="0"/>
              <a:t> + b = -1</a:t>
            </a:r>
          </a:p>
        </p:txBody>
      </p:sp>
      <p:pic>
        <p:nvPicPr>
          <p:cNvPr id="4" name="Picture 3">
            <a:extLst>
              <a:ext uri="{FF2B5EF4-FFF2-40B4-BE49-F238E27FC236}">
                <a16:creationId xmlns:a16="http://schemas.microsoft.com/office/drawing/2014/main" id="{C6810228-6FDD-4C8D-9930-2D8991F95CC5}"/>
              </a:ext>
            </a:extLst>
          </p:cNvPr>
          <p:cNvPicPr>
            <a:picLocks noChangeAspect="1"/>
          </p:cNvPicPr>
          <p:nvPr/>
        </p:nvPicPr>
        <p:blipFill>
          <a:blip r:embed="rId2"/>
          <a:stretch>
            <a:fillRect/>
          </a:stretch>
        </p:blipFill>
        <p:spPr>
          <a:xfrm>
            <a:off x="6608864" y="1880635"/>
            <a:ext cx="4744936" cy="4241317"/>
          </a:xfrm>
          <a:prstGeom prst="rect">
            <a:avLst/>
          </a:prstGeom>
        </p:spPr>
      </p:pic>
    </p:spTree>
    <p:extLst>
      <p:ext uri="{BB962C8B-B14F-4D97-AF65-F5344CB8AC3E}">
        <p14:creationId xmlns:p14="http://schemas.microsoft.com/office/powerpoint/2010/main" val="21481554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EE3D-2EA1-45A1-A2E2-6F2E9ED88565}"/>
              </a:ext>
            </a:extLst>
          </p:cNvPr>
          <p:cNvSpPr>
            <a:spLocks noGrp="1"/>
          </p:cNvSpPr>
          <p:nvPr>
            <p:ph type="title"/>
          </p:nvPr>
        </p:nvSpPr>
        <p:spPr/>
        <p:txBody>
          <a:bodyPr/>
          <a:lstStyle/>
          <a:p>
            <a:r>
              <a:rPr lang="en-US" dirty="0"/>
              <a:t>Maximizing our Margin</a:t>
            </a:r>
          </a:p>
        </p:txBody>
      </p:sp>
      <p:sp>
        <p:nvSpPr>
          <p:cNvPr id="3" name="Content Placeholder 2">
            <a:extLst>
              <a:ext uri="{FF2B5EF4-FFF2-40B4-BE49-F238E27FC236}">
                <a16:creationId xmlns:a16="http://schemas.microsoft.com/office/drawing/2014/main" id="{15C79B31-9114-4A71-BBFE-5BC17B47B608}"/>
              </a:ext>
            </a:extLst>
          </p:cNvPr>
          <p:cNvSpPr>
            <a:spLocks noGrp="1"/>
          </p:cNvSpPr>
          <p:nvPr>
            <p:ph idx="1"/>
          </p:nvPr>
        </p:nvSpPr>
        <p:spPr/>
        <p:txBody>
          <a:bodyPr>
            <a:normAutofit/>
          </a:bodyPr>
          <a:lstStyle/>
          <a:p>
            <a:pPr marL="0" indent="0">
              <a:buNone/>
            </a:pPr>
            <a:r>
              <a:rPr lang="en-US" i="1" dirty="0"/>
              <a:t>x*</a:t>
            </a:r>
            <a:r>
              <a:rPr lang="en-US" dirty="0"/>
              <a:t> = </a:t>
            </a:r>
            <a:r>
              <a:rPr lang="en-US" i="1" dirty="0"/>
              <a:t>x</a:t>
            </a:r>
            <a:r>
              <a:rPr lang="en-US" i="1" baseline="-25000" dirty="0"/>
              <a:t>1 </a:t>
            </a:r>
            <a:r>
              <a:rPr lang="en-US" dirty="0"/>
              <a:t> + </a:t>
            </a:r>
            <a:r>
              <a:rPr lang="el-GR" dirty="0"/>
              <a:t>λ</a:t>
            </a:r>
            <a:r>
              <a:rPr lang="en-US" dirty="0"/>
              <a:t>w</a:t>
            </a:r>
            <a:r>
              <a:rPr lang="en-US" b="1" dirty="0"/>
              <a:t>	</a:t>
            </a:r>
            <a:r>
              <a:rPr lang="en-US" dirty="0"/>
              <a:t>	(1)</a:t>
            </a:r>
          </a:p>
          <a:p>
            <a:pPr marL="0" indent="0">
              <a:buNone/>
            </a:pPr>
            <a:r>
              <a:rPr lang="en-US" dirty="0" err="1"/>
              <a:t>w</a:t>
            </a:r>
            <a:r>
              <a:rPr lang="en-US" baseline="30000" dirty="0" err="1"/>
              <a:t>T</a:t>
            </a:r>
            <a:r>
              <a:rPr lang="en-US" dirty="0" err="1"/>
              <a:t>x</a:t>
            </a:r>
            <a:r>
              <a:rPr lang="en-US" dirty="0"/>
              <a:t>* + b = 0		(2)</a:t>
            </a:r>
          </a:p>
          <a:p>
            <a:pPr marL="0" indent="0">
              <a:buNone/>
            </a:pPr>
            <a:r>
              <a:rPr lang="en-US" dirty="0"/>
              <a:t>w</a:t>
            </a:r>
            <a:r>
              <a:rPr lang="en-US" baseline="30000" dirty="0"/>
              <a:t>T</a:t>
            </a:r>
            <a:r>
              <a:rPr lang="en-US" dirty="0"/>
              <a:t>x</a:t>
            </a:r>
            <a:r>
              <a:rPr lang="en-US" baseline="-25000" dirty="0"/>
              <a:t>1</a:t>
            </a:r>
            <a:r>
              <a:rPr lang="en-US" dirty="0"/>
              <a:t> + b = -1		(3)</a:t>
            </a:r>
          </a:p>
        </p:txBody>
      </p:sp>
      <p:pic>
        <p:nvPicPr>
          <p:cNvPr id="4" name="Picture 3">
            <a:extLst>
              <a:ext uri="{FF2B5EF4-FFF2-40B4-BE49-F238E27FC236}">
                <a16:creationId xmlns:a16="http://schemas.microsoft.com/office/drawing/2014/main" id="{C6810228-6FDD-4C8D-9930-2D8991F95CC5}"/>
              </a:ext>
            </a:extLst>
          </p:cNvPr>
          <p:cNvPicPr>
            <a:picLocks noChangeAspect="1"/>
          </p:cNvPicPr>
          <p:nvPr/>
        </p:nvPicPr>
        <p:blipFill>
          <a:blip r:embed="rId2"/>
          <a:stretch>
            <a:fillRect/>
          </a:stretch>
        </p:blipFill>
        <p:spPr>
          <a:xfrm>
            <a:off x="6608864" y="1880635"/>
            <a:ext cx="4744936" cy="4241317"/>
          </a:xfrm>
          <a:prstGeom prst="rect">
            <a:avLst/>
          </a:prstGeom>
        </p:spPr>
      </p:pic>
    </p:spTree>
    <p:extLst>
      <p:ext uri="{BB962C8B-B14F-4D97-AF65-F5344CB8AC3E}">
        <p14:creationId xmlns:p14="http://schemas.microsoft.com/office/powerpoint/2010/main" val="25529556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EE3D-2EA1-45A1-A2E2-6F2E9ED88565}"/>
              </a:ext>
            </a:extLst>
          </p:cNvPr>
          <p:cNvSpPr>
            <a:spLocks noGrp="1"/>
          </p:cNvSpPr>
          <p:nvPr>
            <p:ph type="title"/>
          </p:nvPr>
        </p:nvSpPr>
        <p:spPr/>
        <p:txBody>
          <a:bodyPr/>
          <a:lstStyle/>
          <a:p>
            <a:r>
              <a:rPr lang="en-US" dirty="0"/>
              <a:t>Maximizing our Margin</a:t>
            </a:r>
          </a:p>
        </p:txBody>
      </p:sp>
      <p:sp>
        <p:nvSpPr>
          <p:cNvPr id="3" name="Content Placeholder 2">
            <a:extLst>
              <a:ext uri="{FF2B5EF4-FFF2-40B4-BE49-F238E27FC236}">
                <a16:creationId xmlns:a16="http://schemas.microsoft.com/office/drawing/2014/main" id="{15C79B31-9114-4A71-BBFE-5BC17B47B608}"/>
              </a:ext>
            </a:extLst>
          </p:cNvPr>
          <p:cNvSpPr>
            <a:spLocks noGrp="1"/>
          </p:cNvSpPr>
          <p:nvPr>
            <p:ph idx="1"/>
          </p:nvPr>
        </p:nvSpPr>
        <p:spPr/>
        <p:txBody>
          <a:bodyPr>
            <a:normAutofit/>
          </a:bodyPr>
          <a:lstStyle/>
          <a:p>
            <a:pPr marL="0" indent="0">
              <a:buNone/>
            </a:pPr>
            <a:r>
              <a:rPr lang="en-US" i="1" dirty="0"/>
              <a:t>x*</a:t>
            </a:r>
            <a:r>
              <a:rPr lang="en-US" dirty="0"/>
              <a:t> = </a:t>
            </a:r>
            <a:r>
              <a:rPr lang="en-US" i="1" dirty="0"/>
              <a:t>x</a:t>
            </a:r>
            <a:r>
              <a:rPr lang="en-US" i="1" baseline="-25000" dirty="0"/>
              <a:t>1 </a:t>
            </a:r>
            <a:r>
              <a:rPr lang="en-US" dirty="0"/>
              <a:t> + </a:t>
            </a:r>
            <a:r>
              <a:rPr lang="el-GR" dirty="0"/>
              <a:t>λ</a:t>
            </a:r>
            <a:r>
              <a:rPr lang="en-US" dirty="0"/>
              <a:t>w</a:t>
            </a:r>
            <a:r>
              <a:rPr lang="en-US" b="1" dirty="0"/>
              <a:t>	</a:t>
            </a:r>
            <a:r>
              <a:rPr lang="en-US" dirty="0"/>
              <a:t>	(1)</a:t>
            </a:r>
          </a:p>
          <a:p>
            <a:pPr marL="0" indent="0">
              <a:buNone/>
            </a:pPr>
            <a:r>
              <a:rPr lang="en-US" dirty="0" err="1"/>
              <a:t>w</a:t>
            </a:r>
            <a:r>
              <a:rPr lang="en-US" baseline="30000" dirty="0" err="1"/>
              <a:t>T</a:t>
            </a:r>
            <a:r>
              <a:rPr lang="en-US" dirty="0" err="1"/>
              <a:t>x</a:t>
            </a:r>
            <a:r>
              <a:rPr lang="en-US" dirty="0"/>
              <a:t>* + b = 0		(2)</a:t>
            </a:r>
          </a:p>
          <a:p>
            <a:pPr marL="0" indent="0">
              <a:buNone/>
            </a:pPr>
            <a:r>
              <a:rPr lang="en-US" dirty="0"/>
              <a:t>w</a:t>
            </a:r>
            <a:r>
              <a:rPr lang="en-US" baseline="30000" dirty="0"/>
              <a:t>T</a:t>
            </a:r>
            <a:r>
              <a:rPr lang="en-US" dirty="0"/>
              <a:t>x</a:t>
            </a:r>
            <a:r>
              <a:rPr lang="en-US" baseline="-25000" dirty="0"/>
              <a:t>1</a:t>
            </a:r>
            <a:r>
              <a:rPr lang="en-US" dirty="0"/>
              <a:t> + b = -1		(3)</a:t>
            </a:r>
          </a:p>
          <a:p>
            <a:pPr marL="0" indent="0">
              <a:buNone/>
            </a:pPr>
            <a:r>
              <a:rPr lang="en-US" dirty="0"/>
              <a:t>(1) Into (2)</a:t>
            </a:r>
          </a:p>
          <a:p>
            <a:pPr marL="0" indent="0">
              <a:buNone/>
            </a:pPr>
            <a:r>
              <a:rPr lang="en-US" dirty="0" err="1"/>
              <a:t>w</a:t>
            </a:r>
            <a:r>
              <a:rPr lang="en-US" baseline="30000" dirty="0" err="1"/>
              <a:t>T</a:t>
            </a:r>
            <a:r>
              <a:rPr lang="en-US" i="1" dirty="0"/>
              <a:t> </a:t>
            </a:r>
            <a:r>
              <a:rPr lang="en-US" dirty="0"/>
              <a:t>(</a:t>
            </a:r>
            <a:r>
              <a:rPr lang="en-US" i="1" dirty="0"/>
              <a:t>x</a:t>
            </a:r>
            <a:r>
              <a:rPr lang="en-US" i="1" baseline="-25000" dirty="0"/>
              <a:t>1 </a:t>
            </a:r>
            <a:r>
              <a:rPr lang="en-US" dirty="0"/>
              <a:t> + </a:t>
            </a:r>
            <a:r>
              <a:rPr lang="el-GR" dirty="0"/>
              <a:t>λ</a:t>
            </a:r>
            <a:r>
              <a:rPr lang="en-US" b="1" dirty="0"/>
              <a:t>w)</a:t>
            </a:r>
            <a:r>
              <a:rPr lang="en-US" dirty="0"/>
              <a:t> + b = 0</a:t>
            </a:r>
          </a:p>
        </p:txBody>
      </p:sp>
      <p:pic>
        <p:nvPicPr>
          <p:cNvPr id="4" name="Picture 3">
            <a:extLst>
              <a:ext uri="{FF2B5EF4-FFF2-40B4-BE49-F238E27FC236}">
                <a16:creationId xmlns:a16="http://schemas.microsoft.com/office/drawing/2014/main" id="{C6810228-6FDD-4C8D-9930-2D8991F95CC5}"/>
              </a:ext>
            </a:extLst>
          </p:cNvPr>
          <p:cNvPicPr>
            <a:picLocks noChangeAspect="1"/>
          </p:cNvPicPr>
          <p:nvPr/>
        </p:nvPicPr>
        <p:blipFill>
          <a:blip r:embed="rId2"/>
          <a:stretch>
            <a:fillRect/>
          </a:stretch>
        </p:blipFill>
        <p:spPr>
          <a:xfrm>
            <a:off x="6608864" y="1880635"/>
            <a:ext cx="4744936" cy="4241317"/>
          </a:xfrm>
          <a:prstGeom prst="rect">
            <a:avLst/>
          </a:prstGeom>
        </p:spPr>
      </p:pic>
    </p:spTree>
    <p:extLst>
      <p:ext uri="{BB962C8B-B14F-4D97-AF65-F5344CB8AC3E}">
        <p14:creationId xmlns:p14="http://schemas.microsoft.com/office/powerpoint/2010/main" val="3179705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9C176-762C-40CC-8E99-5D62C49FA9A5}"/>
              </a:ext>
            </a:extLst>
          </p:cNvPr>
          <p:cNvSpPr>
            <a:spLocks noGrp="1"/>
          </p:cNvSpPr>
          <p:nvPr>
            <p:ph type="title"/>
          </p:nvPr>
        </p:nvSpPr>
        <p:spPr/>
        <p:txBody>
          <a:bodyPr/>
          <a:lstStyle/>
          <a:p>
            <a:r>
              <a:rPr lang="en-US" dirty="0"/>
              <a:t>Optimize by checking all points, choosing min</a:t>
            </a:r>
          </a:p>
        </p:txBody>
      </p:sp>
      <p:sp>
        <p:nvSpPr>
          <p:cNvPr id="3" name="Content Placeholder 2">
            <a:extLst>
              <a:ext uri="{FF2B5EF4-FFF2-40B4-BE49-F238E27FC236}">
                <a16:creationId xmlns:a16="http://schemas.microsoft.com/office/drawing/2014/main" id="{128F6F99-0D7A-492D-931A-C068C161A23A}"/>
              </a:ext>
            </a:extLst>
          </p:cNvPr>
          <p:cNvSpPr>
            <a:spLocks noGrp="1"/>
          </p:cNvSpPr>
          <p:nvPr>
            <p:ph idx="1"/>
          </p:nvPr>
        </p:nvSpPr>
        <p:spPr/>
        <p:txBody>
          <a:bodyPr/>
          <a:lstStyle/>
          <a:p>
            <a:endParaRPr lang="en-US"/>
          </a:p>
        </p:txBody>
      </p:sp>
      <p:pic>
        <p:nvPicPr>
          <p:cNvPr id="4" name="Picture 2" descr="Related image">
            <a:extLst>
              <a:ext uri="{FF2B5EF4-FFF2-40B4-BE49-F238E27FC236}">
                <a16:creationId xmlns:a16="http://schemas.microsoft.com/office/drawing/2014/main" id="{2E56EEE6-0335-42E2-BDDD-E85453F00B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9196" y="1825625"/>
            <a:ext cx="5213608" cy="4549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10564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EE3D-2EA1-45A1-A2E2-6F2E9ED88565}"/>
              </a:ext>
            </a:extLst>
          </p:cNvPr>
          <p:cNvSpPr>
            <a:spLocks noGrp="1"/>
          </p:cNvSpPr>
          <p:nvPr>
            <p:ph type="title"/>
          </p:nvPr>
        </p:nvSpPr>
        <p:spPr/>
        <p:txBody>
          <a:bodyPr/>
          <a:lstStyle/>
          <a:p>
            <a:r>
              <a:rPr lang="en-US" dirty="0"/>
              <a:t>Maximizing our Margin</a:t>
            </a:r>
          </a:p>
        </p:txBody>
      </p:sp>
      <p:sp>
        <p:nvSpPr>
          <p:cNvPr id="3" name="Content Placeholder 2">
            <a:extLst>
              <a:ext uri="{FF2B5EF4-FFF2-40B4-BE49-F238E27FC236}">
                <a16:creationId xmlns:a16="http://schemas.microsoft.com/office/drawing/2014/main" id="{15C79B31-9114-4A71-BBFE-5BC17B47B608}"/>
              </a:ext>
            </a:extLst>
          </p:cNvPr>
          <p:cNvSpPr>
            <a:spLocks noGrp="1"/>
          </p:cNvSpPr>
          <p:nvPr>
            <p:ph idx="1"/>
          </p:nvPr>
        </p:nvSpPr>
        <p:spPr/>
        <p:txBody>
          <a:bodyPr>
            <a:normAutofit/>
          </a:bodyPr>
          <a:lstStyle/>
          <a:p>
            <a:pPr marL="0" indent="0">
              <a:buNone/>
            </a:pPr>
            <a:r>
              <a:rPr lang="en-US" i="1" dirty="0"/>
              <a:t>x*</a:t>
            </a:r>
            <a:r>
              <a:rPr lang="en-US" dirty="0"/>
              <a:t> = </a:t>
            </a:r>
            <a:r>
              <a:rPr lang="en-US" i="1" dirty="0"/>
              <a:t>x</a:t>
            </a:r>
            <a:r>
              <a:rPr lang="en-US" i="1" baseline="-25000" dirty="0"/>
              <a:t>1 </a:t>
            </a:r>
            <a:r>
              <a:rPr lang="en-US" dirty="0"/>
              <a:t> + </a:t>
            </a:r>
            <a:r>
              <a:rPr lang="el-GR" dirty="0"/>
              <a:t>λ</a:t>
            </a:r>
            <a:r>
              <a:rPr lang="en-US" dirty="0"/>
              <a:t>w</a:t>
            </a:r>
            <a:r>
              <a:rPr lang="en-US" b="1" dirty="0"/>
              <a:t>	</a:t>
            </a:r>
            <a:r>
              <a:rPr lang="en-US" dirty="0"/>
              <a:t>	(1)</a:t>
            </a:r>
          </a:p>
          <a:p>
            <a:pPr marL="0" indent="0">
              <a:buNone/>
            </a:pPr>
            <a:r>
              <a:rPr lang="en-US" dirty="0" err="1"/>
              <a:t>w</a:t>
            </a:r>
            <a:r>
              <a:rPr lang="en-US" baseline="30000" dirty="0" err="1"/>
              <a:t>T</a:t>
            </a:r>
            <a:r>
              <a:rPr lang="en-US" dirty="0" err="1"/>
              <a:t>x</a:t>
            </a:r>
            <a:r>
              <a:rPr lang="en-US" dirty="0"/>
              <a:t>* + b = 0		(2)</a:t>
            </a:r>
          </a:p>
          <a:p>
            <a:pPr marL="0" indent="0">
              <a:buNone/>
            </a:pPr>
            <a:r>
              <a:rPr lang="en-US" dirty="0"/>
              <a:t>w</a:t>
            </a:r>
            <a:r>
              <a:rPr lang="en-US" baseline="30000" dirty="0"/>
              <a:t>T</a:t>
            </a:r>
            <a:r>
              <a:rPr lang="en-US" dirty="0"/>
              <a:t>x</a:t>
            </a:r>
            <a:r>
              <a:rPr lang="en-US" baseline="-25000" dirty="0"/>
              <a:t>1</a:t>
            </a:r>
            <a:r>
              <a:rPr lang="en-US" dirty="0"/>
              <a:t> + b = -1		(3)</a:t>
            </a:r>
          </a:p>
          <a:p>
            <a:pPr marL="0" indent="0">
              <a:buNone/>
            </a:pPr>
            <a:r>
              <a:rPr lang="en-US" dirty="0"/>
              <a:t>(1) Into (2)</a:t>
            </a:r>
          </a:p>
          <a:p>
            <a:pPr marL="0" indent="0">
              <a:buNone/>
            </a:pPr>
            <a:r>
              <a:rPr lang="en-US" dirty="0" err="1"/>
              <a:t>w</a:t>
            </a:r>
            <a:r>
              <a:rPr lang="en-US" baseline="30000" dirty="0" err="1"/>
              <a:t>T</a:t>
            </a:r>
            <a:r>
              <a:rPr lang="en-US" i="1" dirty="0"/>
              <a:t> </a:t>
            </a:r>
            <a:r>
              <a:rPr lang="en-US" dirty="0"/>
              <a:t>(</a:t>
            </a:r>
            <a:r>
              <a:rPr lang="en-US" i="1" dirty="0"/>
              <a:t>x</a:t>
            </a:r>
            <a:r>
              <a:rPr lang="en-US" i="1" baseline="-25000" dirty="0"/>
              <a:t>1 </a:t>
            </a:r>
            <a:r>
              <a:rPr lang="en-US" dirty="0"/>
              <a:t> + </a:t>
            </a:r>
            <a:r>
              <a:rPr lang="el-GR" dirty="0"/>
              <a:t>λ</a:t>
            </a:r>
            <a:r>
              <a:rPr lang="en-US" b="1" dirty="0"/>
              <a:t>w)</a:t>
            </a:r>
            <a:r>
              <a:rPr lang="en-US" dirty="0"/>
              <a:t> + b = 0 </a:t>
            </a:r>
            <a:r>
              <a:rPr lang="en-US" dirty="0">
                <a:sym typeface="Wingdings" panose="05000000000000000000" pitchFamily="2" charset="2"/>
              </a:rPr>
              <a:t></a:t>
            </a:r>
          </a:p>
          <a:p>
            <a:pPr marL="0" indent="0">
              <a:buNone/>
            </a:pPr>
            <a:r>
              <a:rPr lang="en-US" dirty="0"/>
              <a:t>w</a:t>
            </a:r>
            <a:r>
              <a:rPr lang="en-US" baseline="30000" dirty="0"/>
              <a:t>T</a:t>
            </a:r>
            <a:r>
              <a:rPr lang="en-US" i="1" dirty="0"/>
              <a:t>x</a:t>
            </a:r>
            <a:r>
              <a:rPr lang="en-US" i="1" baseline="-25000" dirty="0"/>
              <a:t>1 </a:t>
            </a:r>
            <a:r>
              <a:rPr lang="en-US" dirty="0"/>
              <a:t> + </a:t>
            </a:r>
            <a:r>
              <a:rPr lang="el-GR" dirty="0"/>
              <a:t>λ</a:t>
            </a:r>
            <a:r>
              <a:rPr lang="en-US" dirty="0"/>
              <a:t> </a:t>
            </a:r>
            <a:r>
              <a:rPr lang="en-US" dirty="0" err="1"/>
              <a:t>w</a:t>
            </a:r>
            <a:r>
              <a:rPr lang="en-US" baseline="30000" dirty="0" err="1"/>
              <a:t>T</a:t>
            </a:r>
            <a:r>
              <a:rPr lang="en-US" baseline="30000" dirty="0"/>
              <a:t> </a:t>
            </a:r>
            <a:r>
              <a:rPr lang="en-US" b="1" dirty="0"/>
              <a:t>w</a:t>
            </a:r>
            <a:r>
              <a:rPr lang="en-US" dirty="0"/>
              <a:t> + b = 0 </a:t>
            </a:r>
            <a:r>
              <a:rPr lang="en-US" dirty="0">
                <a:sym typeface="Wingdings" panose="05000000000000000000" pitchFamily="2" charset="2"/>
              </a:rPr>
              <a:t></a:t>
            </a:r>
          </a:p>
          <a:p>
            <a:pPr marL="0" indent="0">
              <a:buNone/>
            </a:pPr>
            <a:r>
              <a:rPr lang="en-US" dirty="0"/>
              <a:t>w</a:t>
            </a:r>
            <a:r>
              <a:rPr lang="en-US" baseline="30000" dirty="0"/>
              <a:t>T</a:t>
            </a:r>
            <a:r>
              <a:rPr lang="en-US" i="1" dirty="0"/>
              <a:t>x</a:t>
            </a:r>
            <a:r>
              <a:rPr lang="en-US" i="1" baseline="-25000" dirty="0"/>
              <a:t>1 </a:t>
            </a:r>
            <a:r>
              <a:rPr lang="en-US" dirty="0"/>
              <a:t>+ b + </a:t>
            </a:r>
            <a:r>
              <a:rPr lang="el-GR" dirty="0"/>
              <a:t>λ</a:t>
            </a:r>
            <a:r>
              <a:rPr lang="en-US" dirty="0"/>
              <a:t> </a:t>
            </a:r>
            <a:r>
              <a:rPr lang="en-US" dirty="0" err="1"/>
              <a:t>w</a:t>
            </a:r>
            <a:r>
              <a:rPr lang="en-US" baseline="30000" dirty="0" err="1"/>
              <a:t>T</a:t>
            </a:r>
            <a:r>
              <a:rPr lang="en-US" baseline="30000" dirty="0"/>
              <a:t> </a:t>
            </a:r>
            <a:r>
              <a:rPr lang="en-US" b="1" dirty="0"/>
              <a:t>w</a:t>
            </a:r>
            <a:r>
              <a:rPr lang="en-US" dirty="0"/>
              <a:t> = 0 		(4)</a:t>
            </a:r>
          </a:p>
        </p:txBody>
      </p:sp>
      <p:pic>
        <p:nvPicPr>
          <p:cNvPr id="4" name="Picture 3">
            <a:extLst>
              <a:ext uri="{FF2B5EF4-FFF2-40B4-BE49-F238E27FC236}">
                <a16:creationId xmlns:a16="http://schemas.microsoft.com/office/drawing/2014/main" id="{C6810228-6FDD-4C8D-9930-2D8991F95CC5}"/>
              </a:ext>
            </a:extLst>
          </p:cNvPr>
          <p:cNvPicPr>
            <a:picLocks noChangeAspect="1"/>
          </p:cNvPicPr>
          <p:nvPr/>
        </p:nvPicPr>
        <p:blipFill>
          <a:blip r:embed="rId2"/>
          <a:stretch>
            <a:fillRect/>
          </a:stretch>
        </p:blipFill>
        <p:spPr>
          <a:xfrm>
            <a:off x="6608864" y="1880635"/>
            <a:ext cx="4744936" cy="4241317"/>
          </a:xfrm>
          <a:prstGeom prst="rect">
            <a:avLst/>
          </a:prstGeom>
        </p:spPr>
      </p:pic>
    </p:spTree>
    <p:extLst>
      <p:ext uri="{BB962C8B-B14F-4D97-AF65-F5344CB8AC3E}">
        <p14:creationId xmlns:p14="http://schemas.microsoft.com/office/powerpoint/2010/main" val="85406441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EE3D-2EA1-45A1-A2E2-6F2E9ED88565}"/>
              </a:ext>
            </a:extLst>
          </p:cNvPr>
          <p:cNvSpPr>
            <a:spLocks noGrp="1"/>
          </p:cNvSpPr>
          <p:nvPr>
            <p:ph type="title"/>
          </p:nvPr>
        </p:nvSpPr>
        <p:spPr/>
        <p:txBody>
          <a:bodyPr/>
          <a:lstStyle/>
          <a:p>
            <a:r>
              <a:rPr lang="en-US" dirty="0"/>
              <a:t>Maximizing our Margin</a:t>
            </a:r>
          </a:p>
        </p:txBody>
      </p:sp>
      <p:sp>
        <p:nvSpPr>
          <p:cNvPr id="3" name="Content Placeholder 2">
            <a:extLst>
              <a:ext uri="{FF2B5EF4-FFF2-40B4-BE49-F238E27FC236}">
                <a16:creationId xmlns:a16="http://schemas.microsoft.com/office/drawing/2014/main" id="{15C79B31-9114-4A71-BBFE-5BC17B47B608}"/>
              </a:ext>
            </a:extLst>
          </p:cNvPr>
          <p:cNvSpPr>
            <a:spLocks noGrp="1"/>
          </p:cNvSpPr>
          <p:nvPr>
            <p:ph idx="1"/>
          </p:nvPr>
        </p:nvSpPr>
        <p:spPr>
          <a:xfrm>
            <a:off x="838200" y="1825624"/>
            <a:ext cx="10515600" cy="5032375"/>
          </a:xfrm>
        </p:spPr>
        <p:txBody>
          <a:bodyPr>
            <a:normAutofit/>
          </a:bodyPr>
          <a:lstStyle/>
          <a:p>
            <a:pPr marL="0" indent="0">
              <a:buNone/>
            </a:pPr>
            <a:r>
              <a:rPr lang="en-US" i="1" dirty="0"/>
              <a:t>x*</a:t>
            </a:r>
            <a:r>
              <a:rPr lang="en-US" dirty="0"/>
              <a:t> = </a:t>
            </a:r>
            <a:r>
              <a:rPr lang="en-US" i="1" dirty="0"/>
              <a:t>x</a:t>
            </a:r>
            <a:r>
              <a:rPr lang="en-US" i="1" baseline="-25000" dirty="0"/>
              <a:t>1 </a:t>
            </a:r>
            <a:r>
              <a:rPr lang="en-US" dirty="0"/>
              <a:t> + </a:t>
            </a:r>
            <a:r>
              <a:rPr lang="el-GR" dirty="0"/>
              <a:t>λ</a:t>
            </a:r>
            <a:r>
              <a:rPr lang="en-US" dirty="0"/>
              <a:t>w</a:t>
            </a:r>
            <a:r>
              <a:rPr lang="en-US" b="1" dirty="0"/>
              <a:t>	</a:t>
            </a:r>
            <a:r>
              <a:rPr lang="en-US" dirty="0"/>
              <a:t>	(1)</a:t>
            </a:r>
          </a:p>
          <a:p>
            <a:pPr marL="0" indent="0">
              <a:buNone/>
            </a:pPr>
            <a:r>
              <a:rPr lang="en-US" dirty="0" err="1"/>
              <a:t>w</a:t>
            </a:r>
            <a:r>
              <a:rPr lang="en-US" baseline="30000" dirty="0" err="1"/>
              <a:t>T</a:t>
            </a:r>
            <a:r>
              <a:rPr lang="en-US" dirty="0" err="1"/>
              <a:t>x</a:t>
            </a:r>
            <a:r>
              <a:rPr lang="en-US" dirty="0"/>
              <a:t>* + b = 0		(2)</a:t>
            </a:r>
          </a:p>
          <a:p>
            <a:pPr marL="0" indent="0">
              <a:buNone/>
            </a:pPr>
            <a:r>
              <a:rPr lang="en-US" dirty="0"/>
              <a:t>w</a:t>
            </a:r>
            <a:r>
              <a:rPr lang="en-US" baseline="30000" dirty="0"/>
              <a:t>T</a:t>
            </a:r>
            <a:r>
              <a:rPr lang="en-US" dirty="0"/>
              <a:t>x</a:t>
            </a:r>
            <a:r>
              <a:rPr lang="en-US" baseline="-25000" dirty="0"/>
              <a:t>1</a:t>
            </a:r>
            <a:r>
              <a:rPr lang="en-US" dirty="0"/>
              <a:t> + b = -1		(3)</a:t>
            </a:r>
          </a:p>
          <a:p>
            <a:pPr marL="0" indent="0">
              <a:buNone/>
            </a:pPr>
            <a:r>
              <a:rPr lang="en-US" dirty="0"/>
              <a:t>(1) Into (2)</a:t>
            </a:r>
          </a:p>
          <a:p>
            <a:pPr marL="0" indent="0">
              <a:buNone/>
            </a:pPr>
            <a:r>
              <a:rPr lang="en-US" dirty="0" err="1"/>
              <a:t>w</a:t>
            </a:r>
            <a:r>
              <a:rPr lang="en-US" baseline="30000" dirty="0" err="1"/>
              <a:t>T</a:t>
            </a:r>
            <a:r>
              <a:rPr lang="en-US" i="1" dirty="0"/>
              <a:t> </a:t>
            </a:r>
            <a:r>
              <a:rPr lang="en-US" dirty="0"/>
              <a:t>(</a:t>
            </a:r>
            <a:r>
              <a:rPr lang="en-US" i="1" dirty="0"/>
              <a:t>x</a:t>
            </a:r>
            <a:r>
              <a:rPr lang="en-US" i="1" baseline="-25000" dirty="0"/>
              <a:t>1 </a:t>
            </a:r>
            <a:r>
              <a:rPr lang="en-US" dirty="0"/>
              <a:t> + </a:t>
            </a:r>
            <a:r>
              <a:rPr lang="el-GR" dirty="0"/>
              <a:t>λ</a:t>
            </a:r>
            <a:r>
              <a:rPr lang="en-US" b="1" dirty="0"/>
              <a:t>w)</a:t>
            </a:r>
            <a:r>
              <a:rPr lang="en-US" dirty="0"/>
              <a:t> + b = 0 </a:t>
            </a:r>
            <a:r>
              <a:rPr lang="en-US" dirty="0">
                <a:sym typeface="Wingdings" panose="05000000000000000000" pitchFamily="2" charset="2"/>
              </a:rPr>
              <a:t></a:t>
            </a:r>
          </a:p>
          <a:p>
            <a:pPr marL="0" indent="0">
              <a:buNone/>
            </a:pPr>
            <a:r>
              <a:rPr lang="en-US" dirty="0"/>
              <a:t>w</a:t>
            </a:r>
            <a:r>
              <a:rPr lang="en-US" baseline="30000" dirty="0"/>
              <a:t>T</a:t>
            </a:r>
            <a:r>
              <a:rPr lang="en-US" i="1" dirty="0"/>
              <a:t>x</a:t>
            </a:r>
            <a:r>
              <a:rPr lang="en-US" i="1" baseline="-25000" dirty="0"/>
              <a:t>1 </a:t>
            </a:r>
            <a:r>
              <a:rPr lang="en-US" dirty="0"/>
              <a:t> + </a:t>
            </a:r>
            <a:r>
              <a:rPr lang="el-GR" dirty="0"/>
              <a:t>λ</a:t>
            </a:r>
            <a:r>
              <a:rPr lang="en-US" dirty="0"/>
              <a:t> </a:t>
            </a:r>
            <a:r>
              <a:rPr lang="en-US" dirty="0" err="1"/>
              <a:t>w</a:t>
            </a:r>
            <a:r>
              <a:rPr lang="en-US" baseline="30000" dirty="0" err="1"/>
              <a:t>T</a:t>
            </a:r>
            <a:r>
              <a:rPr lang="en-US" baseline="30000" dirty="0"/>
              <a:t> </a:t>
            </a:r>
            <a:r>
              <a:rPr lang="en-US" b="1" dirty="0"/>
              <a:t>w</a:t>
            </a:r>
            <a:r>
              <a:rPr lang="en-US" dirty="0"/>
              <a:t> + b = 0 </a:t>
            </a:r>
            <a:r>
              <a:rPr lang="en-US" dirty="0">
                <a:sym typeface="Wingdings" panose="05000000000000000000" pitchFamily="2" charset="2"/>
              </a:rPr>
              <a:t></a:t>
            </a:r>
          </a:p>
          <a:p>
            <a:pPr marL="0" indent="0">
              <a:buNone/>
            </a:pPr>
            <a:r>
              <a:rPr lang="en-US" dirty="0"/>
              <a:t>w</a:t>
            </a:r>
            <a:r>
              <a:rPr lang="en-US" baseline="30000" dirty="0"/>
              <a:t>T</a:t>
            </a:r>
            <a:r>
              <a:rPr lang="en-US" i="1" dirty="0"/>
              <a:t>x</a:t>
            </a:r>
            <a:r>
              <a:rPr lang="en-US" i="1" baseline="-25000" dirty="0"/>
              <a:t>1 </a:t>
            </a:r>
            <a:r>
              <a:rPr lang="en-US" dirty="0"/>
              <a:t>+ b + </a:t>
            </a:r>
            <a:r>
              <a:rPr lang="el-GR" dirty="0"/>
              <a:t>λ</a:t>
            </a:r>
            <a:r>
              <a:rPr lang="en-US" dirty="0"/>
              <a:t> </a:t>
            </a:r>
            <a:r>
              <a:rPr lang="en-US" dirty="0" err="1"/>
              <a:t>w</a:t>
            </a:r>
            <a:r>
              <a:rPr lang="en-US" baseline="30000" dirty="0" err="1"/>
              <a:t>T</a:t>
            </a:r>
            <a:r>
              <a:rPr lang="en-US" baseline="30000" dirty="0"/>
              <a:t> </a:t>
            </a:r>
            <a:r>
              <a:rPr lang="en-US" b="1" dirty="0"/>
              <a:t>w </a:t>
            </a:r>
            <a:r>
              <a:rPr lang="en-US" dirty="0"/>
              <a:t>= 0 		(4)</a:t>
            </a:r>
          </a:p>
          <a:p>
            <a:pPr marL="0" indent="0">
              <a:buNone/>
            </a:pPr>
            <a:r>
              <a:rPr lang="en-US" dirty="0"/>
              <a:t>(3) Into (4)</a:t>
            </a:r>
          </a:p>
          <a:p>
            <a:pPr marL="0" indent="0">
              <a:buNone/>
            </a:pPr>
            <a:r>
              <a:rPr lang="en-US" dirty="0"/>
              <a:t>-1 + </a:t>
            </a:r>
            <a:r>
              <a:rPr lang="el-GR" dirty="0"/>
              <a:t>λ</a:t>
            </a:r>
            <a:r>
              <a:rPr lang="en-US" dirty="0"/>
              <a:t> </a:t>
            </a:r>
            <a:r>
              <a:rPr lang="en-US" dirty="0" err="1"/>
              <a:t>w</a:t>
            </a:r>
            <a:r>
              <a:rPr lang="en-US" baseline="30000" dirty="0" err="1"/>
              <a:t>T</a:t>
            </a:r>
            <a:r>
              <a:rPr lang="en-US" baseline="30000" dirty="0"/>
              <a:t> </a:t>
            </a:r>
            <a:r>
              <a:rPr lang="en-US" b="1" dirty="0"/>
              <a:t>w</a:t>
            </a:r>
            <a:r>
              <a:rPr lang="en-US" dirty="0"/>
              <a:t> = 0 </a:t>
            </a:r>
            <a:r>
              <a:rPr lang="en-US" dirty="0">
                <a:sym typeface="Wingdings" panose="05000000000000000000" pitchFamily="2" charset="2"/>
              </a:rPr>
              <a:t> </a:t>
            </a:r>
            <a:r>
              <a:rPr lang="el-GR" dirty="0"/>
              <a:t>λ</a:t>
            </a:r>
            <a:r>
              <a:rPr lang="en-US" dirty="0"/>
              <a:t> </a:t>
            </a:r>
            <a:r>
              <a:rPr lang="en-US" dirty="0" err="1"/>
              <a:t>w</a:t>
            </a:r>
            <a:r>
              <a:rPr lang="en-US" baseline="30000" dirty="0" err="1"/>
              <a:t>T</a:t>
            </a:r>
            <a:r>
              <a:rPr lang="en-US" baseline="30000" dirty="0"/>
              <a:t> </a:t>
            </a:r>
            <a:r>
              <a:rPr lang="en-US" b="1" dirty="0"/>
              <a:t>w</a:t>
            </a:r>
            <a:r>
              <a:rPr lang="en-US" dirty="0"/>
              <a:t> = 1	(5)</a:t>
            </a:r>
          </a:p>
        </p:txBody>
      </p:sp>
      <p:pic>
        <p:nvPicPr>
          <p:cNvPr id="4" name="Picture 3">
            <a:extLst>
              <a:ext uri="{FF2B5EF4-FFF2-40B4-BE49-F238E27FC236}">
                <a16:creationId xmlns:a16="http://schemas.microsoft.com/office/drawing/2014/main" id="{C6810228-6FDD-4C8D-9930-2D8991F95CC5}"/>
              </a:ext>
            </a:extLst>
          </p:cNvPr>
          <p:cNvPicPr>
            <a:picLocks noChangeAspect="1"/>
          </p:cNvPicPr>
          <p:nvPr/>
        </p:nvPicPr>
        <p:blipFill>
          <a:blip r:embed="rId2"/>
          <a:stretch>
            <a:fillRect/>
          </a:stretch>
        </p:blipFill>
        <p:spPr>
          <a:xfrm>
            <a:off x="6608864" y="1880635"/>
            <a:ext cx="4744936" cy="4241317"/>
          </a:xfrm>
          <a:prstGeom prst="rect">
            <a:avLst/>
          </a:prstGeom>
        </p:spPr>
      </p:pic>
    </p:spTree>
    <p:extLst>
      <p:ext uri="{BB962C8B-B14F-4D97-AF65-F5344CB8AC3E}">
        <p14:creationId xmlns:p14="http://schemas.microsoft.com/office/powerpoint/2010/main" val="8914616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0DDC6-5295-4301-90FD-C69FF76C7A70}"/>
              </a:ext>
            </a:extLst>
          </p:cNvPr>
          <p:cNvSpPr>
            <a:spLocks noGrp="1"/>
          </p:cNvSpPr>
          <p:nvPr>
            <p:ph type="title"/>
          </p:nvPr>
        </p:nvSpPr>
        <p:spPr/>
        <p:txBody>
          <a:bodyPr/>
          <a:lstStyle/>
          <a:p>
            <a:r>
              <a:rPr lang="en-US" dirty="0"/>
              <a:t>Maximizing our Margin</a:t>
            </a:r>
          </a:p>
        </p:txBody>
      </p:sp>
      <p:sp>
        <p:nvSpPr>
          <p:cNvPr id="3" name="Content Placeholder 2">
            <a:extLst>
              <a:ext uri="{FF2B5EF4-FFF2-40B4-BE49-F238E27FC236}">
                <a16:creationId xmlns:a16="http://schemas.microsoft.com/office/drawing/2014/main" id="{B5641694-711F-4ACE-B824-4D4A56B11F79}"/>
              </a:ext>
            </a:extLst>
          </p:cNvPr>
          <p:cNvSpPr>
            <a:spLocks noGrp="1"/>
          </p:cNvSpPr>
          <p:nvPr>
            <p:ph idx="1"/>
          </p:nvPr>
        </p:nvSpPr>
        <p:spPr/>
        <p:txBody>
          <a:bodyPr>
            <a:normAutofit/>
          </a:bodyPr>
          <a:lstStyle/>
          <a:p>
            <a:pPr marL="0" indent="0">
              <a:buNone/>
            </a:pPr>
            <a:r>
              <a:rPr lang="en-US" dirty="0"/>
              <a:t>Norm </a:t>
            </a:r>
            <a:r>
              <a:rPr lang="en-US" b="1" dirty="0"/>
              <a:t>w</a:t>
            </a:r>
            <a:r>
              <a:rPr lang="en-US" dirty="0"/>
              <a:t> (||w||) is the magnitude of </a:t>
            </a:r>
            <a:r>
              <a:rPr lang="en-US" b="1" dirty="0"/>
              <a:t>w</a:t>
            </a:r>
            <a:endParaRPr lang="en-US" dirty="0"/>
          </a:p>
          <a:p>
            <a:pPr marL="0" indent="0">
              <a:buNone/>
            </a:pPr>
            <a:endParaRPr lang="en-US" dirty="0"/>
          </a:p>
          <a:p>
            <a:pPr marL="0" indent="0">
              <a:buNone/>
            </a:pPr>
            <a:r>
              <a:rPr lang="en-US" dirty="0"/>
              <a:t>||</a:t>
            </a:r>
            <a:r>
              <a:rPr lang="en-US" b="1" dirty="0"/>
              <a:t>w</a:t>
            </a:r>
            <a:r>
              <a:rPr lang="en-US" dirty="0"/>
              <a:t>|| = √(w</a:t>
            </a:r>
            <a:r>
              <a:rPr lang="en-US" baseline="-25000" dirty="0"/>
              <a:t>1</a:t>
            </a:r>
            <a:r>
              <a:rPr lang="en-US" baseline="30000" dirty="0"/>
              <a:t>2</a:t>
            </a:r>
            <a:r>
              <a:rPr lang="en-US" dirty="0"/>
              <a:t>+ w</a:t>
            </a:r>
            <a:r>
              <a:rPr lang="en-US" baseline="-25000" dirty="0"/>
              <a:t>2</a:t>
            </a:r>
            <a:r>
              <a:rPr lang="en-US" baseline="30000" dirty="0"/>
              <a:t>2</a:t>
            </a:r>
            <a:r>
              <a:rPr lang="en-US" dirty="0"/>
              <a:t>+ w</a:t>
            </a:r>
            <a:r>
              <a:rPr lang="en-US" baseline="-25000" dirty="0"/>
              <a:t>3</a:t>
            </a:r>
            <a:r>
              <a:rPr lang="en-US" baseline="30000" dirty="0"/>
              <a:t>2</a:t>
            </a:r>
            <a:r>
              <a:rPr lang="en-US" dirty="0"/>
              <a:t>+…+ w</a:t>
            </a:r>
            <a:r>
              <a:rPr lang="en-US" baseline="-25000" dirty="0"/>
              <a:t>n</a:t>
            </a:r>
            <a:r>
              <a:rPr lang="en-US" baseline="30000" dirty="0"/>
              <a:t>2</a:t>
            </a:r>
            <a:r>
              <a:rPr lang="en-US" dirty="0"/>
              <a:t>)</a:t>
            </a:r>
          </a:p>
          <a:p>
            <a:pPr marL="0" indent="0">
              <a:buNone/>
            </a:pPr>
            <a:endParaRPr lang="en-US" b="1" dirty="0"/>
          </a:p>
          <a:p>
            <a:pPr marL="0" indent="0">
              <a:buNone/>
            </a:pPr>
            <a:r>
              <a:rPr lang="en-US" dirty="0"/>
              <a:t>Dot Product of a vector with itself (transposed) is the norm squared</a:t>
            </a:r>
          </a:p>
          <a:p>
            <a:pPr marL="0" indent="0">
              <a:buNone/>
            </a:pPr>
            <a:endParaRPr lang="en-US" dirty="0"/>
          </a:p>
          <a:p>
            <a:pPr marL="0" indent="0">
              <a:buNone/>
            </a:pPr>
            <a:r>
              <a:rPr lang="en-US" dirty="0"/>
              <a:t>||</a:t>
            </a:r>
            <a:r>
              <a:rPr lang="en-US" b="1" dirty="0"/>
              <a:t>w</a:t>
            </a:r>
            <a:r>
              <a:rPr lang="en-US" dirty="0"/>
              <a:t>||</a:t>
            </a:r>
            <a:r>
              <a:rPr lang="en-US" baseline="30000" dirty="0"/>
              <a:t>2</a:t>
            </a:r>
            <a:r>
              <a:rPr lang="en-US" dirty="0"/>
              <a:t> = (w</a:t>
            </a:r>
            <a:r>
              <a:rPr lang="en-US" baseline="-25000" dirty="0"/>
              <a:t>1</a:t>
            </a:r>
            <a:r>
              <a:rPr lang="en-US" baseline="30000" dirty="0"/>
              <a:t>2</a:t>
            </a:r>
            <a:r>
              <a:rPr lang="en-US" dirty="0"/>
              <a:t>+ w</a:t>
            </a:r>
            <a:r>
              <a:rPr lang="en-US" baseline="-25000" dirty="0"/>
              <a:t>2</a:t>
            </a:r>
            <a:r>
              <a:rPr lang="en-US" baseline="30000" dirty="0"/>
              <a:t>2</a:t>
            </a:r>
            <a:r>
              <a:rPr lang="en-US" dirty="0"/>
              <a:t>+ w</a:t>
            </a:r>
            <a:r>
              <a:rPr lang="en-US" baseline="-25000" dirty="0"/>
              <a:t>3</a:t>
            </a:r>
            <a:r>
              <a:rPr lang="en-US" baseline="30000" dirty="0"/>
              <a:t>2</a:t>
            </a:r>
            <a:r>
              <a:rPr lang="en-US" dirty="0"/>
              <a:t>+…+ w</a:t>
            </a:r>
            <a:r>
              <a:rPr lang="en-US" baseline="-25000" dirty="0"/>
              <a:t>n</a:t>
            </a:r>
            <a:r>
              <a:rPr lang="en-US" baseline="30000" dirty="0"/>
              <a:t>2</a:t>
            </a:r>
            <a:r>
              <a:rPr lang="en-US" dirty="0"/>
              <a:t>) = </a:t>
            </a:r>
            <a:r>
              <a:rPr lang="en-US" b="1" dirty="0" err="1"/>
              <a:t>w</a:t>
            </a:r>
            <a:r>
              <a:rPr lang="en-US" baseline="30000" dirty="0" err="1"/>
              <a:t>T</a:t>
            </a:r>
            <a:r>
              <a:rPr lang="en-US" b="1" dirty="0" err="1"/>
              <a:t>w</a:t>
            </a:r>
            <a:r>
              <a:rPr lang="en-US" b="1" dirty="0"/>
              <a:t>	</a:t>
            </a:r>
            <a:r>
              <a:rPr lang="en-US" dirty="0"/>
              <a:t>(6)</a:t>
            </a:r>
          </a:p>
          <a:p>
            <a:pPr marL="0" indent="0">
              <a:buNone/>
            </a:pPr>
            <a:r>
              <a:rPr lang="en-US" dirty="0"/>
              <a:t>	</a:t>
            </a:r>
          </a:p>
        </p:txBody>
      </p:sp>
    </p:spTree>
    <p:extLst>
      <p:ext uri="{BB962C8B-B14F-4D97-AF65-F5344CB8AC3E}">
        <p14:creationId xmlns:p14="http://schemas.microsoft.com/office/powerpoint/2010/main" val="36011871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EE3D-2EA1-45A1-A2E2-6F2E9ED88565}"/>
              </a:ext>
            </a:extLst>
          </p:cNvPr>
          <p:cNvSpPr>
            <a:spLocks noGrp="1"/>
          </p:cNvSpPr>
          <p:nvPr>
            <p:ph type="title"/>
          </p:nvPr>
        </p:nvSpPr>
        <p:spPr/>
        <p:txBody>
          <a:bodyPr/>
          <a:lstStyle/>
          <a:p>
            <a:r>
              <a:rPr lang="en-US" dirty="0"/>
              <a:t>Maximizing our Margin</a:t>
            </a:r>
          </a:p>
        </p:txBody>
      </p:sp>
      <p:sp>
        <p:nvSpPr>
          <p:cNvPr id="3" name="Content Placeholder 2">
            <a:extLst>
              <a:ext uri="{FF2B5EF4-FFF2-40B4-BE49-F238E27FC236}">
                <a16:creationId xmlns:a16="http://schemas.microsoft.com/office/drawing/2014/main" id="{15C79B31-9114-4A71-BBFE-5BC17B47B608}"/>
              </a:ext>
            </a:extLst>
          </p:cNvPr>
          <p:cNvSpPr>
            <a:spLocks noGrp="1"/>
          </p:cNvSpPr>
          <p:nvPr>
            <p:ph sz="half" idx="1"/>
          </p:nvPr>
        </p:nvSpPr>
        <p:spPr/>
        <p:txBody>
          <a:bodyPr>
            <a:normAutofit lnSpcReduction="10000"/>
          </a:bodyPr>
          <a:lstStyle/>
          <a:p>
            <a:pPr marL="0" indent="0">
              <a:buNone/>
            </a:pPr>
            <a:r>
              <a:rPr lang="en-US" i="1" dirty="0"/>
              <a:t>x*</a:t>
            </a:r>
            <a:r>
              <a:rPr lang="en-US" dirty="0"/>
              <a:t> = </a:t>
            </a:r>
            <a:r>
              <a:rPr lang="en-US" i="1" dirty="0"/>
              <a:t>x</a:t>
            </a:r>
            <a:r>
              <a:rPr lang="en-US" i="1" baseline="-25000" dirty="0"/>
              <a:t>1 </a:t>
            </a:r>
            <a:r>
              <a:rPr lang="en-US" dirty="0"/>
              <a:t> + </a:t>
            </a:r>
            <a:r>
              <a:rPr lang="el-GR" dirty="0"/>
              <a:t>λ</a:t>
            </a:r>
            <a:r>
              <a:rPr lang="en-US" dirty="0"/>
              <a:t>w</a:t>
            </a:r>
            <a:r>
              <a:rPr lang="en-US" b="1" dirty="0"/>
              <a:t>	</a:t>
            </a:r>
            <a:r>
              <a:rPr lang="en-US" dirty="0"/>
              <a:t>	(1)</a:t>
            </a:r>
          </a:p>
          <a:p>
            <a:pPr marL="0" indent="0">
              <a:buNone/>
            </a:pPr>
            <a:r>
              <a:rPr lang="en-US" dirty="0" err="1"/>
              <a:t>w</a:t>
            </a:r>
            <a:r>
              <a:rPr lang="en-US" baseline="30000" dirty="0" err="1"/>
              <a:t>T</a:t>
            </a:r>
            <a:r>
              <a:rPr lang="en-US" dirty="0" err="1"/>
              <a:t>x</a:t>
            </a:r>
            <a:r>
              <a:rPr lang="en-US" dirty="0"/>
              <a:t>* + b = 0		(2)</a:t>
            </a:r>
          </a:p>
          <a:p>
            <a:pPr marL="0" indent="0">
              <a:buNone/>
            </a:pPr>
            <a:r>
              <a:rPr lang="en-US" dirty="0"/>
              <a:t>w</a:t>
            </a:r>
            <a:r>
              <a:rPr lang="en-US" baseline="30000" dirty="0"/>
              <a:t>T</a:t>
            </a:r>
            <a:r>
              <a:rPr lang="en-US" dirty="0"/>
              <a:t>x</a:t>
            </a:r>
            <a:r>
              <a:rPr lang="en-US" baseline="-25000" dirty="0"/>
              <a:t>1</a:t>
            </a:r>
            <a:r>
              <a:rPr lang="en-US" dirty="0"/>
              <a:t> + b = -1		(3)</a:t>
            </a:r>
          </a:p>
          <a:p>
            <a:pPr marL="0" indent="0">
              <a:buNone/>
            </a:pPr>
            <a:r>
              <a:rPr lang="en-US" dirty="0"/>
              <a:t>(1) Into (2)</a:t>
            </a:r>
          </a:p>
          <a:p>
            <a:pPr marL="0" indent="0">
              <a:buNone/>
            </a:pPr>
            <a:r>
              <a:rPr lang="en-US" dirty="0" err="1"/>
              <a:t>w</a:t>
            </a:r>
            <a:r>
              <a:rPr lang="en-US" baseline="30000" dirty="0" err="1"/>
              <a:t>T</a:t>
            </a:r>
            <a:r>
              <a:rPr lang="en-US" i="1" dirty="0"/>
              <a:t> </a:t>
            </a:r>
            <a:r>
              <a:rPr lang="en-US" dirty="0"/>
              <a:t>(</a:t>
            </a:r>
            <a:r>
              <a:rPr lang="en-US" i="1" dirty="0"/>
              <a:t>x</a:t>
            </a:r>
            <a:r>
              <a:rPr lang="en-US" i="1" baseline="-25000" dirty="0"/>
              <a:t>1 </a:t>
            </a:r>
            <a:r>
              <a:rPr lang="en-US" dirty="0"/>
              <a:t> + </a:t>
            </a:r>
            <a:r>
              <a:rPr lang="el-GR" dirty="0"/>
              <a:t>λ</a:t>
            </a:r>
            <a:r>
              <a:rPr lang="en-US" b="1" dirty="0"/>
              <a:t>w)</a:t>
            </a:r>
            <a:r>
              <a:rPr lang="en-US" dirty="0"/>
              <a:t> + b = 0 </a:t>
            </a:r>
            <a:r>
              <a:rPr lang="en-US" dirty="0">
                <a:sym typeface="Wingdings" panose="05000000000000000000" pitchFamily="2" charset="2"/>
              </a:rPr>
              <a:t></a:t>
            </a:r>
          </a:p>
          <a:p>
            <a:pPr marL="0" indent="0">
              <a:buNone/>
            </a:pPr>
            <a:r>
              <a:rPr lang="en-US" dirty="0"/>
              <a:t>w</a:t>
            </a:r>
            <a:r>
              <a:rPr lang="en-US" baseline="30000" dirty="0"/>
              <a:t>T</a:t>
            </a:r>
            <a:r>
              <a:rPr lang="en-US" i="1" dirty="0"/>
              <a:t>x</a:t>
            </a:r>
            <a:r>
              <a:rPr lang="en-US" i="1" baseline="-25000" dirty="0"/>
              <a:t>1 </a:t>
            </a:r>
            <a:r>
              <a:rPr lang="en-US" dirty="0"/>
              <a:t> + </a:t>
            </a:r>
            <a:r>
              <a:rPr lang="el-GR" dirty="0"/>
              <a:t>λ</a:t>
            </a:r>
            <a:r>
              <a:rPr lang="en-US" dirty="0"/>
              <a:t> </a:t>
            </a:r>
            <a:r>
              <a:rPr lang="en-US" dirty="0" err="1"/>
              <a:t>w</a:t>
            </a:r>
            <a:r>
              <a:rPr lang="en-US" baseline="30000" dirty="0" err="1"/>
              <a:t>T</a:t>
            </a:r>
            <a:r>
              <a:rPr lang="en-US" baseline="30000" dirty="0"/>
              <a:t> </a:t>
            </a:r>
            <a:r>
              <a:rPr lang="en-US" b="1" dirty="0"/>
              <a:t>w</a:t>
            </a:r>
            <a:r>
              <a:rPr lang="en-US" dirty="0"/>
              <a:t> + b = 0 </a:t>
            </a:r>
            <a:r>
              <a:rPr lang="en-US" dirty="0">
                <a:sym typeface="Wingdings" panose="05000000000000000000" pitchFamily="2" charset="2"/>
              </a:rPr>
              <a:t></a:t>
            </a:r>
          </a:p>
          <a:p>
            <a:pPr marL="0" indent="0">
              <a:buNone/>
            </a:pPr>
            <a:r>
              <a:rPr lang="en-US" dirty="0"/>
              <a:t>w</a:t>
            </a:r>
            <a:r>
              <a:rPr lang="en-US" baseline="30000" dirty="0"/>
              <a:t>T</a:t>
            </a:r>
            <a:r>
              <a:rPr lang="en-US" i="1" dirty="0"/>
              <a:t>x</a:t>
            </a:r>
            <a:r>
              <a:rPr lang="en-US" i="1" baseline="-25000" dirty="0"/>
              <a:t>1 </a:t>
            </a:r>
            <a:r>
              <a:rPr lang="en-US" dirty="0"/>
              <a:t>+ b + </a:t>
            </a:r>
            <a:r>
              <a:rPr lang="el-GR" dirty="0"/>
              <a:t>λ</a:t>
            </a:r>
            <a:r>
              <a:rPr lang="en-US" dirty="0"/>
              <a:t> </a:t>
            </a:r>
            <a:r>
              <a:rPr lang="en-US" dirty="0" err="1"/>
              <a:t>w</a:t>
            </a:r>
            <a:r>
              <a:rPr lang="en-US" baseline="30000" dirty="0" err="1"/>
              <a:t>T</a:t>
            </a:r>
            <a:r>
              <a:rPr lang="en-US" baseline="30000" dirty="0"/>
              <a:t> </a:t>
            </a:r>
            <a:r>
              <a:rPr lang="en-US" b="1" dirty="0"/>
              <a:t>w </a:t>
            </a:r>
            <a:r>
              <a:rPr lang="en-US" dirty="0"/>
              <a:t>= 0 		(4)</a:t>
            </a:r>
          </a:p>
          <a:p>
            <a:pPr marL="0" indent="0">
              <a:buNone/>
            </a:pPr>
            <a:r>
              <a:rPr lang="en-US" dirty="0"/>
              <a:t>(3) Into (4)</a:t>
            </a:r>
          </a:p>
          <a:p>
            <a:pPr marL="0" indent="0">
              <a:buNone/>
            </a:pPr>
            <a:r>
              <a:rPr lang="en-US" dirty="0"/>
              <a:t>-1 + </a:t>
            </a:r>
            <a:r>
              <a:rPr lang="el-GR" dirty="0"/>
              <a:t>λ</a:t>
            </a:r>
            <a:r>
              <a:rPr lang="en-US" dirty="0"/>
              <a:t> </a:t>
            </a:r>
            <a:r>
              <a:rPr lang="en-US" dirty="0" err="1"/>
              <a:t>w</a:t>
            </a:r>
            <a:r>
              <a:rPr lang="en-US" baseline="30000" dirty="0" err="1"/>
              <a:t>T</a:t>
            </a:r>
            <a:r>
              <a:rPr lang="en-US" baseline="30000" dirty="0"/>
              <a:t> </a:t>
            </a:r>
            <a:r>
              <a:rPr lang="en-US" b="1" dirty="0"/>
              <a:t>w</a:t>
            </a:r>
            <a:r>
              <a:rPr lang="en-US" dirty="0"/>
              <a:t> = 0 </a:t>
            </a:r>
            <a:r>
              <a:rPr lang="en-US" dirty="0">
                <a:sym typeface="Wingdings" panose="05000000000000000000" pitchFamily="2" charset="2"/>
              </a:rPr>
              <a:t> </a:t>
            </a:r>
            <a:r>
              <a:rPr lang="el-GR" dirty="0"/>
              <a:t>λ</a:t>
            </a:r>
            <a:r>
              <a:rPr lang="en-US" dirty="0"/>
              <a:t> </a:t>
            </a:r>
            <a:r>
              <a:rPr lang="en-US" dirty="0" err="1"/>
              <a:t>w</a:t>
            </a:r>
            <a:r>
              <a:rPr lang="en-US" baseline="30000" dirty="0" err="1"/>
              <a:t>T</a:t>
            </a:r>
            <a:r>
              <a:rPr lang="en-US" baseline="30000" dirty="0"/>
              <a:t> </a:t>
            </a:r>
            <a:r>
              <a:rPr lang="en-US" b="1" dirty="0"/>
              <a:t>w</a:t>
            </a:r>
            <a:r>
              <a:rPr lang="en-US" dirty="0"/>
              <a:t> = 1	(5)</a:t>
            </a:r>
          </a:p>
        </p:txBody>
      </p:sp>
      <p:sp>
        <p:nvSpPr>
          <p:cNvPr id="5" name="Content Placeholder 4">
            <a:extLst>
              <a:ext uri="{FF2B5EF4-FFF2-40B4-BE49-F238E27FC236}">
                <a16:creationId xmlns:a16="http://schemas.microsoft.com/office/drawing/2014/main" id="{E29AC7E2-55E5-4423-8189-E37D900907DA}"/>
              </a:ext>
            </a:extLst>
          </p:cNvPr>
          <p:cNvSpPr>
            <a:spLocks noGrp="1"/>
          </p:cNvSpPr>
          <p:nvPr>
            <p:ph sz="half" idx="2"/>
          </p:nvPr>
        </p:nvSpPr>
        <p:spPr/>
        <p:txBody>
          <a:bodyPr>
            <a:normAutofit lnSpcReduction="10000"/>
          </a:bodyPr>
          <a:lstStyle/>
          <a:p>
            <a:pPr marL="0" indent="0">
              <a:buNone/>
            </a:pPr>
            <a:r>
              <a:rPr lang="en-US" dirty="0"/>
              <a:t>||</a:t>
            </a:r>
            <a:r>
              <a:rPr lang="en-US" b="1" dirty="0"/>
              <a:t>w</a:t>
            </a:r>
            <a:r>
              <a:rPr lang="en-US" dirty="0"/>
              <a:t>||</a:t>
            </a:r>
            <a:r>
              <a:rPr lang="en-US" baseline="30000" dirty="0"/>
              <a:t>2</a:t>
            </a:r>
            <a:r>
              <a:rPr lang="en-US" dirty="0"/>
              <a:t> = </a:t>
            </a:r>
            <a:r>
              <a:rPr lang="en-US" b="1" dirty="0" err="1"/>
              <a:t>w</a:t>
            </a:r>
            <a:r>
              <a:rPr lang="en-US" baseline="30000" dirty="0" err="1"/>
              <a:t>T</a:t>
            </a:r>
            <a:r>
              <a:rPr lang="en-US" b="1" dirty="0" err="1"/>
              <a:t>w</a:t>
            </a:r>
            <a:r>
              <a:rPr lang="en-US" b="1" dirty="0"/>
              <a:t>	</a:t>
            </a:r>
            <a:r>
              <a:rPr lang="en-US" dirty="0"/>
              <a:t>(6)</a:t>
            </a:r>
          </a:p>
          <a:p>
            <a:pPr marL="0" indent="0">
              <a:buNone/>
            </a:pPr>
            <a:r>
              <a:rPr lang="en-US" dirty="0"/>
              <a:t>(6) Into (5)</a:t>
            </a:r>
          </a:p>
          <a:p>
            <a:pPr marL="0" indent="0">
              <a:buNone/>
            </a:pPr>
            <a:r>
              <a:rPr lang="el-GR" dirty="0"/>
              <a:t>λ</a:t>
            </a:r>
            <a:r>
              <a:rPr lang="en-US" dirty="0"/>
              <a:t> ||</a:t>
            </a:r>
            <a:r>
              <a:rPr lang="en-US" b="1" dirty="0"/>
              <a:t>w</a:t>
            </a:r>
            <a:r>
              <a:rPr lang="en-US" dirty="0"/>
              <a:t>||</a:t>
            </a:r>
            <a:r>
              <a:rPr lang="en-US" baseline="30000" dirty="0"/>
              <a:t>2</a:t>
            </a:r>
            <a:r>
              <a:rPr lang="en-US" dirty="0"/>
              <a:t> = 1</a:t>
            </a:r>
          </a:p>
          <a:p>
            <a:pPr marL="0" indent="0">
              <a:buNone/>
            </a:pPr>
            <a:endParaRPr lang="en-US" dirty="0"/>
          </a:p>
        </p:txBody>
      </p:sp>
    </p:spTree>
    <p:extLst>
      <p:ext uri="{BB962C8B-B14F-4D97-AF65-F5344CB8AC3E}">
        <p14:creationId xmlns:p14="http://schemas.microsoft.com/office/powerpoint/2010/main" val="31723744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EE3D-2EA1-45A1-A2E2-6F2E9ED88565}"/>
              </a:ext>
            </a:extLst>
          </p:cNvPr>
          <p:cNvSpPr>
            <a:spLocks noGrp="1"/>
          </p:cNvSpPr>
          <p:nvPr>
            <p:ph type="title"/>
          </p:nvPr>
        </p:nvSpPr>
        <p:spPr/>
        <p:txBody>
          <a:bodyPr/>
          <a:lstStyle/>
          <a:p>
            <a:r>
              <a:rPr lang="en-US" dirty="0"/>
              <a:t>Maximizing our Margin</a:t>
            </a:r>
          </a:p>
        </p:txBody>
      </p:sp>
      <p:sp>
        <p:nvSpPr>
          <p:cNvPr id="3" name="Content Placeholder 2">
            <a:extLst>
              <a:ext uri="{FF2B5EF4-FFF2-40B4-BE49-F238E27FC236}">
                <a16:creationId xmlns:a16="http://schemas.microsoft.com/office/drawing/2014/main" id="{15C79B31-9114-4A71-BBFE-5BC17B47B608}"/>
              </a:ext>
            </a:extLst>
          </p:cNvPr>
          <p:cNvSpPr>
            <a:spLocks noGrp="1"/>
          </p:cNvSpPr>
          <p:nvPr>
            <p:ph sz="half" idx="1"/>
          </p:nvPr>
        </p:nvSpPr>
        <p:spPr/>
        <p:txBody>
          <a:bodyPr>
            <a:normAutofit lnSpcReduction="10000"/>
          </a:bodyPr>
          <a:lstStyle/>
          <a:p>
            <a:pPr marL="0" indent="0">
              <a:buNone/>
            </a:pPr>
            <a:r>
              <a:rPr lang="en-US" i="1" dirty="0"/>
              <a:t>x*</a:t>
            </a:r>
            <a:r>
              <a:rPr lang="en-US" dirty="0"/>
              <a:t> = </a:t>
            </a:r>
            <a:r>
              <a:rPr lang="en-US" i="1" dirty="0"/>
              <a:t>x</a:t>
            </a:r>
            <a:r>
              <a:rPr lang="en-US" i="1" baseline="-25000" dirty="0"/>
              <a:t>1 </a:t>
            </a:r>
            <a:r>
              <a:rPr lang="en-US" dirty="0"/>
              <a:t> + </a:t>
            </a:r>
            <a:r>
              <a:rPr lang="el-GR" dirty="0"/>
              <a:t>λ</a:t>
            </a:r>
            <a:r>
              <a:rPr lang="en-US" dirty="0"/>
              <a:t>w</a:t>
            </a:r>
            <a:r>
              <a:rPr lang="en-US" b="1" dirty="0"/>
              <a:t>	</a:t>
            </a:r>
            <a:r>
              <a:rPr lang="en-US" dirty="0"/>
              <a:t>	(1)</a:t>
            </a:r>
          </a:p>
          <a:p>
            <a:pPr marL="0" indent="0">
              <a:buNone/>
            </a:pPr>
            <a:r>
              <a:rPr lang="en-US" dirty="0" err="1"/>
              <a:t>w</a:t>
            </a:r>
            <a:r>
              <a:rPr lang="en-US" baseline="30000" dirty="0" err="1"/>
              <a:t>T</a:t>
            </a:r>
            <a:r>
              <a:rPr lang="en-US" dirty="0" err="1"/>
              <a:t>x</a:t>
            </a:r>
            <a:r>
              <a:rPr lang="en-US" dirty="0"/>
              <a:t>* + b = 0		(2)</a:t>
            </a:r>
          </a:p>
          <a:p>
            <a:pPr marL="0" indent="0">
              <a:buNone/>
            </a:pPr>
            <a:r>
              <a:rPr lang="en-US" dirty="0"/>
              <a:t>w</a:t>
            </a:r>
            <a:r>
              <a:rPr lang="en-US" baseline="30000" dirty="0"/>
              <a:t>T</a:t>
            </a:r>
            <a:r>
              <a:rPr lang="en-US" dirty="0"/>
              <a:t>x</a:t>
            </a:r>
            <a:r>
              <a:rPr lang="en-US" baseline="-25000" dirty="0"/>
              <a:t>1</a:t>
            </a:r>
            <a:r>
              <a:rPr lang="en-US" dirty="0"/>
              <a:t> + b = -1		(3)</a:t>
            </a:r>
          </a:p>
          <a:p>
            <a:pPr marL="0" indent="0">
              <a:buNone/>
            </a:pPr>
            <a:r>
              <a:rPr lang="en-US" dirty="0"/>
              <a:t>(1) Into (2)</a:t>
            </a:r>
          </a:p>
          <a:p>
            <a:pPr marL="0" indent="0">
              <a:buNone/>
            </a:pPr>
            <a:r>
              <a:rPr lang="en-US" dirty="0" err="1"/>
              <a:t>w</a:t>
            </a:r>
            <a:r>
              <a:rPr lang="en-US" baseline="30000" dirty="0" err="1"/>
              <a:t>T</a:t>
            </a:r>
            <a:r>
              <a:rPr lang="en-US" i="1" dirty="0"/>
              <a:t> </a:t>
            </a:r>
            <a:r>
              <a:rPr lang="en-US" dirty="0"/>
              <a:t>(</a:t>
            </a:r>
            <a:r>
              <a:rPr lang="en-US" i="1" dirty="0"/>
              <a:t>x</a:t>
            </a:r>
            <a:r>
              <a:rPr lang="en-US" i="1" baseline="-25000" dirty="0"/>
              <a:t>1 </a:t>
            </a:r>
            <a:r>
              <a:rPr lang="en-US" dirty="0"/>
              <a:t> + </a:t>
            </a:r>
            <a:r>
              <a:rPr lang="el-GR" dirty="0"/>
              <a:t>λ</a:t>
            </a:r>
            <a:r>
              <a:rPr lang="en-US" b="1" dirty="0"/>
              <a:t>w)</a:t>
            </a:r>
            <a:r>
              <a:rPr lang="en-US" dirty="0"/>
              <a:t> + b = 0 </a:t>
            </a:r>
            <a:r>
              <a:rPr lang="en-US" dirty="0">
                <a:sym typeface="Wingdings" panose="05000000000000000000" pitchFamily="2" charset="2"/>
              </a:rPr>
              <a:t></a:t>
            </a:r>
          </a:p>
          <a:p>
            <a:pPr marL="0" indent="0">
              <a:buNone/>
            </a:pPr>
            <a:r>
              <a:rPr lang="en-US" dirty="0"/>
              <a:t>w</a:t>
            </a:r>
            <a:r>
              <a:rPr lang="en-US" baseline="30000" dirty="0"/>
              <a:t>T</a:t>
            </a:r>
            <a:r>
              <a:rPr lang="en-US" i="1" dirty="0"/>
              <a:t>x</a:t>
            </a:r>
            <a:r>
              <a:rPr lang="en-US" i="1" baseline="-25000" dirty="0"/>
              <a:t>1 </a:t>
            </a:r>
            <a:r>
              <a:rPr lang="en-US" dirty="0"/>
              <a:t> + </a:t>
            </a:r>
            <a:r>
              <a:rPr lang="el-GR" dirty="0"/>
              <a:t>λ</a:t>
            </a:r>
            <a:r>
              <a:rPr lang="en-US" dirty="0"/>
              <a:t> </a:t>
            </a:r>
            <a:r>
              <a:rPr lang="en-US" dirty="0" err="1"/>
              <a:t>w</a:t>
            </a:r>
            <a:r>
              <a:rPr lang="en-US" baseline="30000" dirty="0" err="1"/>
              <a:t>T</a:t>
            </a:r>
            <a:r>
              <a:rPr lang="en-US" baseline="30000" dirty="0"/>
              <a:t> </a:t>
            </a:r>
            <a:r>
              <a:rPr lang="en-US" b="1" dirty="0"/>
              <a:t>w</a:t>
            </a:r>
            <a:r>
              <a:rPr lang="en-US" dirty="0"/>
              <a:t> + b = 0 </a:t>
            </a:r>
            <a:r>
              <a:rPr lang="en-US" dirty="0">
                <a:sym typeface="Wingdings" panose="05000000000000000000" pitchFamily="2" charset="2"/>
              </a:rPr>
              <a:t></a:t>
            </a:r>
          </a:p>
          <a:p>
            <a:pPr marL="0" indent="0">
              <a:buNone/>
            </a:pPr>
            <a:r>
              <a:rPr lang="en-US" dirty="0"/>
              <a:t>w</a:t>
            </a:r>
            <a:r>
              <a:rPr lang="en-US" baseline="30000" dirty="0"/>
              <a:t>T</a:t>
            </a:r>
            <a:r>
              <a:rPr lang="en-US" i="1" dirty="0"/>
              <a:t>x</a:t>
            </a:r>
            <a:r>
              <a:rPr lang="en-US" i="1" baseline="-25000" dirty="0"/>
              <a:t>1 </a:t>
            </a:r>
            <a:r>
              <a:rPr lang="en-US" dirty="0"/>
              <a:t>+ b + </a:t>
            </a:r>
            <a:r>
              <a:rPr lang="el-GR" dirty="0"/>
              <a:t>λ</a:t>
            </a:r>
            <a:r>
              <a:rPr lang="en-US" dirty="0"/>
              <a:t> </a:t>
            </a:r>
            <a:r>
              <a:rPr lang="en-US" dirty="0" err="1"/>
              <a:t>w</a:t>
            </a:r>
            <a:r>
              <a:rPr lang="en-US" baseline="30000" dirty="0" err="1"/>
              <a:t>T</a:t>
            </a:r>
            <a:r>
              <a:rPr lang="en-US" baseline="30000" dirty="0"/>
              <a:t> </a:t>
            </a:r>
            <a:r>
              <a:rPr lang="en-US" b="1" dirty="0"/>
              <a:t>w </a:t>
            </a:r>
            <a:r>
              <a:rPr lang="en-US" dirty="0"/>
              <a:t>= 0 		(4)</a:t>
            </a:r>
          </a:p>
          <a:p>
            <a:pPr marL="0" indent="0">
              <a:buNone/>
            </a:pPr>
            <a:r>
              <a:rPr lang="en-US" dirty="0"/>
              <a:t>(3) Into (4)</a:t>
            </a:r>
          </a:p>
          <a:p>
            <a:pPr marL="0" indent="0">
              <a:buNone/>
            </a:pPr>
            <a:r>
              <a:rPr lang="en-US" dirty="0"/>
              <a:t>-1 + </a:t>
            </a:r>
            <a:r>
              <a:rPr lang="el-GR" dirty="0"/>
              <a:t>λ</a:t>
            </a:r>
            <a:r>
              <a:rPr lang="en-US" dirty="0"/>
              <a:t> </a:t>
            </a:r>
            <a:r>
              <a:rPr lang="en-US" dirty="0" err="1"/>
              <a:t>w</a:t>
            </a:r>
            <a:r>
              <a:rPr lang="en-US" baseline="30000" dirty="0" err="1"/>
              <a:t>T</a:t>
            </a:r>
            <a:r>
              <a:rPr lang="en-US" baseline="30000" dirty="0"/>
              <a:t> </a:t>
            </a:r>
            <a:r>
              <a:rPr lang="en-US" b="1" dirty="0"/>
              <a:t>w</a:t>
            </a:r>
            <a:r>
              <a:rPr lang="en-US" dirty="0"/>
              <a:t> = 0 </a:t>
            </a:r>
            <a:r>
              <a:rPr lang="en-US" dirty="0">
                <a:sym typeface="Wingdings" panose="05000000000000000000" pitchFamily="2" charset="2"/>
              </a:rPr>
              <a:t> </a:t>
            </a:r>
            <a:r>
              <a:rPr lang="el-GR" dirty="0"/>
              <a:t>λ</a:t>
            </a:r>
            <a:r>
              <a:rPr lang="en-US" dirty="0"/>
              <a:t> </a:t>
            </a:r>
            <a:r>
              <a:rPr lang="en-US" dirty="0" err="1"/>
              <a:t>w</a:t>
            </a:r>
            <a:r>
              <a:rPr lang="en-US" baseline="30000" dirty="0" err="1"/>
              <a:t>T</a:t>
            </a:r>
            <a:r>
              <a:rPr lang="en-US" baseline="30000" dirty="0"/>
              <a:t> </a:t>
            </a:r>
            <a:r>
              <a:rPr lang="en-US" b="1" dirty="0"/>
              <a:t>w</a:t>
            </a:r>
            <a:r>
              <a:rPr lang="en-US" dirty="0"/>
              <a:t> = 1	(5)</a:t>
            </a:r>
          </a:p>
        </p:txBody>
      </p:sp>
      <p:sp>
        <p:nvSpPr>
          <p:cNvPr id="5" name="Content Placeholder 4">
            <a:extLst>
              <a:ext uri="{FF2B5EF4-FFF2-40B4-BE49-F238E27FC236}">
                <a16:creationId xmlns:a16="http://schemas.microsoft.com/office/drawing/2014/main" id="{E29AC7E2-55E5-4423-8189-E37D900907DA}"/>
              </a:ext>
            </a:extLst>
          </p:cNvPr>
          <p:cNvSpPr>
            <a:spLocks noGrp="1"/>
          </p:cNvSpPr>
          <p:nvPr>
            <p:ph sz="half" idx="2"/>
          </p:nvPr>
        </p:nvSpPr>
        <p:spPr/>
        <p:txBody>
          <a:bodyPr>
            <a:normAutofit lnSpcReduction="10000"/>
          </a:bodyPr>
          <a:lstStyle/>
          <a:p>
            <a:pPr marL="0" indent="0">
              <a:buNone/>
            </a:pPr>
            <a:r>
              <a:rPr lang="en-US" dirty="0"/>
              <a:t>||</a:t>
            </a:r>
            <a:r>
              <a:rPr lang="en-US" b="1" dirty="0"/>
              <a:t>w</a:t>
            </a:r>
            <a:r>
              <a:rPr lang="en-US" dirty="0"/>
              <a:t>||</a:t>
            </a:r>
            <a:r>
              <a:rPr lang="en-US" baseline="30000" dirty="0"/>
              <a:t>2</a:t>
            </a:r>
            <a:r>
              <a:rPr lang="en-US" dirty="0"/>
              <a:t> = </a:t>
            </a:r>
            <a:r>
              <a:rPr lang="en-US" b="1" dirty="0" err="1"/>
              <a:t>w</a:t>
            </a:r>
            <a:r>
              <a:rPr lang="en-US" baseline="30000" dirty="0" err="1"/>
              <a:t>T</a:t>
            </a:r>
            <a:r>
              <a:rPr lang="en-US" b="1" dirty="0" err="1"/>
              <a:t>w</a:t>
            </a:r>
            <a:r>
              <a:rPr lang="en-US" b="1" dirty="0"/>
              <a:t>	</a:t>
            </a:r>
            <a:r>
              <a:rPr lang="en-US" dirty="0"/>
              <a:t>(6)</a:t>
            </a:r>
          </a:p>
          <a:p>
            <a:pPr marL="0" indent="0">
              <a:buNone/>
            </a:pPr>
            <a:r>
              <a:rPr lang="en-US" dirty="0"/>
              <a:t>(6) Into (5)</a:t>
            </a:r>
          </a:p>
          <a:p>
            <a:pPr marL="0" indent="0">
              <a:buNone/>
            </a:pPr>
            <a:r>
              <a:rPr lang="el-GR" dirty="0"/>
              <a:t>λ</a:t>
            </a:r>
            <a:r>
              <a:rPr lang="en-US" dirty="0"/>
              <a:t> ||</a:t>
            </a:r>
            <a:r>
              <a:rPr lang="en-US" b="1" dirty="0"/>
              <a:t>w</a:t>
            </a:r>
            <a:r>
              <a:rPr lang="en-US" dirty="0"/>
              <a:t>||</a:t>
            </a:r>
            <a:r>
              <a:rPr lang="en-US" baseline="30000" dirty="0"/>
              <a:t>2</a:t>
            </a:r>
            <a:r>
              <a:rPr lang="en-US" dirty="0"/>
              <a:t> = 1		(7)</a:t>
            </a:r>
          </a:p>
          <a:p>
            <a:pPr marL="0" indent="0">
              <a:buNone/>
            </a:pPr>
            <a:endParaRPr lang="en-US" dirty="0"/>
          </a:p>
          <a:p>
            <a:pPr marL="0" indent="0">
              <a:buNone/>
            </a:pPr>
            <a:r>
              <a:rPr lang="en-US" b="1" dirty="0"/>
              <a:t>M</a:t>
            </a:r>
            <a:r>
              <a:rPr lang="en-US" dirty="0"/>
              <a:t> = ||</a:t>
            </a:r>
            <a:r>
              <a:rPr lang="el-GR" dirty="0"/>
              <a:t>λ</a:t>
            </a:r>
            <a:r>
              <a:rPr lang="en-US" b="1" dirty="0"/>
              <a:t>w</a:t>
            </a:r>
            <a:r>
              <a:rPr lang="en-US" dirty="0"/>
              <a:t>|| = </a:t>
            </a:r>
            <a:r>
              <a:rPr lang="el-GR" dirty="0"/>
              <a:t>λ</a:t>
            </a:r>
            <a:r>
              <a:rPr lang="en-US" dirty="0"/>
              <a:t>||</a:t>
            </a:r>
            <a:r>
              <a:rPr lang="en-US" b="1" dirty="0"/>
              <a:t>w</a:t>
            </a:r>
            <a:r>
              <a:rPr lang="en-US" dirty="0"/>
              <a:t>||	(8)</a:t>
            </a:r>
          </a:p>
          <a:p>
            <a:pPr marL="0" indent="0">
              <a:buNone/>
            </a:pPr>
            <a:endParaRPr lang="en-US" dirty="0"/>
          </a:p>
          <a:p>
            <a:pPr marL="0" indent="0">
              <a:buNone/>
            </a:pPr>
            <a:r>
              <a:rPr lang="en-US" dirty="0"/>
              <a:t>(8) Into (7)</a:t>
            </a:r>
          </a:p>
          <a:p>
            <a:pPr marL="0" indent="0">
              <a:buNone/>
            </a:pPr>
            <a:endParaRPr lang="en-US" dirty="0"/>
          </a:p>
          <a:p>
            <a:pPr marL="0" indent="0">
              <a:buNone/>
            </a:pPr>
            <a:r>
              <a:rPr lang="en-US" b="1" dirty="0"/>
              <a:t>M = 1 / ||w||</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1116666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87FB-6249-4299-9A4B-CDFEE330AE5A}"/>
              </a:ext>
            </a:extLst>
          </p:cNvPr>
          <p:cNvSpPr>
            <a:spLocks noGrp="1"/>
          </p:cNvSpPr>
          <p:nvPr>
            <p:ph type="title"/>
          </p:nvPr>
        </p:nvSpPr>
        <p:spPr/>
        <p:txBody>
          <a:bodyPr/>
          <a:lstStyle/>
          <a:p>
            <a:r>
              <a:rPr lang="en-US" dirty="0"/>
              <a:t>Best Decision Boundary</a:t>
            </a:r>
          </a:p>
        </p:txBody>
      </p:sp>
      <p:sp>
        <p:nvSpPr>
          <p:cNvPr id="3" name="Content Placeholder 2">
            <a:extLst>
              <a:ext uri="{FF2B5EF4-FFF2-40B4-BE49-F238E27FC236}">
                <a16:creationId xmlns:a16="http://schemas.microsoft.com/office/drawing/2014/main" id="{C74B41C2-F87C-4C09-9F67-72612C675574}"/>
              </a:ext>
            </a:extLst>
          </p:cNvPr>
          <p:cNvSpPr>
            <a:spLocks noGrp="1"/>
          </p:cNvSpPr>
          <p:nvPr>
            <p:ph idx="1"/>
          </p:nvPr>
        </p:nvSpPr>
        <p:spPr/>
        <p:txBody>
          <a:bodyPr/>
          <a:lstStyle/>
          <a:p>
            <a:pPr marL="0" indent="0">
              <a:buNone/>
            </a:pPr>
            <a:r>
              <a:rPr lang="en-US" dirty="0" err="1"/>
              <a:t>argmax</a:t>
            </a:r>
            <a:r>
              <a:rPr lang="en-US" baseline="-25000" dirty="0" err="1"/>
              <a:t>w</a:t>
            </a:r>
            <a:r>
              <a:rPr lang="en-US" baseline="-25000" dirty="0"/>
              <a:t>, b</a:t>
            </a:r>
            <a:r>
              <a:rPr lang="en-US" dirty="0"/>
              <a:t> (</a:t>
            </a:r>
            <a:r>
              <a:rPr lang="en-US" i="1" dirty="0"/>
              <a:t>M</a:t>
            </a:r>
            <a:r>
              <a:rPr lang="en-US" dirty="0"/>
              <a:t>) such that points are classified correctly</a:t>
            </a:r>
          </a:p>
        </p:txBody>
      </p:sp>
    </p:spTree>
    <p:extLst>
      <p:ext uri="{BB962C8B-B14F-4D97-AF65-F5344CB8AC3E}">
        <p14:creationId xmlns:p14="http://schemas.microsoft.com/office/powerpoint/2010/main" val="18194053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87FB-6249-4299-9A4B-CDFEE330AE5A}"/>
              </a:ext>
            </a:extLst>
          </p:cNvPr>
          <p:cNvSpPr>
            <a:spLocks noGrp="1"/>
          </p:cNvSpPr>
          <p:nvPr>
            <p:ph type="title"/>
          </p:nvPr>
        </p:nvSpPr>
        <p:spPr/>
        <p:txBody>
          <a:bodyPr/>
          <a:lstStyle/>
          <a:p>
            <a:r>
              <a:rPr lang="en-US" dirty="0"/>
              <a:t>Best Decision Boundary</a:t>
            </a:r>
          </a:p>
        </p:txBody>
      </p:sp>
      <p:sp>
        <p:nvSpPr>
          <p:cNvPr id="3" name="Content Placeholder 2">
            <a:extLst>
              <a:ext uri="{FF2B5EF4-FFF2-40B4-BE49-F238E27FC236}">
                <a16:creationId xmlns:a16="http://schemas.microsoft.com/office/drawing/2014/main" id="{C74B41C2-F87C-4C09-9F67-72612C675574}"/>
              </a:ext>
            </a:extLst>
          </p:cNvPr>
          <p:cNvSpPr>
            <a:spLocks noGrp="1"/>
          </p:cNvSpPr>
          <p:nvPr>
            <p:ph idx="1"/>
          </p:nvPr>
        </p:nvSpPr>
        <p:spPr/>
        <p:txBody>
          <a:bodyPr/>
          <a:lstStyle/>
          <a:p>
            <a:pPr marL="0" indent="0">
              <a:buNone/>
            </a:pPr>
            <a:r>
              <a:rPr lang="en-US" dirty="0" err="1"/>
              <a:t>argmax</a:t>
            </a:r>
            <a:r>
              <a:rPr lang="en-US" baseline="-25000" dirty="0" err="1"/>
              <a:t>w</a:t>
            </a:r>
            <a:r>
              <a:rPr lang="en-US" baseline="-25000" dirty="0"/>
              <a:t>, b</a:t>
            </a:r>
            <a:r>
              <a:rPr lang="en-US" dirty="0"/>
              <a:t> (</a:t>
            </a:r>
            <a:r>
              <a:rPr lang="en-US" i="1" dirty="0"/>
              <a:t>M</a:t>
            </a:r>
            <a:r>
              <a:rPr lang="en-US" dirty="0"/>
              <a:t>) such that points are classified correctly</a:t>
            </a:r>
          </a:p>
          <a:p>
            <a:pPr marL="0" indent="0">
              <a:buNone/>
            </a:pPr>
            <a:endParaRPr lang="en-US" dirty="0"/>
          </a:p>
          <a:p>
            <a:pPr marL="0" indent="0">
              <a:buNone/>
            </a:pPr>
            <a:r>
              <a:rPr lang="en-US" dirty="0" err="1"/>
              <a:t>argmax</a:t>
            </a:r>
            <a:r>
              <a:rPr lang="en-US" baseline="-25000" dirty="0" err="1"/>
              <a:t>w</a:t>
            </a:r>
            <a:r>
              <a:rPr lang="en-US" baseline="-25000" dirty="0"/>
              <a:t>, b</a:t>
            </a:r>
            <a:r>
              <a:rPr lang="en-US" dirty="0"/>
              <a:t> (1 / ||w||) such that points are classified correctly</a:t>
            </a:r>
          </a:p>
        </p:txBody>
      </p:sp>
    </p:spTree>
    <p:extLst>
      <p:ext uri="{BB962C8B-B14F-4D97-AF65-F5344CB8AC3E}">
        <p14:creationId xmlns:p14="http://schemas.microsoft.com/office/powerpoint/2010/main" val="32886810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87FB-6249-4299-9A4B-CDFEE330AE5A}"/>
              </a:ext>
            </a:extLst>
          </p:cNvPr>
          <p:cNvSpPr>
            <a:spLocks noGrp="1"/>
          </p:cNvSpPr>
          <p:nvPr>
            <p:ph type="title"/>
          </p:nvPr>
        </p:nvSpPr>
        <p:spPr/>
        <p:txBody>
          <a:bodyPr/>
          <a:lstStyle/>
          <a:p>
            <a:r>
              <a:rPr lang="en-US" dirty="0"/>
              <a:t>Best Decision Boundary</a:t>
            </a:r>
          </a:p>
        </p:txBody>
      </p:sp>
      <p:sp>
        <p:nvSpPr>
          <p:cNvPr id="3" name="Content Placeholder 2">
            <a:extLst>
              <a:ext uri="{FF2B5EF4-FFF2-40B4-BE49-F238E27FC236}">
                <a16:creationId xmlns:a16="http://schemas.microsoft.com/office/drawing/2014/main" id="{C74B41C2-F87C-4C09-9F67-72612C675574}"/>
              </a:ext>
            </a:extLst>
          </p:cNvPr>
          <p:cNvSpPr>
            <a:spLocks noGrp="1"/>
          </p:cNvSpPr>
          <p:nvPr>
            <p:ph idx="1"/>
          </p:nvPr>
        </p:nvSpPr>
        <p:spPr/>
        <p:txBody>
          <a:bodyPr/>
          <a:lstStyle/>
          <a:p>
            <a:pPr marL="0" indent="0">
              <a:buNone/>
            </a:pPr>
            <a:r>
              <a:rPr lang="en-US" dirty="0" err="1"/>
              <a:t>argmax</a:t>
            </a:r>
            <a:r>
              <a:rPr lang="en-US" baseline="-25000" dirty="0" err="1"/>
              <a:t>w</a:t>
            </a:r>
            <a:r>
              <a:rPr lang="en-US" baseline="-25000" dirty="0"/>
              <a:t>, b</a:t>
            </a:r>
            <a:r>
              <a:rPr lang="en-US" dirty="0"/>
              <a:t> (</a:t>
            </a:r>
            <a:r>
              <a:rPr lang="en-US" i="1" dirty="0"/>
              <a:t>M</a:t>
            </a:r>
            <a:r>
              <a:rPr lang="en-US" dirty="0"/>
              <a:t>) such that points are classified correctly</a:t>
            </a:r>
          </a:p>
          <a:p>
            <a:pPr marL="0" indent="0">
              <a:buNone/>
            </a:pPr>
            <a:endParaRPr lang="en-US" dirty="0"/>
          </a:p>
          <a:p>
            <a:pPr marL="0" indent="0">
              <a:buNone/>
            </a:pPr>
            <a:r>
              <a:rPr lang="en-US" dirty="0" err="1"/>
              <a:t>argmax</a:t>
            </a:r>
            <a:r>
              <a:rPr lang="en-US" baseline="-25000" dirty="0" err="1"/>
              <a:t>w</a:t>
            </a:r>
            <a:r>
              <a:rPr lang="en-US" baseline="-25000" dirty="0"/>
              <a:t>, b</a:t>
            </a:r>
            <a:r>
              <a:rPr lang="en-US" dirty="0"/>
              <a:t> (1 / ||w||) such that points are classified correctly</a:t>
            </a:r>
          </a:p>
          <a:p>
            <a:pPr marL="0" indent="0">
              <a:buNone/>
            </a:pPr>
            <a:endParaRPr lang="en-US" dirty="0"/>
          </a:p>
          <a:p>
            <a:pPr marL="0" indent="0">
              <a:buNone/>
            </a:pPr>
            <a:r>
              <a:rPr lang="en-US" dirty="0" err="1"/>
              <a:t>w</a:t>
            </a:r>
            <a:r>
              <a:rPr lang="en-US" baseline="30000" dirty="0" err="1"/>
              <a:t>T</a:t>
            </a:r>
            <a:r>
              <a:rPr lang="en-US" dirty="0" err="1"/>
              <a:t>x</a:t>
            </a:r>
            <a:r>
              <a:rPr lang="en-US" baseline="-25000" dirty="0" err="1"/>
              <a:t>i</a:t>
            </a:r>
            <a:r>
              <a:rPr lang="en-US" dirty="0"/>
              <a:t> + b &lt;= -1 if </a:t>
            </a:r>
            <a:r>
              <a:rPr lang="en-US" dirty="0" err="1"/>
              <a:t>y</a:t>
            </a:r>
            <a:r>
              <a:rPr lang="en-US" baseline="-25000" dirty="0" err="1"/>
              <a:t>i</a:t>
            </a:r>
            <a:r>
              <a:rPr lang="en-US" dirty="0"/>
              <a:t> = -1</a:t>
            </a:r>
          </a:p>
          <a:p>
            <a:pPr marL="0" indent="0">
              <a:buNone/>
            </a:pPr>
            <a:r>
              <a:rPr lang="en-US" dirty="0" err="1"/>
              <a:t>w</a:t>
            </a:r>
            <a:r>
              <a:rPr lang="en-US" baseline="30000" dirty="0" err="1"/>
              <a:t>T</a:t>
            </a:r>
            <a:r>
              <a:rPr lang="en-US" dirty="0" err="1"/>
              <a:t>x</a:t>
            </a:r>
            <a:r>
              <a:rPr lang="en-US" baseline="-25000" dirty="0" err="1"/>
              <a:t>i</a:t>
            </a:r>
            <a:r>
              <a:rPr lang="en-US" dirty="0"/>
              <a:t> + b &gt;= 1 if </a:t>
            </a:r>
            <a:r>
              <a:rPr lang="en-US" dirty="0" err="1"/>
              <a:t>y</a:t>
            </a:r>
            <a:r>
              <a:rPr lang="en-US" baseline="-25000" dirty="0" err="1"/>
              <a:t>i</a:t>
            </a:r>
            <a:r>
              <a:rPr lang="en-US" dirty="0"/>
              <a:t> = 1</a:t>
            </a:r>
          </a:p>
          <a:p>
            <a:pPr marL="0" indent="0">
              <a:buNone/>
            </a:pPr>
            <a:endParaRPr lang="en-US" dirty="0"/>
          </a:p>
        </p:txBody>
      </p:sp>
    </p:spTree>
    <p:extLst>
      <p:ext uri="{BB962C8B-B14F-4D97-AF65-F5344CB8AC3E}">
        <p14:creationId xmlns:p14="http://schemas.microsoft.com/office/powerpoint/2010/main" val="29840408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87FB-6249-4299-9A4B-CDFEE330AE5A}"/>
              </a:ext>
            </a:extLst>
          </p:cNvPr>
          <p:cNvSpPr>
            <a:spLocks noGrp="1"/>
          </p:cNvSpPr>
          <p:nvPr>
            <p:ph type="title"/>
          </p:nvPr>
        </p:nvSpPr>
        <p:spPr/>
        <p:txBody>
          <a:bodyPr/>
          <a:lstStyle/>
          <a:p>
            <a:r>
              <a:rPr lang="en-US" dirty="0"/>
              <a:t>Best Decision Boundary</a:t>
            </a:r>
          </a:p>
        </p:txBody>
      </p:sp>
      <p:sp>
        <p:nvSpPr>
          <p:cNvPr id="3" name="Content Placeholder 2">
            <a:extLst>
              <a:ext uri="{FF2B5EF4-FFF2-40B4-BE49-F238E27FC236}">
                <a16:creationId xmlns:a16="http://schemas.microsoft.com/office/drawing/2014/main" id="{C74B41C2-F87C-4C09-9F67-72612C675574}"/>
              </a:ext>
            </a:extLst>
          </p:cNvPr>
          <p:cNvSpPr>
            <a:spLocks noGrp="1"/>
          </p:cNvSpPr>
          <p:nvPr>
            <p:ph idx="1"/>
          </p:nvPr>
        </p:nvSpPr>
        <p:spPr/>
        <p:txBody>
          <a:bodyPr/>
          <a:lstStyle/>
          <a:p>
            <a:pPr marL="0" indent="0">
              <a:buNone/>
            </a:pPr>
            <a:r>
              <a:rPr lang="en-US" dirty="0" err="1"/>
              <a:t>argmax</a:t>
            </a:r>
            <a:r>
              <a:rPr lang="en-US" baseline="-25000" dirty="0" err="1"/>
              <a:t>w</a:t>
            </a:r>
            <a:r>
              <a:rPr lang="en-US" baseline="-25000" dirty="0"/>
              <a:t>, b</a:t>
            </a:r>
            <a:r>
              <a:rPr lang="en-US" dirty="0"/>
              <a:t> (</a:t>
            </a:r>
            <a:r>
              <a:rPr lang="en-US" i="1" dirty="0"/>
              <a:t>M</a:t>
            </a:r>
            <a:r>
              <a:rPr lang="en-US" dirty="0"/>
              <a:t>) such that points are classified correctly</a:t>
            </a:r>
          </a:p>
          <a:p>
            <a:pPr marL="0" indent="0">
              <a:buNone/>
            </a:pPr>
            <a:endParaRPr lang="en-US" dirty="0"/>
          </a:p>
          <a:p>
            <a:pPr marL="0" indent="0">
              <a:buNone/>
            </a:pPr>
            <a:r>
              <a:rPr lang="en-US" dirty="0" err="1"/>
              <a:t>argmax</a:t>
            </a:r>
            <a:r>
              <a:rPr lang="en-US" baseline="-25000" dirty="0" err="1"/>
              <a:t>w</a:t>
            </a:r>
            <a:r>
              <a:rPr lang="en-US" baseline="-25000" dirty="0"/>
              <a:t>, b</a:t>
            </a:r>
            <a:r>
              <a:rPr lang="en-US" dirty="0"/>
              <a:t> (1 / ||w||) such that points are classified correctly</a:t>
            </a:r>
          </a:p>
          <a:p>
            <a:pPr marL="0" indent="0">
              <a:buNone/>
            </a:pPr>
            <a:endParaRPr lang="en-US" dirty="0"/>
          </a:p>
          <a:p>
            <a:pPr marL="0" indent="0">
              <a:buNone/>
            </a:pPr>
            <a:r>
              <a:rPr lang="en-US" dirty="0" err="1"/>
              <a:t>w</a:t>
            </a:r>
            <a:r>
              <a:rPr lang="en-US" baseline="30000" dirty="0" err="1"/>
              <a:t>T</a:t>
            </a:r>
            <a:r>
              <a:rPr lang="en-US" dirty="0" err="1"/>
              <a:t>x</a:t>
            </a:r>
            <a:r>
              <a:rPr lang="en-US" baseline="-25000" dirty="0" err="1"/>
              <a:t>i</a:t>
            </a:r>
            <a:r>
              <a:rPr lang="en-US" dirty="0"/>
              <a:t> + b &lt;= -1 if </a:t>
            </a:r>
            <a:r>
              <a:rPr lang="en-US" dirty="0" err="1"/>
              <a:t>y</a:t>
            </a:r>
            <a:r>
              <a:rPr lang="en-US" baseline="-25000" dirty="0" err="1"/>
              <a:t>i</a:t>
            </a:r>
            <a:r>
              <a:rPr lang="en-US" dirty="0"/>
              <a:t> = -1</a:t>
            </a:r>
          </a:p>
          <a:p>
            <a:pPr marL="0" indent="0">
              <a:buNone/>
            </a:pPr>
            <a:r>
              <a:rPr lang="en-US" dirty="0" err="1"/>
              <a:t>w</a:t>
            </a:r>
            <a:r>
              <a:rPr lang="en-US" baseline="30000" dirty="0" err="1"/>
              <a:t>T</a:t>
            </a:r>
            <a:r>
              <a:rPr lang="en-US" dirty="0" err="1"/>
              <a:t>x</a:t>
            </a:r>
            <a:r>
              <a:rPr lang="en-US" baseline="-25000" dirty="0" err="1"/>
              <a:t>i</a:t>
            </a:r>
            <a:r>
              <a:rPr lang="en-US" dirty="0"/>
              <a:t> + b &gt;= 1 if </a:t>
            </a:r>
            <a:r>
              <a:rPr lang="en-US" dirty="0" err="1"/>
              <a:t>y</a:t>
            </a:r>
            <a:r>
              <a:rPr lang="en-US" baseline="-25000" dirty="0" err="1"/>
              <a:t>i</a:t>
            </a:r>
            <a:r>
              <a:rPr lang="en-US" dirty="0"/>
              <a:t> = 1</a:t>
            </a:r>
          </a:p>
          <a:p>
            <a:pPr marL="0" indent="0">
              <a:buNone/>
            </a:pPr>
            <a:endParaRPr lang="en-US" dirty="0"/>
          </a:p>
          <a:p>
            <a:pPr marL="0" indent="0">
              <a:buNone/>
            </a:pPr>
            <a:r>
              <a:rPr lang="en-US" dirty="0" err="1"/>
              <a:t>y</a:t>
            </a:r>
            <a:r>
              <a:rPr lang="en-US" baseline="-25000" dirty="0" err="1"/>
              <a:t>i</a:t>
            </a:r>
            <a:r>
              <a:rPr lang="en-US" dirty="0"/>
              <a:t>(</a:t>
            </a:r>
            <a:r>
              <a:rPr lang="en-US" dirty="0" err="1"/>
              <a:t>w</a:t>
            </a:r>
            <a:r>
              <a:rPr lang="en-US" baseline="30000" dirty="0" err="1"/>
              <a:t>T</a:t>
            </a:r>
            <a:r>
              <a:rPr lang="en-US" dirty="0" err="1"/>
              <a:t>x</a:t>
            </a:r>
            <a:r>
              <a:rPr lang="en-US" baseline="-25000" dirty="0" err="1"/>
              <a:t>i</a:t>
            </a:r>
            <a:r>
              <a:rPr lang="en-US" dirty="0"/>
              <a:t> + b) &gt;= 1 for </a:t>
            </a:r>
            <a:r>
              <a:rPr lang="en-US" dirty="0" err="1"/>
              <a:t>i</a:t>
            </a:r>
            <a:r>
              <a:rPr lang="en-US" dirty="0"/>
              <a:t> = {1,2,…,m}</a:t>
            </a:r>
          </a:p>
        </p:txBody>
      </p:sp>
    </p:spTree>
    <p:extLst>
      <p:ext uri="{BB962C8B-B14F-4D97-AF65-F5344CB8AC3E}">
        <p14:creationId xmlns:p14="http://schemas.microsoft.com/office/powerpoint/2010/main" val="14584658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87FB-6249-4299-9A4B-CDFEE330AE5A}"/>
              </a:ext>
            </a:extLst>
          </p:cNvPr>
          <p:cNvSpPr>
            <a:spLocks noGrp="1"/>
          </p:cNvSpPr>
          <p:nvPr>
            <p:ph type="title"/>
          </p:nvPr>
        </p:nvSpPr>
        <p:spPr/>
        <p:txBody>
          <a:bodyPr/>
          <a:lstStyle/>
          <a:p>
            <a:r>
              <a:rPr lang="en-US" dirty="0"/>
              <a:t>Best Decision Boundary</a:t>
            </a:r>
          </a:p>
        </p:txBody>
      </p:sp>
      <p:sp>
        <p:nvSpPr>
          <p:cNvPr id="3" name="Content Placeholder 2">
            <a:extLst>
              <a:ext uri="{FF2B5EF4-FFF2-40B4-BE49-F238E27FC236}">
                <a16:creationId xmlns:a16="http://schemas.microsoft.com/office/drawing/2014/main" id="{C74B41C2-F87C-4C09-9F67-72612C675574}"/>
              </a:ext>
            </a:extLst>
          </p:cNvPr>
          <p:cNvSpPr>
            <a:spLocks noGrp="1"/>
          </p:cNvSpPr>
          <p:nvPr>
            <p:ph idx="1"/>
          </p:nvPr>
        </p:nvSpPr>
        <p:spPr/>
        <p:txBody>
          <a:bodyPr/>
          <a:lstStyle/>
          <a:p>
            <a:pPr marL="0" indent="0">
              <a:buNone/>
            </a:pPr>
            <a:r>
              <a:rPr lang="en-US" dirty="0" err="1"/>
              <a:t>argmax</a:t>
            </a:r>
            <a:r>
              <a:rPr lang="en-US" baseline="-25000" dirty="0" err="1"/>
              <a:t>w</a:t>
            </a:r>
            <a:r>
              <a:rPr lang="en-US" baseline="-25000" dirty="0"/>
              <a:t>, b</a:t>
            </a:r>
            <a:r>
              <a:rPr lang="en-US" dirty="0"/>
              <a:t> (1 / ||w||) such that </a:t>
            </a:r>
            <a:r>
              <a:rPr lang="en-US" dirty="0" err="1"/>
              <a:t>y</a:t>
            </a:r>
            <a:r>
              <a:rPr lang="en-US" baseline="-25000" dirty="0" err="1"/>
              <a:t>i</a:t>
            </a:r>
            <a:r>
              <a:rPr lang="en-US" dirty="0"/>
              <a:t>(</a:t>
            </a:r>
            <a:r>
              <a:rPr lang="en-US" dirty="0" err="1"/>
              <a:t>w</a:t>
            </a:r>
            <a:r>
              <a:rPr lang="en-US" baseline="30000" dirty="0" err="1"/>
              <a:t>T</a:t>
            </a:r>
            <a:r>
              <a:rPr lang="en-US" dirty="0" err="1"/>
              <a:t>x</a:t>
            </a:r>
            <a:r>
              <a:rPr lang="en-US" baseline="-25000" dirty="0" err="1"/>
              <a:t>i</a:t>
            </a:r>
            <a:r>
              <a:rPr lang="en-US" dirty="0"/>
              <a:t> + b) &gt;= 1 for </a:t>
            </a:r>
            <a:r>
              <a:rPr lang="en-US" dirty="0" err="1"/>
              <a:t>i</a:t>
            </a:r>
            <a:r>
              <a:rPr lang="en-US" dirty="0"/>
              <a:t> = {1,2,…,m}</a:t>
            </a:r>
          </a:p>
          <a:p>
            <a:pPr marL="0" indent="0">
              <a:buNone/>
            </a:pPr>
            <a:endParaRPr lang="en-US" dirty="0"/>
          </a:p>
          <a:p>
            <a:pPr marL="0" indent="0">
              <a:buNone/>
            </a:pPr>
            <a:r>
              <a:rPr lang="en-US" dirty="0"/>
              <a:t>Optimize to find w, b</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490149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5C10C-72C3-4A15-BE5D-0C7FAD5669E0}"/>
              </a:ext>
            </a:extLst>
          </p:cNvPr>
          <p:cNvSpPr>
            <a:spLocks noGrp="1"/>
          </p:cNvSpPr>
          <p:nvPr>
            <p:ph type="title"/>
          </p:nvPr>
        </p:nvSpPr>
        <p:spPr/>
        <p:txBody>
          <a:bodyPr/>
          <a:lstStyle/>
          <a:p>
            <a:r>
              <a:rPr lang="en-US" dirty="0"/>
              <a:t>Optimizing using the gradient</a:t>
            </a:r>
          </a:p>
        </p:txBody>
      </p:sp>
      <p:sp>
        <p:nvSpPr>
          <p:cNvPr id="3" name="Content Placeholder 2">
            <a:extLst>
              <a:ext uri="{FF2B5EF4-FFF2-40B4-BE49-F238E27FC236}">
                <a16:creationId xmlns:a16="http://schemas.microsoft.com/office/drawing/2014/main" id="{2B5731E7-D56F-4414-91D1-31268159538C}"/>
              </a:ext>
            </a:extLst>
          </p:cNvPr>
          <p:cNvSpPr>
            <a:spLocks noGrp="1"/>
          </p:cNvSpPr>
          <p:nvPr>
            <p:ph idx="1"/>
          </p:nvPr>
        </p:nvSpPr>
        <p:spPr/>
        <p:txBody>
          <a:bodyPr/>
          <a:lstStyle/>
          <a:p>
            <a:pPr marL="0" indent="0">
              <a:buNone/>
            </a:pPr>
            <a:r>
              <a:rPr lang="en-US" dirty="0"/>
              <a:t>For any function </a:t>
            </a:r>
            <a:r>
              <a:rPr lang="en-US" i="1" dirty="0"/>
              <a:t>f</a:t>
            </a:r>
            <a:r>
              <a:rPr lang="en-US" dirty="0"/>
              <a:t>, there exists a gradient.</a:t>
            </a:r>
          </a:p>
          <a:p>
            <a:pPr marL="0" indent="0">
              <a:buNone/>
            </a:pPr>
            <a:endParaRPr lang="en-US" dirty="0"/>
          </a:p>
          <a:p>
            <a:pPr marL="0" indent="0">
              <a:buNone/>
            </a:pPr>
            <a:r>
              <a:rPr lang="en-US" dirty="0"/>
              <a:t>The gradient is the vector that points in the direction in which </a:t>
            </a:r>
            <a:r>
              <a:rPr lang="en-US" i="1" dirty="0"/>
              <a:t>f</a:t>
            </a:r>
            <a:r>
              <a:rPr lang="en-US" dirty="0"/>
              <a:t> is increasing the fastest.</a:t>
            </a:r>
          </a:p>
        </p:txBody>
      </p:sp>
    </p:spTree>
    <p:extLst>
      <p:ext uri="{BB962C8B-B14F-4D97-AF65-F5344CB8AC3E}">
        <p14:creationId xmlns:p14="http://schemas.microsoft.com/office/powerpoint/2010/main" val="372195569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87FB-6249-4299-9A4B-CDFEE330AE5A}"/>
              </a:ext>
            </a:extLst>
          </p:cNvPr>
          <p:cNvSpPr>
            <a:spLocks noGrp="1"/>
          </p:cNvSpPr>
          <p:nvPr>
            <p:ph type="title"/>
          </p:nvPr>
        </p:nvSpPr>
        <p:spPr/>
        <p:txBody>
          <a:bodyPr/>
          <a:lstStyle/>
          <a:p>
            <a:r>
              <a:rPr lang="en-US" dirty="0"/>
              <a:t>Best Decision Boundary</a:t>
            </a:r>
          </a:p>
        </p:txBody>
      </p:sp>
      <p:sp>
        <p:nvSpPr>
          <p:cNvPr id="3" name="Content Placeholder 2">
            <a:extLst>
              <a:ext uri="{FF2B5EF4-FFF2-40B4-BE49-F238E27FC236}">
                <a16:creationId xmlns:a16="http://schemas.microsoft.com/office/drawing/2014/main" id="{C74B41C2-F87C-4C09-9F67-72612C675574}"/>
              </a:ext>
            </a:extLst>
          </p:cNvPr>
          <p:cNvSpPr>
            <a:spLocks noGrp="1"/>
          </p:cNvSpPr>
          <p:nvPr>
            <p:ph idx="1"/>
          </p:nvPr>
        </p:nvSpPr>
        <p:spPr/>
        <p:txBody>
          <a:bodyPr/>
          <a:lstStyle/>
          <a:p>
            <a:pPr marL="0" indent="0">
              <a:buNone/>
            </a:pPr>
            <a:r>
              <a:rPr lang="en-US" dirty="0" err="1"/>
              <a:t>argmax</a:t>
            </a:r>
            <a:r>
              <a:rPr lang="en-US" baseline="-25000" dirty="0" err="1"/>
              <a:t>w</a:t>
            </a:r>
            <a:r>
              <a:rPr lang="en-US" baseline="-25000" dirty="0"/>
              <a:t>, b</a:t>
            </a:r>
            <a:r>
              <a:rPr lang="en-US" dirty="0"/>
              <a:t> (1 / ||w||) such that </a:t>
            </a:r>
            <a:r>
              <a:rPr lang="en-US" dirty="0" err="1"/>
              <a:t>y</a:t>
            </a:r>
            <a:r>
              <a:rPr lang="en-US" baseline="-25000" dirty="0" err="1"/>
              <a:t>i</a:t>
            </a:r>
            <a:r>
              <a:rPr lang="en-US" dirty="0"/>
              <a:t>(</a:t>
            </a:r>
            <a:r>
              <a:rPr lang="en-US" dirty="0" err="1"/>
              <a:t>w</a:t>
            </a:r>
            <a:r>
              <a:rPr lang="en-US" baseline="30000" dirty="0" err="1"/>
              <a:t>T</a:t>
            </a:r>
            <a:r>
              <a:rPr lang="en-US" dirty="0" err="1"/>
              <a:t>x</a:t>
            </a:r>
            <a:r>
              <a:rPr lang="en-US" baseline="-25000" dirty="0" err="1"/>
              <a:t>i</a:t>
            </a:r>
            <a:r>
              <a:rPr lang="en-US" dirty="0"/>
              <a:t> + b) &gt;= 1 for </a:t>
            </a:r>
            <a:r>
              <a:rPr lang="en-US" dirty="0" err="1"/>
              <a:t>i</a:t>
            </a:r>
            <a:r>
              <a:rPr lang="en-US" dirty="0"/>
              <a:t> = {1,2,…,m}</a:t>
            </a:r>
          </a:p>
          <a:p>
            <a:pPr marL="0" indent="0">
              <a:buNone/>
            </a:pPr>
            <a:endParaRPr lang="en-US" dirty="0"/>
          </a:p>
          <a:p>
            <a:pPr marL="0" indent="0">
              <a:buNone/>
            </a:pPr>
            <a:r>
              <a:rPr lang="en-US" dirty="0"/>
              <a:t>Optimize to find w, b</a:t>
            </a:r>
          </a:p>
          <a:p>
            <a:pPr marL="0" indent="0">
              <a:buNone/>
            </a:pPr>
            <a:endParaRPr lang="en-US" dirty="0"/>
          </a:p>
          <a:p>
            <a:pPr marL="0" indent="0">
              <a:buNone/>
            </a:pPr>
            <a:r>
              <a:rPr lang="en-US" dirty="0"/>
              <a:t>But it’s not differentiable! (i.e. we can’t find a gradient vector)</a:t>
            </a:r>
          </a:p>
        </p:txBody>
      </p:sp>
    </p:spTree>
    <p:extLst>
      <p:ext uri="{BB962C8B-B14F-4D97-AF65-F5344CB8AC3E}">
        <p14:creationId xmlns:p14="http://schemas.microsoft.com/office/powerpoint/2010/main" val="35875179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87FB-6249-4299-9A4B-CDFEE330AE5A}"/>
              </a:ext>
            </a:extLst>
          </p:cNvPr>
          <p:cNvSpPr>
            <a:spLocks noGrp="1"/>
          </p:cNvSpPr>
          <p:nvPr>
            <p:ph type="title"/>
          </p:nvPr>
        </p:nvSpPr>
        <p:spPr/>
        <p:txBody>
          <a:bodyPr/>
          <a:lstStyle/>
          <a:p>
            <a:r>
              <a:rPr lang="en-US" dirty="0"/>
              <a:t>Best Decision Boundary</a:t>
            </a:r>
          </a:p>
        </p:txBody>
      </p:sp>
      <p:sp>
        <p:nvSpPr>
          <p:cNvPr id="3" name="Content Placeholder 2">
            <a:extLst>
              <a:ext uri="{FF2B5EF4-FFF2-40B4-BE49-F238E27FC236}">
                <a16:creationId xmlns:a16="http://schemas.microsoft.com/office/drawing/2014/main" id="{C74B41C2-F87C-4C09-9F67-72612C675574}"/>
              </a:ext>
            </a:extLst>
          </p:cNvPr>
          <p:cNvSpPr>
            <a:spLocks noGrp="1"/>
          </p:cNvSpPr>
          <p:nvPr>
            <p:ph idx="1"/>
          </p:nvPr>
        </p:nvSpPr>
        <p:spPr/>
        <p:txBody>
          <a:bodyPr/>
          <a:lstStyle/>
          <a:p>
            <a:pPr marL="0" indent="0">
              <a:buNone/>
            </a:pPr>
            <a:r>
              <a:rPr lang="en-US" dirty="0" err="1"/>
              <a:t>argmax</a:t>
            </a:r>
            <a:r>
              <a:rPr lang="en-US" baseline="-25000" dirty="0" err="1"/>
              <a:t>w</a:t>
            </a:r>
            <a:r>
              <a:rPr lang="en-US" baseline="-25000" dirty="0"/>
              <a:t>, b</a:t>
            </a:r>
            <a:r>
              <a:rPr lang="en-US" dirty="0"/>
              <a:t> (1 / ||w||) such that </a:t>
            </a:r>
            <a:r>
              <a:rPr lang="en-US" dirty="0" err="1"/>
              <a:t>y</a:t>
            </a:r>
            <a:r>
              <a:rPr lang="en-US" baseline="-25000" dirty="0" err="1"/>
              <a:t>i</a:t>
            </a:r>
            <a:r>
              <a:rPr lang="en-US" dirty="0"/>
              <a:t>(</a:t>
            </a:r>
            <a:r>
              <a:rPr lang="en-US" dirty="0" err="1"/>
              <a:t>w</a:t>
            </a:r>
            <a:r>
              <a:rPr lang="en-US" baseline="30000" dirty="0" err="1"/>
              <a:t>T</a:t>
            </a:r>
            <a:r>
              <a:rPr lang="en-US" dirty="0" err="1"/>
              <a:t>x</a:t>
            </a:r>
            <a:r>
              <a:rPr lang="en-US" baseline="-25000" dirty="0" err="1"/>
              <a:t>i</a:t>
            </a:r>
            <a:r>
              <a:rPr lang="en-US" dirty="0"/>
              <a:t> + b) &gt;= 1 for </a:t>
            </a:r>
            <a:r>
              <a:rPr lang="en-US" dirty="0" err="1"/>
              <a:t>i</a:t>
            </a:r>
            <a:r>
              <a:rPr lang="en-US" dirty="0"/>
              <a:t> = {1,2,…,m}</a:t>
            </a:r>
          </a:p>
          <a:p>
            <a:pPr marL="0" indent="0">
              <a:buNone/>
            </a:pPr>
            <a:r>
              <a:rPr lang="en-US" dirty="0"/>
              <a:t>	Not Differentiable</a:t>
            </a:r>
          </a:p>
          <a:p>
            <a:pPr marL="0" indent="0">
              <a:buNone/>
            </a:pPr>
            <a:endParaRPr lang="en-US" dirty="0"/>
          </a:p>
          <a:p>
            <a:pPr marL="0" indent="0">
              <a:buNone/>
            </a:pPr>
            <a:r>
              <a:rPr lang="en-US" dirty="0" err="1"/>
              <a:t>argmin</a:t>
            </a:r>
            <a:r>
              <a:rPr lang="en-US" baseline="-25000" dirty="0" err="1"/>
              <a:t>w</a:t>
            </a:r>
            <a:r>
              <a:rPr lang="en-US" baseline="-25000" dirty="0"/>
              <a:t>, b</a:t>
            </a:r>
            <a:r>
              <a:rPr lang="en-US" dirty="0"/>
              <a:t> (||w||) such that </a:t>
            </a:r>
            <a:r>
              <a:rPr lang="en-US" dirty="0" err="1"/>
              <a:t>y</a:t>
            </a:r>
            <a:r>
              <a:rPr lang="en-US" baseline="-25000" dirty="0" err="1"/>
              <a:t>i</a:t>
            </a:r>
            <a:r>
              <a:rPr lang="en-US" dirty="0"/>
              <a:t>(</a:t>
            </a:r>
            <a:r>
              <a:rPr lang="en-US" dirty="0" err="1"/>
              <a:t>w</a:t>
            </a:r>
            <a:r>
              <a:rPr lang="en-US" baseline="30000" dirty="0" err="1"/>
              <a:t>T</a:t>
            </a:r>
            <a:r>
              <a:rPr lang="en-US" dirty="0" err="1"/>
              <a:t>x</a:t>
            </a:r>
            <a:r>
              <a:rPr lang="en-US" baseline="-25000" dirty="0" err="1"/>
              <a:t>i</a:t>
            </a:r>
            <a:r>
              <a:rPr lang="en-US" dirty="0"/>
              <a:t> + b) &gt;= 1 for </a:t>
            </a:r>
            <a:r>
              <a:rPr lang="en-US" dirty="0" err="1"/>
              <a:t>i</a:t>
            </a:r>
            <a:r>
              <a:rPr lang="en-US" dirty="0"/>
              <a:t> = {1,2,…,m}</a:t>
            </a:r>
          </a:p>
        </p:txBody>
      </p:sp>
    </p:spTree>
    <p:extLst>
      <p:ext uri="{BB962C8B-B14F-4D97-AF65-F5344CB8AC3E}">
        <p14:creationId xmlns:p14="http://schemas.microsoft.com/office/powerpoint/2010/main" val="7315610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87FB-6249-4299-9A4B-CDFEE330AE5A}"/>
              </a:ext>
            </a:extLst>
          </p:cNvPr>
          <p:cNvSpPr>
            <a:spLocks noGrp="1"/>
          </p:cNvSpPr>
          <p:nvPr>
            <p:ph type="title"/>
          </p:nvPr>
        </p:nvSpPr>
        <p:spPr/>
        <p:txBody>
          <a:bodyPr/>
          <a:lstStyle/>
          <a:p>
            <a:r>
              <a:rPr lang="en-US" dirty="0"/>
              <a:t>Best Decision Boundary</a:t>
            </a:r>
          </a:p>
        </p:txBody>
      </p:sp>
      <p:sp>
        <p:nvSpPr>
          <p:cNvPr id="3" name="Content Placeholder 2">
            <a:extLst>
              <a:ext uri="{FF2B5EF4-FFF2-40B4-BE49-F238E27FC236}">
                <a16:creationId xmlns:a16="http://schemas.microsoft.com/office/drawing/2014/main" id="{C74B41C2-F87C-4C09-9F67-72612C675574}"/>
              </a:ext>
            </a:extLst>
          </p:cNvPr>
          <p:cNvSpPr>
            <a:spLocks noGrp="1"/>
          </p:cNvSpPr>
          <p:nvPr>
            <p:ph idx="1"/>
          </p:nvPr>
        </p:nvSpPr>
        <p:spPr/>
        <p:txBody>
          <a:bodyPr/>
          <a:lstStyle/>
          <a:p>
            <a:pPr marL="0" indent="0">
              <a:buNone/>
            </a:pPr>
            <a:r>
              <a:rPr lang="en-US" dirty="0" err="1"/>
              <a:t>argmax</a:t>
            </a:r>
            <a:r>
              <a:rPr lang="en-US" baseline="-25000" dirty="0" err="1"/>
              <a:t>w</a:t>
            </a:r>
            <a:r>
              <a:rPr lang="en-US" baseline="-25000" dirty="0"/>
              <a:t>, b</a:t>
            </a:r>
            <a:r>
              <a:rPr lang="en-US" dirty="0"/>
              <a:t> (1 / ||w||) such that </a:t>
            </a:r>
            <a:r>
              <a:rPr lang="en-US" dirty="0" err="1"/>
              <a:t>y</a:t>
            </a:r>
            <a:r>
              <a:rPr lang="en-US" baseline="-25000" dirty="0" err="1"/>
              <a:t>i</a:t>
            </a:r>
            <a:r>
              <a:rPr lang="en-US" dirty="0"/>
              <a:t>(</a:t>
            </a:r>
            <a:r>
              <a:rPr lang="en-US" dirty="0" err="1"/>
              <a:t>w</a:t>
            </a:r>
            <a:r>
              <a:rPr lang="en-US" baseline="30000" dirty="0" err="1"/>
              <a:t>T</a:t>
            </a:r>
            <a:r>
              <a:rPr lang="en-US" dirty="0" err="1"/>
              <a:t>x</a:t>
            </a:r>
            <a:r>
              <a:rPr lang="en-US" baseline="-25000" dirty="0" err="1"/>
              <a:t>i</a:t>
            </a:r>
            <a:r>
              <a:rPr lang="en-US" dirty="0"/>
              <a:t> + b) &gt;= 1 for </a:t>
            </a:r>
            <a:r>
              <a:rPr lang="en-US" dirty="0" err="1"/>
              <a:t>i</a:t>
            </a:r>
            <a:r>
              <a:rPr lang="en-US" dirty="0"/>
              <a:t> = {1,2,…,m}</a:t>
            </a:r>
          </a:p>
          <a:p>
            <a:pPr marL="0" indent="0">
              <a:buNone/>
            </a:pPr>
            <a:r>
              <a:rPr lang="en-US" dirty="0"/>
              <a:t>	Not Differentiable</a:t>
            </a:r>
          </a:p>
          <a:p>
            <a:pPr marL="0" indent="0">
              <a:buNone/>
            </a:pPr>
            <a:endParaRPr lang="en-US" dirty="0"/>
          </a:p>
          <a:p>
            <a:pPr marL="0" indent="0">
              <a:buNone/>
            </a:pPr>
            <a:r>
              <a:rPr lang="en-US" dirty="0" err="1"/>
              <a:t>argmin</a:t>
            </a:r>
            <a:r>
              <a:rPr lang="en-US" baseline="-25000" dirty="0" err="1"/>
              <a:t>w</a:t>
            </a:r>
            <a:r>
              <a:rPr lang="en-US" baseline="-25000" dirty="0"/>
              <a:t>, b</a:t>
            </a:r>
            <a:r>
              <a:rPr lang="en-US" dirty="0"/>
              <a:t> (||w||) such that </a:t>
            </a:r>
            <a:r>
              <a:rPr lang="en-US" dirty="0" err="1"/>
              <a:t>y</a:t>
            </a:r>
            <a:r>
              <a:rPr lang="en-US" baseline="-25000" dirty="0" err="1"/>
              <a:t>i</a:t>
            </a:r>
            <a:r>
              <a:rPr lang="en-US" dirty="0"/>
              <a:t>(</a:t>
            </a:r>
            <a:r>
              <a:rPr lang="en-US" dirty="0" err="1"/>
              <a:t>w</a:t>
            </a:r>
            <a:r>
              <a:rPr lang="en-US" baseline="30000" dirty="0" err="1"/>
              <a:t>T</a:t>
            </a:r>
            <a:r>
              <a:rPr lang="en-US" dirty="0" err="1"/>
              <a:t>x</a:t>
            </a:r>
            <a:r>
              <a:rPr lang="en-US" baseline="-25000" dirty="0" err="1"/>
              <a:t>i</a:t>
            </a:r>
            <a:r>
              <a:rPr lang="en-US" dirty="0"/>
              <a:t> + b) &gt;= 1 for </a:t>
            </a:r>
            <a:r>
              <a:rPr lang="en-US" dirty="0" err="1"/>
              <a:t>i</a:t>
            </a:r>
            <a:r>
              <a:rPr lang="en-US" dirty="0"/>
              <a:t> = {1,2,…,m}</a:t>
            </a:r>
          </a:p>
          <a:p>
            <a:pPr marL="0" indent="0">
              <a:buNone/>
            </a:pPr>
            <a:r>
              <a:rPr lang="en-US" dirty="0"/>
              <a:t>	Not Differentiable</a:t>
            </a:r>
          </a:p>
        </p:txBody>
      </p:sp>
    </p:spTree>
    <p:extLst>
      <p:ext uri="{BB962C8B-B14F-4D97-AF65-F5344CB8AC3E}">
        <p14:creationId xmlns:p14="http://schemas.microsoft.com/office/powerpoint/2010/main" val="6018588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0DDC6-5295-4301-90FD-C69FF76C7A70}"/>
              </a:ext>
            </a:extLst>
          </p:cNvPr>
          <p:cNvSpPr>
            <a:spLocks noGrp="1"/>
          </p:cNvSpPr>
          <p:nvPr>
            <p:ph type="title"/>
          </p:nvPr>
        </p:nvSpPr>
        <p:spPr/>
        <p:txBody>
          <a:bodyPr/>
          <a:lstStyle/>
          <a:p>
            <a:r>
              <a:rPr lang="en-US" dirty="0"/>
              <a:t>Best Decision Boundary</a:t>
            </a:r>
          </a:p>
        </p:txBody>
      </p:sp>
      <p:sp>
        <p:nvSpPr>
          <p:cNvPr id="3" name="Content Placeholder 2">
            <a:extLst>
              <a:ext uri="{FF2B5EF4-FFF2-40B4-BE49-F238E27FC236}">
                <a16:creationId xmlns:a16="http://schemas.microsoft.com/office/drawing/2014/main" id="{B5641694-711F-4ACE-B824-4D4A56B11F79}"/>
              </a:ext>
            </a:extLst>
          </p:cNvPr>
          <p:cNvSpPr>
            <a:spLocks noGrp="1"/>
          </p:cNvSpPr>
          <p:nvPr>
            <p:ph idx="1"/>
          </p:nvPr>
        </p:nvSpPr>
        <p:spPr/>
        <p:txBody>
          <a:bodyPr/>
          <a:lstStyle/>
          <a:p>
            <a:pPr marL="0" indent="0">
              <a:buNone/>
            </a:pPr>
            <a:r>
              <a:rPr lang="en-US" dirty="0"/>
              <a:t>Support Vectors </a:t>
            </a:r>
          </a:p>
          <a:p>
            <a:pPr marL="0" indent="0">
              <a:buNone/>
            </a:pPr>
            <a:r>
              <a:rPr lang="en-US" dirty="0"/>
              <a:t>	 </a:t>
            </a:r>
            <a:r>
              <a:rPr lang="en-US" dirty="0" err="1"/>
              <a:t>w</a:t>
            </a:r>
            <a:r>
              <a:rPr lang="en-US" baseline="30000" dirty="0" err="1"/>
              <a:t>T</a:t>
            </a:r>
            <a:r>
              <a:rPr lang="en-US" dirty="0" err="1"/>
              <a:t>x</a:t>
            </a:r>
            <a:r>
              <a:rPr lang="en-US" dirty="0"/>
              <a:t> + b = ± 1</a:t>
            </a:r>
          </a:p>
          <a:p>
            <a:pPr marL="0" indent="0">
              <a:buNone/>
            </a:pPr>
            <a:endParaRPr lang="en-US" dirty="0"/>
          </a:p>
          <a:p>
            <a:pPr marL="0" indent="0">
              <a:buNone/>
            </a:pPr>
            <a:r>
              <a:rPr lang="en-US" dirty="0"/>
              <a:t>DB is unaffected by scale</a:t>
            </a:r>
          </a:p>
          <a:p>
            <a:pPr marL="0" indent="0">
              <a:buNone/>
            </a:pPr>
            <a:r>
              <a:rPr lang="en-US" dirty="0"/>
              <a:t>	(2w)</a:t>
            </a:r>
            <a:r>
              <a:rPr lang="en-US" baseline="30000" dirty="0"/>
              <a:t>T</a:t>
            </a:r>
            <a:r>
              <a:rPr lang="en-US" dirty="0"/>
              <a:t>x + 2b = 0</a:t>
            </a:r>
          </a:p>
          <a:p>
            <a:pPr marL="0" indent="0">
              <a:buNone/>
            </a:pPr>
            <a:endParaRPr lang="en-US" dirty="0"/>
          </a:p>
          <a:p>
            <a:pPr marL="0" indent="0">
              <a:buNone/>
            </a:pPr>
            <a:r>
              <a:rPr lang="en-US" dirty="0"/>
              <a:t>	</a:t>
            </a:r>
          </a:p>
        </p:txBody>
      </p:sp>
      <p:pic>
        <p:nvPicPr>
          <p:cNvPr id="4" name="Picture 3">
            <a:extLst>
              <a:ext uri="{FF2B5EF4-FFF2-40B4-BE49-F238E27FC236}">
                <a16:creationId xmlns:a16="http://schemas.microsoft.com/office/drawing/2014/main" id="{3C2F6A5D-58B4-4B09-BB2D-F2FEFE50AC2C}"/>
              </a:ext>
            </a:extLst>
          </p:cNvPr>
          <p:cNvPicPr>
            <a:picLocks noChangeAspect="1"/>
          </p:cNvPicPr>
          <p:nvPr/>
        </p:nvPicPr>
        <p:blipFill>
          <a:blip r:embed="rId2"/>
          <a:stretch>
            <a:fillRect/>
          </a:stretch>
        </p:blipFill>
        <p:spPr>
          <a:xfrm>
            <a:off x="6743700" y="1825625"/>
            <a:ext cx="4610100" cy="4629150"/>
          </a:xfrm>
          <a:prstGeom prst="rect">
            <a:avLst/>
          </a:prstGeom>
        </p:spPr>
      </p:pic>
    </p:spTree>
    <p:extLst>
      <p:ext uri="{BB962C8B-B14F-4D97-AF65-F5344CB8AC3E}">
        <p14:creationId xmlns:p14="http://schemas.microsoft.com/office/powerpoint/2010/main" val="27869508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87FB-6249-4299-9A4B-CDFEE330AE5A}"/>
              </a:ext>
            </a:extLst>
          </p:cNvPr>
          <p:cNvSpPr>
            <a:spLocks noGrp="1"/>
          </p:cNvSpPr>
          <p:nvPr>
            <p:ph type="title"/>
          </p:nvPr>
        </p:nvSpPr>
        <p:spPr/>
        <p:txBody>
          <a:bodyPr/>
          <a:lstStyle/>
          <a:p>
            <a:r>
              <a:rPr lang="en-US" dirty="0"/>
              <a:t>Best Decision Boundary</a:t>
            </a:r>
          </a:p>
        </p:txBody>
      </p:sp>
      <p:sp>
        <p:nvSpPr>
          <p:cNvPr id="3" name="Content Placeholder 2">
            <a:extLst>
              <a:ext uri="{FF2B5EF4-FFF2-40B4-BE49-F238E27FC236}">
                <a16:creationId xmlns:a16="http://schemas.microsoft.com/office/drawing/2014/main" id="{C74B41C2-F87C-4C09-9F67-72612C675574}"/>
              </a:ext>
            </a:extLst>
          </p:cNvPr>
          <p:cNvSpPr>
            <a:spLocks noGrp="1"/>
          </p:cNvSpPr>
          <p:nvPr>
            <p:ph idx="1"/>
          </p:nvPr>
        </p:nvSpPr>
        <p:spPr>
          <a:xfrm>
            <a:off x="838200" y="1825624"/>
            <a:ext cx="10515600" cy="5032375"/>
          </a:xfrm>
        </p:spPr>
        <p:txBody>
          <a:bodyPr/>
          <a:lstStyle/>
          <a:p>
            <a:pPr marL="0" indent="0">
              <a:buNone/>
            </a:pPr>
            <a:r>
              <a:rPr lang="en-US" dirty="0" err="1"/>
              <a:t>argmax</a:t>
            </a:r>
            <a:r>
              <a:rPr lang="en-US" baseline="-25000" dirty="0" err="1"/>
              <a:t>w</a:t>
            </a:r>
            <a:r>
              <a:rPr lang="en-US" baseline="-25000" dirty="0"/>
              <a:t>, b</a:t>
            </a:r>
            <a:r>
              <a:rPr lang="en-US" dirty="0"/>
              <a:t> (1 / ||w||) such that </a:t>
            </a:r>
            <a:r>
              <a:rPr lang="en-US" dirty="0" err="1"/>
              <a:t>y</a:t>
            </a:r>
            <a:r>
              <a:rPr lang="en-US" baseline="-25000" dirty="0" err="1"/>
              <a:t>i</a:t>
            </a:r>
            <a:r>
              <a:rPr lang="en-US" dirty="0"/>
              <a:t>(</a:t>
            </a:r>
            <a:r>
              <a:rPr lang="en-US" dirty="0" err="1"/>
              <a:t>w</a:t>
            </a:r>
            <a:r>
              <a:rPr lang="en-US" baseline="30000" dirty="0" err="1"/>
              <a:t>T</a:t>
            </a:r>
            <a:r>
              <a:rPr lang="en-US" dirty="0" err="1"/>
              <a:t>x</a:t>
            </a:r>
            <a:r>
              <a:rPr lang="en-US" baseline="-25000" dirty="0" err="1"/>
              <a:t>i</a:t>
            </a:r>
            <a:r>
              <a:rPr lang="en-US" dirty="0"/>
              <a:t> + b) &gt;= 1 for </a:t>
            </a:r>
            <a:r>
              <a:rPr lang="en-US" dirty="0" err="1"/>
              <a:t>i</a:t>
            </a:r>
            <a:r>
              <a:rPr lang="en-US" dirty="0"/>
              <a:t> = {1,2,…,m}</a:t>
            </a:r>
          </a:p>
          <a:p>
            <a:pPr marL="0" indent="0">
              <a:buNone/>
            </a:pPr>
            <a:r>
              <a:rPr lang="en-US" dirty="0"/>
              <a:t>	Not Differentiable</a:t>
            </a:r>
          </a:p>
          <a:p>
            <a:pPr marL="0" indent="0">
              <a:buNone/>
            </a:pPr>
            <a:endParaRPr lang="en-US" dirty="0"/>
          </a:p>
          <a:p>
            <a:pPr marL="0" indent="0">
              <a:buNone/>
            </a:pPr>
            <a:r>
              <a:rPr lang="en-US" dirty="0" err="1"/>
              <a:t>argmin</a:t>
            </a:r>
            <a:r>
              <a:rPr lang="en-US" baseline="-25000" dirty="0" err="1"/>
              <a:t>w</a:t>
            </a:r>
            <a:r>
              <a:rPr lang="en-US" baseline="-25000" dirty="0"/>
              <a:t>, b</a:t>
            </a:r>
            <a:r>
              <a:rPr lang="en-US" dirty="0"/>
              <a:t> (||w||) such that </a:t>
            </a:r>
            <a:r>
              <a:rPr lang="en-US" dirty="0" err="1"/>
              <a:t>y</a:t>
            </a:r>
            <a:r>
              <a:rPr lang="en-US" baseline="-25000" dirty="0" err="1"/>
              <a:t>i</a:t>
            </a:r>
            <a:r>
              <a:rPr lang="en-US" dirty="0"/>
              <a:t>(</a:t>
            </a:r>
            <a:r>
              <a:rPr lang="en-US" dirty="0" err="1"/>
              <a:t>w</a:t>
            </a:r>
            <a:r>
              <a:rPr lang="en-US" baseline="30000" dirty="0" err="1"/>
              <a:t>T</a:t>
            </a:r>
            <a:r>
              <a:rPr lang="en-US" dirty="0" err="1"/>
              <a:t>x</a:t>
            </a:r>
            <a:r>
              <a:rPr lang="en-US" baseline="-25000" dirty="0" err="1"/>
              <a:t>i</a:t>
            </a:r>
            <a:r>
              <a:rPr lang="en-US" dirty="0"/>
              <a:t> + b) &gt;= 1 for </a:t>
            </a:r>
            <a:r>
              <a:rPr lang="en-US" dirty="0" err="1"/>
              <a:t>i</a:t>
            </a:r>
            <a:r>
              <a:rPr lang="en-US" dirty="0"/>
              <a:t> = {1,2,…,m}</a:t>
            </a:r>
          </a:p>
          <a:p>
            <a:pPr marL="0" indent="0">
              <a:buNone/>
            </a:pPr>
            <a:r>
              <a:rPr lang="en-US" dirty="0"/>
              <a:t>	Not Differentiable</a:t>
            </a:r>
          </a:p>
          <a:p>
            <a:pPr marL="0" indent="0">
              <a:buNone/>
            </a:pPr>
            <a:endParaRPr lang="en-US" dirty="0"/>
          </a:p>
          <a:p>
            <a:pPr marL="0" indent="0">
              <a:buNone/>
            </a:pPr>
            <a:r>
              <a:rPr lang="en-US" dirty="0" err="1"/>
              <a:t>argmin</a:t>
            </a:r>
            <a:r>
              <a:rPr lang="en-US" baseline="-25000" dirty="0" err="1"/>
              <a:t>w</a:t>
            </a:r>
            <a:r>
              <a:rPr lang="en-US" baseline="-25000" dirty="0"/>
              <a:t>, b</a:t>
            </a:r>
            <a:r>
              <a:rPr lang="en-US" dirty="0"/>
              <a:t> (||w||</a:t>
            </a:r>
            <a:r>
              <a:rPr lang="en-US" baseline="30000" dirty="0"/>
              <a:t>2</a:t>
            </a:r>
            <a:r>
              <a:rPr lang="en-US" dirty="0"/>
              <a:t>) such that </a:t>
            </a:r>
            <a:r>
              <a:rPr lang="en-US" dirty="0" err="1"/>
              <a:t>y</a:t>
            </a:r>
            <a:r>
              <a:rPr lang="en-US" baseline="-25000" dirty="0" err="1"/>
              <a:t>i</a:t>
            </a:r>
            <a:r>
              <a:rPr lang="en-US" dirty="0"/>
              <a:t>(</a:t>
            </a:r>
            <a:r>
              <a:rPr lang="en-US" dirty="0" err="1"/>
              <a:t>w</a:t>
            </a:r>
            <a:r>
              <a:rPr lang="en-US" baseline="30000" dirty="0" err="1"/>
              <a:t>T</a:t>
            </a:r>
            <a:r>
              <a:rPr lang="en-US" dirty="0" err="1"/>
              <a:t>x</a:t>
            </a:r>
            <a:r>
              <a:rPr lang="en-US" baseline="-25000" dirty="0" err="1"/>
              <a:t>i</a:t>
            </a:r>
            <a:r>
              <a:rPr lang="en-US" dirty="0"/>
              <a:t> + b) &gt;= 1 for </a:t>
            </a:r>
            <a:r>
              <a:rPr lang="en-US" dirty="0" err="1"/>
              <a:t>i</a:t>
            </a:r>
            <a:r>
              <a:rPr lang="en-US" dirty="0"/>
              <a:t> = {1,2,…,m}</a:t>
            </a:r>
          </a:p>
          <a:p>
            <a:pPr marL="0" indent="0">
              <a:buNone/>
            </a:pPr>
            <a:r>
              <a:rPr lang="en-US" dirty="0"/>
              <a:t>	Convex + Differentiable</a:t>
            </a:r>
          </a:p>
          <a:p>
            <a:pPr marL="0" indent="0">
              <a:buNone/>
            </a:pPr>
            <a:r>
              <a:rPr lang="en-US" dirty="0"/>
              <a:t>	Requires a Convex quadratic program</a:t>
            </a:r>
          </a:p>
        </p:txBody>
      </p:sp>
    </p:spTree>
    <p:extLst>
      <p:ext uri="{BB962C8B-B14F-4D97-AF65-F5344CB8AC3E}">
        <p14:creationId xmlns:p14="http://schemas.microsoft.com/office/powerpoint/2010/main" val="249863597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969A9-37FA-4742-BF72-D36AC36FBBA8}"/>
              </a:ext>
            </a:extLst>
          </p:cNvPr>
          <p:cNvSpPr>
            <a:spLocks noGrp="1"/>
          </p:cNvSpPr>
          <p:nvPr>
            <p:ph type="title"/>
          </p:nvPr>
        </p:nvSpPr>
        <p:spPr/>
        <p:txBody>
          <a:bodyPr/>
          <a:lstStyle/>
          <a:p>
            <a:r>
              <a:rPr lang="en-US" dirty="0"/>
              <a:t>Shortcomings of Hard-Margin SVM</a:t>
            </a:r>
          </a:p>
        </p:txBody>
      </p:sp>
      <p:sp>
        <p:nvSpPr>
          <p:cNvPr id="3" name="Content Placeholder 2">
            <a:extLst>
              <a:ext uri="{FF2B5EF4-FFF2-40B4-BE49-F238E27FC236}">
                <a16:creationId xmlns:a16="http://schemas.microsoft.com/office/drawing/2014/main" id="{516EAA72-3278-4E30-BDA3-503D181B2ED6}"/>
              </a:ext>
            </a:extLst>
          </p:cNvPr>
          <p:cNvSpPr>
            <a:spLocks noGrp="1"/>
          </p:cNvSpPr>
          <p:nvPr>
            <p:ph idx="1"/>
          </p:nvPr>
        </p:nvSpPr>
        <p:spPr/>
        <p:txBody>
          <a:bodyPr/>
          <a:lstStyle/>
          <a:p>
            <a:pPr marL="0" indent="0">
              <a:buNone/>
            </a:pPr>
            <a:r>
              <a:rPr lang="en-US" dirty="0"/>
              <a:t>What if Linear Separability does not apply?</a:t>
            </a:r>
          </a:p>
        </p:txBody>
      </p:sp>
      <p:pic>
        <p:nvPicPr>
          <p:cNvPr id="4" name="Picture 3">
            <a:extLst>
              <a:ext uri="{FF2B5EF4-FFF2-40B4-BE49-F238E27FC236}">
                <a16:creationId xmlns:a16="http://schemas.microsoft.com/office/drawing/2014/main" id="{C873822C-139F-483F-B87F-EDDD3258F0D7}"/>
              </a:ext>
            </a:extLst>
          </p:cNvPr>
          <p:cNvPicPr>
            <a:picLocks noChangeAspect="1"/>
          </p:cNvPicPr>
          <p:nvPr/>
        </p:nvPicPr>
        <p:blipFill>
          <a:blip r:embed="rId2"/>
          <a:stretch>
            <a:fillRect/>
          </a:stretch>
        </p:blipFill>
        <p:spPr>
          <a:xfrm>
            <a:off x="3800977" y="2621384"/>
            <a:ext cx="4590045" cy="4114582"/>
          </a:xfrm>
          <a:prstGeom prst="rect">
            <a:avLst/>
          </a:prstGeom>
        </p:spPr>
      </p:pic>
    </p:spTree>
    <p:extLst>
      <p:ext uri="{BB962C8B-B14F-4D97-AF65-F5344CB8AC3E}">
        <p14:creationId xmlns:p14="http://schemas.microsoft.com/office/powerpoint/2010/main" val="397284640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3086DE-62F6-4DE1-88F7-907FF6E63C64}"/>
              </a:ext>
            </a:extLst>
          </p:cNvPr>
          <p:cNvSpPr>
            <a:spLocks noGrp="1"/>
          </p:cNvSpPr>
          <p:nvPr>
            <p:ph type="title"/>
          </p:nvPr>
        </p:nvSpPr>
        <p:spPr/>
        <p:txBody>
          <a:bodyPr/>
          <a:lstStyle/>
          <a:p>
            <a:r>
              <a:rPr lang="en-US" dirty="0"/>
              <a:t>Interlude - Soft-Margin SVMs</a:t>
            </a:r>
          </a:p>
        </p:txBody>
      </p:sp>
      <p:sp>
        <p:nvSpPr>
          <p:cNvPr id="5" name="Text Placeholder 4">
            <a:extLst>
              <a:ext uri="{FF2B5EF4-FFF2-40B4-BE49-F238E27FC236}">
                <a16:creationId xmlns:a16="http://schemas.microsoft.com/office/drawing/2014/main" id="{9DC550B0-0080-4F74-8A83-E16DAB6AE1E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7543789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EBBE6F-08A9-4AAA-B67F-76D54D6D0134}"/>
              </a:ext>
            </a:extLst>
          </p:cNvPr>
          <p:cNvSpPr>
            <a:spLocks noGrp="1"/>
          </p:cNvSpPr>
          <p:nvPr>
            <p:ph type="title"/>
          </p:nvPr>
        </p:nvSpPr>
        <p:spPr/>
        <p:txBody>
          <a:bodyPr/>
          <a:lstStyle/>
          <a:p>
            <a:r>
              <a:rPr lang="en-US" dirty="0"/>
              <a:t>Overcoming Linear Separability Problem</a:t>
            </a:r>
          </a:p>
        </p:txBody>
      </p:sp>
      <p:sp>
        <p:nvSpPr>
          <p:cNvPr id="5" name="Content Placeholder 4">
            <a:extLst>
              <a:ext uri="{FF2B5EF4-FFF2-40B4-BE49-F238E27FC236}">
                <a16:creationId xmlns:a16="http://schemas.microsoft.com/office/drawing/2014/main" id="{71481631-D98C-4E85-9879-72814084E743}"/>
              </a:ext>
            </a:extLst>
          </p:cNvPr>
          <p:cNvSpPr>
            <a:spLocks noGrp="1"/>
          </p:cNvSpPr>
          <p:nvPr>
            <p:ph idx="1"/>
          </p:nvPr>
        </p:nvSpPr>
        <p:spPr/>
        <p:txBody>
          <a:bodyPr/>
          <a:lstStyle/>
          <a:p>
            <a:pPr marL="0" indent="0">
              <a:buNone/>
            </a:pPr>
            <a:r>
              <a:rPr lang="en-US" dirty="0"/>
              <a:t>Add some wiggle room to our</a:t>
            </a:r>
          </a:p>
          <a:p>
            <a:pPr marL="0" indent="0">
              <a:buNone/>
            </a:pPr>
            <a:r>
              <a:rPr lang="en-US" dirty="0"/>
              <a:t>problem space</a:t>
            </a:r>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7BC3E3D5-8417-4FC0-84FF-590E8D8F531C}"/>
              </a:ext>
            </a:extLst>
          </p:cNvPr>
          <p:cNvPicPr>
            <a:picLocks noChangeAspect="1"/>
          </p:cNvPicPr>
          <p:nvPr/>
        </p:nvPicPr>
        <p:blipFill>
          <a:blip r:embed="rId2"/>
          <a:stretch>
            <a:fillRect/>
          </a:stretch>
        </p:blipFill>
        <p:spPr>
          <a:xfrm>
            <a:off x="6439032" y="1825625"/>
            <a:ext cx="4914768" cy="4387964"/>
          </a:xfrm>
          <a:prstGeom prst="rect">
            <a:avLst/>
          </a:prstGeom>
        </p:spPr>
      </p:pic>
    </p:spTree>
    <p:extLst>
      <p:ext uri="{BB962C8B-B14F-4D97-AF65-F5344CB8AC3E}">
        <p14:creationId xmlns:p14="http://schemas.microsoft.com/office/powerpoint/2010/main" val="4447077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C6E4D-E444-49CD-B2C1-175E7FDEFE51}"/>
              </a:ext>
            </a:extLst>
          </p:cNvPr>
          <p:cNvSpPr>
            <a:spLocks noGrp="1"/>
          </p:cNvSpPr>
          <p:nvPr>
            <p:ph type="title"/>
          </p:nvPr>
        </p:nvSpPr>
        <p:spPr/>
        <p:txBody>
          <a:bodyPr/>
          <a:lstStyle/>
          <a:p>
            <a:r>
              <a:rPr lang="en-US" dirty="0"/>
              <a:t>Adding a slack term </a:t>
            </a:r>
            <a:r>
              <a:rPr lang="el-GR" dirty="0"/>
              <a:t>ξ</a:t>
            </a:r>
            <a:endParaRPr lang="en-US" dirty="0"/>
          </a:p>
        </p:txBody>
      </p:sp>
      <p:sp>
        <p:nvSpPr>
          <p:cNvPr id="3" name="Content Placeholder 2">
            <a:extLst>
              <a:ext uri="{FF2B5EF4-FFF2-40B4-BE49-F238E27FC236}">
                <a16:creationId xmlns:a16="http://schemas.microsoft.com/office/drawing/2014/main" id="{DB319E2F-93EC-4870-9A05-85873B7C0715}"/>
              </a:ext>
            </a:extLst>
          </p:cNvPr>
          <p:cNvSpPr>
            <a:spLocks noGrp="1"/>
          </p:cNvSpPr>
          <p:nvPr>
            <p:ph idx="1"/>
          </p:nvPr>
        </p:nvSpPr>
        <p:spPr/>
        <p:txBody>
          <a:bodyPr/>
          <a:lstStyle/>
          <a:p>
            <a:pPr marL="0" indent="0">
              <a:buNone/>
            </a:pPr>
            <a:r>
              <a:rPr lang="en-US" dirty="0"/>
              <a:t>Add a slack term </a:t>
            </a:r>
            <a:r>
              <a:rPr lang="el-GR" dirty="0"/>
              <a:t>ξ</a:t>
            </a:r>
            <a:r>
              <a:rPr lang="en-US" dirty="0"/>
              <a:t> to every example</a:t>
            </a:r>
          </a:p>
          <a:p>
            <a:pPr marL="0" indent="0">
              <a:buNone/>
            </a:pPr>
            <a:endParaRPr lang="en-US" dirty="0"/>
          </a:p>
          <a:p>
            <a:pPr marL="0" indent="0">
              <a:buNone/>
            </a:pPr>
            <a:r>
              <a:rPr lang="en-US" dirty="0"/>
              <a:t>(for most examples the </a:t>
            </a:r>
            <a:r>
              <a:rPr lang="el-GR" dirty="0"/>
              <a:t>ξ</a:t>
            </a:r>
            <a:r>
              <a:rPr lang="en-US" dirty="0"/>
              <a:t> is 0)</a:t>
            </a:r>
          </a:p>
        </p:txBody>
      </p:sp>
      <p:pic>
        <p:nvPicPr>
          <p:cNvPr id="4" name="Picture 3">
            <a:extLst>
              <a:ext uri="{FF2B5EF4-FFF2-40B4-BE49-F238E27FC236}">
                <a16:creationId xmlns:a16="http://schemas.microsoft.com/office/drawing/2014/main" id="{56FA2BE4-A045-44BB-8614-1FD50E4D387C}"/>
              </a:ext>
            </a:extLst>
          </p:cNvPr>
          <p:cNvPicPr>
            <a:picLocks noChangeAspect="1"/>
          </p:cNvPicPr>
          <p:nvPr/>
        </p:nvPicPr>
        <p:blipFill>
          <a:blip r:embed="rId2"/>
          <a:stretch>
            <a:fillRect/>
          </a:stretch>
        </p:blipFill>
        <p:spPr>
          <a:xfrm>
            <a:off x="7207454" y="1939032"/>
            <a:ext cx="4146346" cy="4124523"/>
          </a:xfrm>
          <a:prstGeom prst="rect">
            <a:avLst/>
          </a:prstGeom>
        </p:spPr>
      </p:pic>
    </p:spTree>
    <p:extLst>
      <p:ext uri="{BB962C8B-B14F-4D97-AF65-F5344CB8AC3E}">
        <p14:creationId xmlns:p14="http://schemas.microsoft.com/office/powerpoint/2010/main" val="83185872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F0772-CE40-4201-96D8-161C1FF749A3}"/>
              </a:ext>
            </a:extLst>
          </p:cNvPr>
          <p:cNvSpPr>
            <a:spLocks noGrp="1"/>
          </p:cNvSpPr>
          <p:nvPr>
            <p:ph type="title"/>
          </p:nvPr>
        </p:nvSpPr>
        <p:spPr/>
        <p:txBody>
          <a:bodyPr/>
          <a:lstStyle/>
          <a:p>
            <a:r>
              <a:rPr lang="en-US" dirty="0"/>
              <a:t>Adding a slack term </a:t>
            </a:r>
            <a:r>
              <a:rPr lang="el-GR" dirty="0"/>
              <a:t>ξ</a:t>
            </a:r>
            <a:r>
              <a:rPr lang="en-US" dirty="0"/>
              <a:t> – Objective Function</a:t>
            </a:r>
          </a:p>
        </p:txBody>
      </p:sp>
      <p:sp>
        <p:nvSpPr>
          <p:cNvPr id="3" name="Content Placeholder 2">
            <a:extLst>
              <a:ext uri="{FF2B5EF4-FFF2-40B4-BE49-F238E27FC236}">
                <a16:creationId xmlns:a16="http://schemas.microsoft.com/office/drawing/2014/main" id="{E32D67EC-5BE9-4155-B237-2A6893BE8755}"/>
              </a:ext>
            </a:extLst>
          </p:cNvPr>
          <p:cNvSpPr>
            <a:spLocks noGrp="1"/>
          </p:cNvSpPr>
          <p:nvPr>
            <p:ph idx="1"/>
          </p:nvPr>
        </p:nvSpPr>
        <p:spPr/>
        <p:txBody>
          <a:bodyPr/>
          <a:lstStyle/>
          <a:p>
            <a:pPr marL="0" indent="0">
              <a:buNone/>
            </a:pPr>
            <a:r>
              <a:rPr lang="en-US" dirty="0" err="1"/>
              <a:t>argmin</a:t>
            </a:r>
            <a:r>
              <a:rPr lang="en-US" baseline="-25000" dirty="0" err="1"/>
              <a:t>w</a:t>
            </a:r>
            <a:r>
              <a:rPr lang="en-US" baseline="-25000" dirty="0"/>
              <a:t>, b</a:t>
            </a:r>
            <a:r>
              <a:rPr lang="en-US" dirty="0"/>
              <a:t> (½||w||</a:t>
            </a:r>
            <a:r>
              <a:rPr lang="en-US" baseline="30000" dirty="0"/>
              <a:t>2</a:t>
            </a:r>
            <a:r>
              <a:rPr lang="en-US" dirty="0"/>
              <a:t>) 	</a:t>
            </a:r>
            <a:r>
              <a:rPr lang="en-US" dirty="0">
                <a:sym typeface="Wingdings" panose="05000000000000000000" pitchFamily="2" charset="2"/>
              </a:rPr>
              <a:t>	</a:t>
            </a:r>
            <a:r>
              <a:rPr lang="en-US" dirty="0" err="1"/>
              <a:t>argmin</a:t>
            </a:r>
            <a:r>
              <a:rPr lang="en-US" baseline="-25000" dirty="0" err="1"/>
              <a:t>w</a:t>
            </a:r>
            <a:r>
              <a:rPr lang="en-US" baseline="-25000" dirty="0"/>
              <a:t>, b</a:t>
            </a:r>
            <a:r>
              <a:rPr lang="en-US" dirty="0"/>
              <a:t> (½||w||</a:t>
            </a:r>
            <a:r>
              <a:rPr lang="en-US" baseline="30000" dirty="0"/>
              <a:t>2</a:t>
            </a:r>
            <a:r>
              <a:rPr lang="en-US" dirty="0"/>
              <a:t>) + C ∑</a:t>
            </a:r>
            <a:r>
              <a:rPr lang="en-US" baseline="-25000" dirty="0" err="1"/>
              <a:t>i</a:t>
            </a:r>
            <a:r>
              <a:rPr lang="en-US" baseline="-25000" dirty="0"/>
              <a:t>=1</a:t>
            </a:r>
            <a:r>
              <a:rPr lang="en-US" baseline="-25000" dirty="0">
                <a:sym typeface="Wingdings" panose="05000000000000000000" pitchFamily="2" charset="2"/>
              </a:rPr>
              <a:t>m</a:t>
            </a:r>
            <a:r>
              <a:rPr lang="en-US" dirty="0">
                <a:sym typeface="Wingdings" panose="05000000000000000000" pitchFamily="2" charset="2"/>
              </a:rPr>
              <a:t> </a:t>
            </a:r>
            <a:r>
              <a:rPr lang="el-GR" dirty="0"/>
              <a:t>ξ</a:t>
            </a:r>
            <a:r>
              <a:rPr lang="en-US" baseline="-25000" dirty="0" err="1"/>
              <a:t>i</a:t>
            </a:r>
            <a:r>
              <a:rPr lang="en-US" baseline="30000" dirty="0" err="1"/>
              <a:t>p</a:t>
            </a:r>
            <a:endParaRPr lang="en-US" baseline="30000" dirty="0"/>
          </a:p>
          <a:p>
            <a:pPr marL="0" indent="0">
              <a:buNone/>
            </a:pPr>
            <a:endParaRPr lang="en-US" baseline="30000" dirty="0"/>
          </a:p>
          <a:p>
            <a:pPr marL="0" indent="0">
              <a:buNone/>
            </a:pPr>
            <a:r>
              <a:rPr lang="en-US" dirty="0"/>
              <a:t>C = Tuning Parameter</a:t>
            </a:r>
          </a:p>
          <a:p>
            <a:pPr marL="0" indent="0">
              <a:buNone/>
            </a:pPr>
            <a:r>
              <a:rPr lang="en-US" dirty="0"/>
              <a:t>p = scaling of wrongness</a:t>
            </a:r>
          </a:p>
          <a:p>
            <a:pPr marL="0" indent="0">
              <a:buNone/>
            </a:pPr>
            <a:r>
              <a:rPr lang="en-US" dirty="0"/>
              <a:t>	</a:t>
            </a:r>
            <a:r>
              <a:rPr lang="en-US" i="1" dirty="0"/>
              <a:t>p = 1 is often used</a:t>
            </a:r>
          </a:p>
        </p:txBody>
      </p:sp>
    </p:spTree>
    <p:extLst>
      <p:ext uri="{BB962C8B-B14F-4D97-AF65-F5344CB8AC3E}">
        <p14:creationId xmlns:p14="http://schemas.microsoft.com/office/powerpoint/2010/main" val="1440726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9C176-762C-40CC-8E99-5D62C49FA9A5}"/>
              </a:ext>
            </a:extLst>
          </p:cNvPr>
          <p:cNvSpPr>
            <a:spLocks noGrp="1"/>
          </p:cNvSpPr>
          <p:nvPr>
            <p:ph type="title"/>
          </p:nvPr>
        </p:nvSpPr>
        <p:spPr/>
        <p:txBody>
          <a:bodyPr/>
          <a:lstStyle/>
          <a:p>
            <a:r>
              <a:rPr lang="en-US" dirty="0"/>
              <a:t>Optimize using the gradient</a:t>
            </a:r>
          </a:p>
        </p:txBody>
      </p:sp>
      <p:sp>
        <p:nvSpPr>
          <p:cNvPr id="3" name="Content Placeholder 2">
            <a:extLst>
              <a:ext uri="{FF2B5EF4-FFF2-40B4-BE49-F238E27FC236}">
                <a16:creationId xmlns:a16="http://schemas.microsoft.com/office/drawing/2014/main" id="{128F6F99-0D7A-492D-931A-C068C161A23A}"/>
              </a:ext>
            </a:extLst>
          </p:cNvPr>
          <p:cNvSpPr>
            <a:spLocks noGrp="1"/>
          </p:cNvSpPr>
          <p:nvPr>
            <p:ph idx="1"/>
          </p:nvPr>
        </p:nvSpPr>
        <p:spPr/>
        <p:txBody>
          <a:bodyPr/>
          <a:lstStyle/>
          <a:p>
            <a:endParaRPr lang="en-US"/>
          </a:p>
        </p:txBody>
      </p:sp>
      <p:pic>
        <p:nvPicPr>
          <p:cNvPr id="4" name="Picture 2" descr="Related image">
            <a:extLst>
              <a:ext uri="{FF2B5EF4-FFF2-40B4-BE49-F238E27FC236}">
                <a16:creationId xmlns:a16="http://schemas.microsoft.com/office/drawing/2014/main" id="{2E56EEE6-0335-42E2-BDDD-E85453F00B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9196" y="1825625"/>
            <a:ext cx="5213608" cy="4549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78120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F0772-CE40-4201-96D8-161C1FF749A3}"/>
              </a:ext>
            </a:extLst>
          </p:cNvPr>
          <p:cNvSpPr>
            <a:spLocks noGrp="1"/>
          </p:cNvSpPr>
          <p:nvPr>
            <p:ph type="title"/>
          </p:nvPr>
        </p:nvSpPr>
        <p:spPr/>
        <p:txBody>
          <a:bodyPr/>
          <a:lstStyle/>
          <a:p>
            <a:r>
              <a:rPr lang="en-US" dirty="0"/>
              <a:t>Adding a slack term </a:t>
            </a:r>
            <a:r>
              <a:rPr lang="el-GR" dirty="0"/>
              <a:t>ξ</a:t>
            </a:r>
            <a:r>
              <a:rPr lang="en-US" dirty="0"/>
              <a:t> - Constraints</a:t>
            </a:r>
          </a:p>
        </p:txBody>
      </p:sp>
      <p:sp>
        <p:nvSpPr>
          <p:cNvPr id="3" name="Content Placeholder 2">
            <a:extLst>
              <a:ext uri="{FF2B5EF4-FFF2-40B4-BE49-F238E27FC236}">
                <a16:creationId xmlns:a16="http://schemas.microsoft.com/office/drawing/2014/main" id="{E32D67EC-5BE9-4155-B237-2A6893BE8755}"/>
              </a:ext>
            </a:extLst>
          </p:cNvPr>
          <p:cNvSpPr>
            <a:spLocks noGrp="1"/>
          </p:cNvSpPr>
          <p:nvPr>
            <p:ph idx="1"/>
          </p:nvPr>
        </p:nvSpPr>
        <p:spPr>
          <a:xfrm>
            <a:off x="838200" y="1825624"/>
            <a:ext cx="10515600" cy="5032375"/>
          </a:xfrm>
        </p:spPr>
        <p:txBody>
          <a:bodyPr>
            <a:normAutofit/>
          </a:bodyPr>
          <a:lstStyle/>
          <a:p>
            <a:pPr marL="0" indent="0">
              <a:buNone/>
            </a:pPr>
            <a:r>
              <a:rPr lang="en-US" dirty="0" err="1"/>
              <a:t>y</a:t>
            </a:r>
            <a:r>
              <a:rPr lang="en-US" baseline="-25000" dirty="0" err="1"/>
              <a:t>i</a:t>
            </a:r>
            <a:r>
              <a:rPr lang="en-US" dirty="0"/>
              <a:t>(</a:t>
            </a:r>
            <a:r>
              <a:rPr lang="en-US" dirty="0" err="1"/>
              <a:t>w</a:t>
            </a:r>
            <a:r>
              <a:rPr lang="en-US" baseline="30000" dirty="0" err="1"/>
              <a:t>T</a:t>
            </a:r>
            <a:r>
              <a:rPr lang="en-US" dirty="0" err="1"/>
              <a:t>x</a:t>
            </a:r>
            <a:r>
              <a:rPr lang="en-US" baseline="-25000" dirty="0" err="1"/>
              <a:t>i</a:t>
            </a:r>
            <a:r>
              <a:rPr lang="en-US" dirty="0"/>
              <a:t> + b) &gt;= 1	</a:t>
            </a:r>
            <a:r>
              <a:rPr lang="en-US" dirty="0">
                <a:sym typeface="Wingdings" panose="05000000000000000000" pitchFamily="2" charset="2"/>
              </a:rPr>
              <a:t>	</a:t>
            </a:r>
            <a:r>
              <a:rPr lang="en-US" dirty="0"/>
              <a:t> </a:t>
            </a:r>
            <a:r>
              <a:rPr lang="en-US" dirty="0" err="1"/>
              <a:t>y</a:t>
            </a:r>
            <a:r>
              <a:rPr lang="en-US" baseline="-25000" dirty="0" err="1"/>
              <a:t>i</a:t>
            </a:r>
            <a:r>
              <a:rPr lang="en-US" dirty="0"/>
              <a:t>(</a:t>
            </a:r>
            <a:r>
              <a:rPr lang="en-US" dirty="0" err="1"/>
              <a:t>w</a:t>
            </a:r>
            <a:r>
              <a:rPr lang="en-US" baseline="30000" dirty="0" err="1"/>
              <a:t>T</a:t>
            </a:r>
            <a:r>
              <a:rPr lang="en-US" dirty="0" err="1"/>
              <a:t>x</a:t>
            </a:r>
            <a:r>
              <a:rPr lang="en-US" baseline="-25000" dirty="0" err="1"/>
              <a:t>i</a:t>
            </a:r>
            <a:r>
              <a:rPr lang="en-US" dirty="0"/>
              <a:t> + b) &gt;= 1 – </a:t>
            </a:r>
            <a:r>
              <a:rPr lang="el-GR" dirty="0"/>
              <a:t>ξ</a:t>
            </a:r>
            <a:r>
              <a:rPr lang="en-US" baseline="-25000" dirty="0" err="1"/>
              <a:t>i</a:t>
            </a:r>
            <a:endParaRPr lang="en-US" dirty="0"/>
          </a:p>
          <a:p>
            <a:pPr marL="0" indent="0">
              <a:buNone/>
            </a:pPr>
            <a:endParaRPr lang="en-US" i="1" dirty="0"/>
          </a:p>
          <a:p>
            <a:pPr marL="0" indent="0">
              <a:buNone/>
            </a:pPr>
            <a:r>
              <a:rPr lang="el-GR" dirty="0"/>
              <a:t>ξ</a:t>
            </a:r>
            <a:r>
              <a:rPr lang="en-US" baseline="-25000" dirty="0" err="1"/>
              <a:t>i</a:t>
            </a:r>
            <a:r>
              <a:rPr lang="en-US" dirty="0"/>
              <a:t> relates to distance from the correct margin</a:t>
            </a:r>
          </a:p>
          <a:p>
            <a:pPr marL="0" indent="0">
              <a:buNone/>
            </a:pPr>
            <a:r>
              <a:rPr lang="el-GR" dirty="0"/>
              <a:t>ξ</a:t>
            </a:r>
            <a:r>
              <a:rPr lang="en-US" baseline="-25000" dirty="0" err="1"/>
              <a:t>i</a:t>
            </a:r>
            <a:r>
              <a:rPr lang="en-US" dirty="0"/>
              <a:t> = 0 when we are on the correct side</a:t>
            </a:r>
          </a:p>
          <a:p>
            <a:pPr marL="0" indent="0">
              <a:buNone/>
            </a:pPr>
            <a:r>
              <a:rPr lang="en-US" i="1" dirty="0"/>
              <a:t>	</a:t>
            </a:r>
            <a:r>
              <a:rPr lang="en-US" dirty="0"/>
              <a:t>(or on the boundary) of our </a:t>
            </a:r>
            <a:r>
              <a:rPr lang="en-US" i="1" dirty="0"/>
              <a:t>margin</a:t>
            </a:r>
          </a:p>
          <a:p>
            <a:pPr marL="0" indent="0">
              <a:buNone/>
            </a:pPr>
            <a:r>
              <a:rPr lang="el-GR" dirty="0"/>
              <a:t>ξ</a:t>
            </a:r>
            <a:r>
              <a:rPr lang="en-US" baseline="-25000" dirty="0" err="1"/>
              <a:t>i</a:t>
            </a:r>
            <a:r>
              <a:rPr lang="en-US" dirty="0"/>
              <a:t> = ½ when we are halfway between margin</a:t>
            </a:r>
          </a:p>
          <a:p>
            <a:pPr marL="0" indent="0">
              <a:buNone/>
            </a:pPr>
            <a:r>
              <a:rPr lang="en-US" i="1" dirty="0"/>
              <a:t>	</a:t>
            </a:r>
            <a:r>
              <a:rPr lang="en-US" dirty="0"/>
              <a:t>and decision boundary</a:t>
            </a:r>
          </a:p>
          <a:p>
            <a:pPr marL="0" indent="0">
              <a:buNone/>
            </a:pPr>
            <a:r>
              <a:rPr lang="el-GR" dirty="0"/>
              <a:t>ξ</a:t>
            </a:r>
            <a:r>
              <a:rPr lang="en-US" baseline="-25000" dirty="0" err="1"/>
              <a:t>i</a:t>
            </a:r>
            <a:r>
              <a:rPr lang="en-US" dirty="0"/>
              <a:t> = 2 when we are 1 margin on the wrong</a:t>
            </a:r>
          </a:p>
          <a:p>
            <a:pPr marL="0" indent="0">
              <a:buNone/>
            </a:pPr>
            <a:r>
              <a:rPr lang="en-US" dirty="0"/>
              <a:t>	side of the decision boundary</a:t>
            </a:r>
          </a:p>
        </p:txBody>
      </p:sp>
      <p:pic>
        <p:nvPicPr>
          <p:cNvPr id="4" name="Picture 3">
            <a:extLst>
              <a:ext uri="{FF2B5EF4-FFF2-40B4-BE49-F238E27FC236}">
                <a16:creationId xmlns:a16="http://schemas.microsoft.com/office/drawing/2014/main" id="{CE83E1C4-15EC-4825-B5A7-B439AB92FE1C}"/>
              </a:ext>
            </a:extLst>
          </p:cNvPr>
          <p:cNvPicPr>
            <a:picLocks noChangeAspect="1"/>
          </p:cNvPicPr>
          <p:nvPr/>
        </p:nvPicPr>
        <p:blipFill>
          <a:blip r:embed="rId2"/>
          <a:stretch>
            <a:fillRect/>
          </a:stretch>
        </p:blipFill>
        <p:spPr>
          <a:xfrm>
            <a:off x="7583648" y="2561591"/>
            <a:ext cx="3770152" cy="3750309"/>
          </a:xfrm>
          <a:prstGeom prst="rect">
            <a:avLst/>
          </a:prstGeom>
        </p:spPr>
      </p:pic>
    </p:spTree>
    <p:extLst>
      <p:ext uri="{BB962C8B-B14F-4D97-AF65-F5344CB8AC3E}">
        <p14:creationId xmlns:p14="http://schemas.microsoft.com/office/powerpoint/2010/main" val="61679754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17A81-8D2A-4068-ADA6-5656D1E5D25F}"/>
              </a:ext>
            </a:extLst>
          </p:cNvPr>
          <p:cNvSpPr>
            <a:spLocks noGrp="1"/>
          </p:cNvSpPr>
          <p:nvPr>
            <p:ph type="title"/>
          </p:nvPr>
        </p:nvSpPr>
        <p:spPr/>
        <p:txBody>
          <a:bodyPr/>
          <a:lstStyle/>
          <a:p>
            <a:r>
              <a:rPr lang="en-US" dirty="0"/>
              <a:t>Adding a slack term </a:t>
            </a:r>
            <a:r>
              <a:rPr lang="el-GR" dirty="0"/>
              <a:t>ξ</a:t>
            </a:r>
            <a:r>
              <a:rPr lang="en-US" dirty="0"/>
              <a:t> - </a:t>
            </a:r>
            <a:r>
              <a:rPr lang="en-US" dirty="0" err="1"/>
              <a:t>Lagrangian</a:t>
            </a:r>
            <a:endParaRPr lang="en-US" dirty="0"/>
          </a:p>
        </p:txBody>
      </p:sp>
      <p:sp>
        <p:nvSpPr>
          <p:cNvPr id="3" name="Content Placeholder 2">
            <a:extLst>
              <a:ext uri="{FF2B5EF4-FFF2-40B4-BE49-F238E27FC236}">
                <a16:creationId xmlns:a16="http://schemas.microsoft.com/office/drawing/2014/main" id="{1C503851-8870-4F9C-8739-342B08711EB2}"/>
              </a:ext>
            </a:extLst>
          </p:cNvPr>
          <p:cNvSpPr>
            <a:spLocks noGrp="1"/>
          </p:cNvSpPr>
          <p:nvPr>
            <p:ph idx="1"/>
          </p:nvPr>
        </p:nvSpPr>
        <p:spPr/>
        <p:txBody>
          <a:bodyPr/>
          <a:lstStyle/>
          <a:p>
            <a:pPr marL="0" indent="0">
              <a:buNone/>
            </a:pPr>
            <a:r>
              <a:rPr lang="en-US" dirty="0"/>
              <a:t>L(</a:t>
            </a:r>
            <a:r>
              <a:rPr lang="en-US" dirty="0" err="1"/>
              <a:t>w,b</a:t>
            </a:r>
            <a:r>
              <a:rPr lang="en-US" dirty="0"/>
              <a:t>,</a:t>
            </a:r>
            <a:r>
              <a:rPr lang="el-GR" dirty="0"/>
              <a:t>α</a:t>
            </a:r>
            <a:r>
              <a:rPr lang="en-US" dirty="0"/>
              <a:t>) = (½||w||</a:t>
            </a:r>
            <a:r>
              <a:rPr lang="en-US" baseline="30000" dirty="0"/>
              <a:t>2</a:t>
            </a:r>
            <a:r>
              <a:rPr lang="en-US" dirty="0"/>
              <a:t> + ∑</a:t>
            </a:r>
            <a:r>
              <a:rPr lang="en-US" baseline="-25000" dirty="0" err="1"/>
              <a:t>i</a:t>
            </a:r>
            <a:r>
              <a:rPr lang="en-US" baseline="-25000" dirty="0"/>
              <a:t>=1…m</a:t>
            </a:r>
            <a:r>
              <a:rPr lang="en-US" dirty="0"/>
              <a:t> (</a:t>
            </a:r>
            <a:r>
              <a:rPr lang="el-GR" dirty="0"/>
              <a:t>α</a:t>
            </a:r>
            <a:r>
              <a:rPr lang="en-US" baseline="-25000" dirty="0" err="1"/>
              <a:t>i</a:t>
            </a:r>
            <a:r>
              <a:rPr lang="en-US" baseline="-25000" dirty="0"/>
              <a:t> </a:t>
            </a:r>
            <a:r>
              <a:rPr lang="en-US" dirty="0"/>
              <a:t>(1 – </a:t>
            </a:r>
            <a:r>
              <a:rPr lang="en-US" dirty="0" err="1"/>
              <a:t>y</a:t>
            </a:r>
            <a:r>
              <a:rPr lang="en-US" baseline="-25000" dirty="0" err="1"/>
              <a:t>i</a:t>
            </a:r>
            <a:r>
              <a:rPr lang="en-US" dirty="0"/>
              <a:t>(</a:t>
            </a:r>
            <a:r>
              <a:rPr lang="en-US" dirty="0" err="1"/>
              <a:t>w</a:t>
            </a:r>
            <a:r>
              <a:rPr lang="en-US" baseline="30000" dirty="0" err="1"/>
              <a:t>T</a:t>
            </a:r>
            <a:r>
              <a:rPr lang="en-US" dirty="0" err="1"/>
              <a:t>x</a:t>
            </a:r>
            <a:r>
              <a:rPr lang="en-US" baseline="-25000" dirty="0" err="1"/>
              <a:t>i</a:t>
            </a:r>
            <a:r>
              <a:rPr lang="en-US" dirty="0"/>
              <a:t> + b))))	</a:t>
            </a:r>
            <a:r>
              <a:rPr lang="en-US" dirty="0">
                <a:sym typeface="Wingdings" panose="05000000000000000000" pitchFamily="2" charset="2"/>
              </a:rPr>
              <a:t></a:t>
            </a:r>
          </a:p>
          <a:p>
            <a:pPr marL="0" indent="0">
              <a:buNone/>
            </a:pPr>
            <a:r>
              <a:rPr lang="en-US" dirty="0">
                <a:sym typeface="Wingdings" panose="05000000000000000000" pitchFamily="2" charset="2"/>
              </a:rPr>
              <a:t>L(</a:t>
            </a:r>
            <a:r>
              <a:rPr lang="en-US" dirty="0" err="1">
                <a:sym typeface="Wingdings" panose="05000000000000000000" pitchFamily="2" charset="2"/>
              </a:rPr>
              <a:t>w,b</a:t>
            </a:r>
            <a:r>
              <a:rPr lang="en-US" dirty="0">
                <a:sym typeface="Wingdings" panose="05000000000000000000" pitchFamily="2" charset="2"/>
              </a:rPr>
              <a:t>,</a:t>
            </a:r>
            <a:r>
              <a:rPr lang="el-GR" dirty="0"/>
              <a:t>α</a:t>
            </a:r>
            <a:r>
              <a:rPr lang="en-US" dirty="0"/>
              <a:t>,</a:t>
            </a:r>
            <a:r>
              <a:rPr lang="el-GR" dirty="0"/>
              <a:t>ξ</a:t>
            </a:r>
            <a:r>
              <a:rPr lang="en-US" dirty="0"/>
              <a:t>)= (½||w||</a:t>
            </a:r>
            <a:r>
              <a:rPr lang="en-US" baseline="30000" dirty="0"/>
              <a:t>2</a:t>
            </a:r>
            <a:r>
              <a:rPr lang="en-US" dirty="0"/>
              <a:t> - ∑</a:t>
            </a:r>
            <a:r>
              <a:rPr lang="en-US" baseline="-25000" dirty="0" err="1"/>
              <a:t>i</a:t>
            </a:r>
            <a:r>
              <a:rPr lang="en-US" baseline="-25000" dirty="0"/>
              <a:t>=1…m</a:t>
            </a:r>
            <a:r>
              <a:rPr lang="en-US" dirty="0"/>
              <a:t> (</a:t>
            </a:r>
            <a:r>
              <a:rPr lang="el-GR" dirty="0"/>
              <a:t>α</a:t>
            </a:r>
            <a:r>
              <a:rPr lang="en-US" baseline="-25000" dirty="0" err="1"/>
              <a:t>i</a:t>
            </a:r>
            <a:r>
              <a:rPr lang="en-US" baseline="-25000" dirty="0"/>
              <a:t> </a:t>
            </a:r>
            <a:r>
              <a:rPr lang="en-US" dirty="0"/>
              <a:t>(</a:t>
            </a:r>
            <a:r>
              <a:rPr lang="en-US" dirty="0" err="1"/>
              <a:t>y</a:t>
            </a:r>
            <a:r>
              <a:rPr lang="en-US" baseline="-25000" dirty="0" err="1"/>
              <a:t>i</a:t>
            </a:r>
            <a:r>
              <a:rPr lang="en-US" dirty="0"/>
              <a:t>(</a:t>
            </a:r>
            <a:r>
              <a:rPr lang="en-US" dirty="0" err="1"/>
              <a:t>w</a:t>
            </a:r>
            <a:r>
              <a:rPr lang="en-US" baseline="30000" dirty="0" err="1"/>
              <a:t>T</a:t>
            </a:r>
            <a:r>
              <a:rPr lang="en-US" dirty="0" err="1"/>
              <a:t>x</a:t>
            </a:r>
            <a:r>
              <a:rPr lang="en-US" baseline="-25000" dirty="0" err="1"/>
              <a:t>i</a:t>
            </a:r>
            <a:r>
              <a:rPr lang="en-US" dirty="0"/>
              <a:t> + b) – 1 + </a:t>
            </a:r>
            <a:r>
              <a:rPr lang="el-GR" dirty="0"/>
              <a:t>ξ</a:t>
            </a:r>
            <a:r>
              <a:rPr lang="en-US" baseline="-25000" dirty="0" err="1"/>
              <a:t>i</a:t>
            </a:r>
            <a:r>
              <a:rPr lang="en-US" dirty="0"/>
              <a:t>))) - ∑</a:t>
            </a:r>
            <a:r>
              <a:rPr lang="en-US" baseline="-25000" dirty="0" err="1"/>
              <a:t>i</a:t>
            </a:r>
            <a:r>
              <a:rPr lang="en-US" baseline="-25000" dirty="0"/>
              <a:t>=1…m </a:t>
            </a:r>
            <a:r>
              <a:rPr lang="el-GR" dirty="0"/>
              <a:t>β</a:t>
            </a:r>
            <a:r>
              <a:rPr lang="en-US" baseline="-25000" dirty="0" err="1"/>
              <a:t>i</a:t>
            </a:r>
            <a:r>
              <a:rPr lang="el-GR" dirty="0"/>
              <a:t>ξ</a:t>
            </a:r>
            <a:r>
              <a:rPr lang="en-US" baseline="-25000" dirty="0" err="1"/>
              <a:t>i</a:t>
            </a:r>
            <a:endParaRPr lang="en-US" baseline="-25000" dirty="0"/>
          </a:p>
          <a:p>
            <a:pPr marL="0" indent="0">
              <a:buNone/>
            </a:pPr>
            <a:r>
              <a:rPr lang="en-US" dirty="0"/>
              <a:t>Add </a:t>
            </a:r>
            <a:r>
              <a:rPr lang="el-GR" dirty="0"/>
              <a:t>ξ</a:t>
            </a:r>
            <a:r>
              <a:rPr lang="en-US" dirty="0"/>
              <a:t> as a term to minimize…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C28BABF-F369-487F-BB24-5757C1212A0D}"/>
                  </a:ext>
                </a:extLst>
              </p14:cNvPr>
              <p14:cNvContentPartPr/>
              <p14:nvPr/>
            </p14:nvContentPartPr>
            <p14:xfrm>
              <a:off x="9672840" y="2743560"/>
              <a:ext cx="290160" cy="31320"/>
            </p14:xfrm>
          </p:contentPart>
        </mc:Choice>
        <mc:Fallback xmlns="">
          <p:pic>
            <p:nvPicPr>
              <p:cNvPr id="4" name="Ink 3">
                <a:extLst>
                  <a:ext uri="{FF2B5EF4-FFF2-40B4-BE49-F238E27FC236}">
                    <a16:creationId xmlns:a16="http://schemas.microsoft.com/office/drawing/2014/main" id="{0C28BABF-F369-487F-BB24-5757C1212A0D}"/>
                  </a:ext>
                </a:extLst>
              </p:cNvPr>
              <p:cNvPicPr/>
              <p:nvPr/>
            </p:nvPicPr>
            <p:blipFill>
              <a:blip r:embed="rId3"/>
              <a:stretch>
                <a:fillRect/>
              </a:stretch>
            </p:blipFill>
            <p:spPr>
              <a:xfrm>
                <a:off x="9663480" y="2734200"/>
                <a:ext cx="308880" cy="50040"/>
              </a:xfrm>
              <a:prstGeom prst="rect">
                <a:avLst/>
              </a:prstGeom>
            </p:spPr>
          </p:pic>
        </mc:Fallback>
      </mc:AlternateContent>
    </p:spTree>
    <p:extLst>
      <p:ext uri="{BB962C8B-B14F-4D97-AF65-F5344CB8AC3E}">
        <p14:creationId xmlns:p14="http://schemas.microsoft.com/office/powerpoint/2010/main" val="74337406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17A81-8D2A-4068-ADA6-5656D1E5D25F}"/>
              </a:ext>
            </a:extLst>
          </p:cNvPr>
          <p:cNvSpPr>
            <a:spLocks noGrp="1"/>
          </p:cNvSpPr>
          <p:nvPr>
            <p:ph type="title"/>
          </p:nvPr>
        </p:nvSpPr>
        <p:spPr/>
        <p:txBody>
          <a:bodyPr/>
          <a:lstStyle/>
          <a:p>
            <a:r>
              <a:rPr lang="en-US" dirty="0"/>
              <a:t>Adding a slack term </a:t>
            </a:r>
            <a:r>
              <a:rPr lang="el-GR" dirty="0"/>
              <a:t>ξ</a:t>
            </a:r>
            <a:r>
              <a:rPr lang="en-US" dirty="0"/>
              <a:t> - </a:t>
            </a:r>
            <a:r>
              <a:rPr lang="en-US" dirty="0" err="1"/>
              <a:t>Lagrangian</a:t>
            </a:r>
            <a:endParaRPr lang="en-US" dirty="0"/>
          </a:p>
        </p:txBody>
      </p:sp>
      <p:sp>
        <p:nvSpPr>
          <p:cNvPr id="3" name="Content Placeholder 2">
            <a:extLst>
              <a:ext uri="{FF2B5EF4-FFF2-40B4-BE49-F238E27FC236}">
                <a16:creationId xmlns:a16="http://schemas.microsoft.com/office/drawing/2014/main" id="{1C503851-8870-4F9C-8739-342B08711EB2}"/>
              </a:ext>
            </a:extLst>
          </p:cNvPr>
          <p:cNvSpPr>
            <a:spLocks noGrp="1"/>
          </p:cNvSpPr>
          <p:nvPr>
            <p:ph idx="1"/>
          </p:nvPr>
        </p:nvSpPr>
        <p:spPr/>
        <p:txBody>
          <a:bodyPr/>
          <a:lstStyle/>
          <a:p>
            <a:pPr marL="0" indent="0">
              <a:buNone/>
            </a:pPr>
            <a:r>
              <a:rPr lang="en-US" dirty="0"/>
              <a:t>L(</a:t>
            </a:r>
            <a:r>
              <a:rPr lang="en-US" dirty="0" err="1"/>
              <a:t>w,b</a:t>
            </a:r>
            <a:r>
              <a:rPr lang="en-US" dirty="0"/>
              <a:t>,</a:t>
            </a:r>
            <a:r>
              <a:rPr lang="el-GR" dirty="0"/>
              <a:t>α</a:t>
            </a:r>
            <a:r>
              <a:rPr lang="en-US" dirty="0"/>
              <a:t>) = (½||w||</a:t>
            </a:r>
            <a:r>
              <a:rPr lang="en-US" baseline="30000" dirty="0"/>
              <a:t>2</a:t>
            </a:r>
            <a:r>
              <a:rPr lang="en-US" dirty="0"/>
              <a:t> + ∑</a:t>
            </a:r>
            <a:r>
              <a:rPr lang="en-US" baseline="-25000" dirty="0" err="1"/>
              <a:t>i</a:t>
            </a:r>
            <a:r>
              <a:rPr lang="en-US" baseline="-25000" dirty="0"/>
              <a:t>=1…m</a:t>
            </a:r>
            <a:r>
              <a:rPr lang="en-US" dirty="0"/>
              <a:t> (</a:t>
            </a:r>
            <a:r>
              <a:rPr lang="el-GR" dirty="0"/>
              <a:t>α</a:t>
            </a:r>
            <a:r>
              <a:rPr lang="en-US" baseline="-25000" dirty="0" err="1"/>
              <a:t>i</a:t>
            </a:r>
            <a:r>
              <a:rPr lang="en-US" baseline="-25000" dirty="0"/>
              <a:t> </a:t>
            </a:r>
            <a:r>
              <a:rPr lang="en-US" dirty="0"/>
              <a:t>(1 – </a:t>
            </a:r>
            <a:r>
              <a:rPr lang="en-US" dirty="0" err="1"/>
              <a:t>y</a:t>
            </a:r>
            <a:r>
              <a:rPr lang="en-US" baseline="-25000" dirty="0" err="1"/>
              <a:t>i</a:t>
            </a:r>
            <a:r>
              <a:rPr lang="en-US" dirty="0"/>
              <a:t>(</a:t>
            </a:r>
            <a:r>
              <a:rPr lang="en-US" dirty="0" err="1"/>
              <a:t>w</a:t>
            </a:r>
            <a:r>
              <a:rPr lang="en-US" baseline="30000" dirty="0" err="1"/>
              <a:t>T</a:t>
            </a:r>
            <a:r>
              <a:rPr lang="en-US" dirty="0" err="1"/>
              <a:t>x</a:t>
            </a:r>
            <a:r>
              <a:rPr lang="en-US" baseline="-25000" dirty="0" err="1"/>
              <a:t>i</a:t>
            </a:r>
            <a:r>
              <a:rPr lang="en-US" dirty="0"/>
              <a:t> + b))))	</a:t>
            </a:r>
            <a:r>
              <a:rPr lang="en-US" dirty="0">
                <a:sym typeface="Wingdings" panose="05000000000000000000" pitchFamily="2" charset="2"/>
              </a:rPr>
              <a:t></a:t>
            </a:r>
          </a:p>
          <a:p>
            <a:pPr marL="0" indent="0">
              <a:buNone/>
            </a:pPr>
            <a:r>
              <a:rPr lang="en-US" dirty="0">
                <a:sym typeface="Wingdings" panose="05000000000000000000" pitchFamily="2" charset="2"/>
              </a:rPr>
              <a:t>L(</a:t>
            </a:r>
            <a:r>
              <a:rPr lang="en-US" dirty="0" err="1">
                <a:sym typeface="Wingdings" panose="05000000000000000000" pitchFamily="2" charset="2"/>
              </a:rPr>
              <a:t>w,b</a:t>
            </a:r>
            <a:r>
              <a:rPr lang="en-US" dirty="0">
                <a:sym typeface="Wingdings" panose="05000000000000000000" pitchFamily="2" charset="2"/>
              </a:rPr>
              <a:t>,</a:t>
            </a:r>
            <a:r>
              <a:rPr lang="el-GR" dirty="0"/>
              <a:t>α</a:t>
            </a:r>
            <a:r>
              <a:rPr lang="en-US" dirty="0"/>
              <a:t>,</a:t>
            </a:r>
            <a:r>
              <a:rPr lang="el-GR" dirty="0"/>
              <a:t>ξ</a:t>
            </a:r>
            <a:r>
              <a:rPr lang="en-US" dirty="0"/>
              <a:t>)=(½||w||</a:t>
            </a:r>
            <a:r>
              <a:rPr lang="en-US" baseline="30000" dirty="0"/>
              <a:t>2</a:t>
            </a:r>
            <a:r>
              <a:rPr lang="en-US" dirty="0"/>
              <a:t> - ∑</a:t>
            </a:r>
            <a:r>
              <a:rPr lang="en-US" baseline="-25000" dirty="0" err="1"/>
              <a:t>i</a:t>
            </a:r>
            <a:r>
              <a:rPr lang="en-US" baseline="-25000" dirty="0"/>
              <a:t>=1…m</a:t>
            </a:r>
            <a:r>
              <a:rPr lang="en-US" dirty="0"/>
              <a:t> (</a:t>
            </a:r>
            <a:r>
              <a:rPr lang="el-GR" dirty="0"/>
              <a:t>α</a:t>
            </a:r>
            <a:r>
              <a:rPr lang="en-US" baseline="-25000" dirty="0" err="1"/>
              <a:t>i</a:t>
            </a:r>
            <a:r>
              <a:rPr lang="en-US" baseline="-25000" dirty="0"/>
              <a:t> </a:t>
            </a:r>
            <a:r>
              <a:rPr lang="en-US" dirty="0"/>
              <a:t>(</a:t>
            </a:r>
            <a:r>
              <a:rPr lang="en-US" dirty="0" err="1"/>
              <a:t>y</a:t>
            </a:r>
            <a:r>
              <a:rPr lang="en-US" baseline="-25000" dirty="0" err="1"/>
              <a:t>i</a:t>
            </a:r>
            <a:r>
              <a:rPr lang="en-US" dirty="0"/>
              <a:t>(</a:t>
            </a:r>
            <a:r>
              <a:rPr lang="en-US" dirty="0" err="1"/>
              <a:t>w</a:t>
            </a:r>
            <a:r>
              <a:rPr lang="en-US" baseline="30000" dirty="0" err="1"/>
              <a:t>T</a:t>
            </a:r>
            <a:r>
              <a:rPr lang="en-US" dirty="0" err="1"/>
              <a:t>x</a:t>
            </a:r>
            <a:r>
              <a:rPr lang="en-US" baseline="-25000" dirty="0" err="1"/>
              <a:t>i</a:t>
            </a:r>
            <a:r>
              <a:rPr lang="en-US" dirty="0"/>
              <a:t> + b) – 1 + </a:t>
            </a:r>
            <a:r>
              <a:rPr lang="el-GR" dirty="0"/>
              <a:t>ξ</a:t>
            </a:r>
            <a:r>
              <a:rPr lang="en-US" baseline="-25000" dirty="0" err="1"/>
              <a:t>i</a:t>
            </a:r>
            <a:r>
              <a:rPr lang="en-US" dirty="0"/>
              <a:t>))) - ∑</a:t>
            </a:r>
            <a:r>
              <a:rPr lang="en-US" baseline="-25000" dirty="0" err="1"/>
              <a:t>i</a:t>
            </a:r>
            <a:r>
              <a:rPr lang="en-US" baseline="-25000" dirty="0"/>
              <a:t>=1…m </a:t>
            </a:r>
            <a:r>
              <a:rPr lang="el-GR" dirty="0"/>
              <a:t>β</a:t>
            </a:r>
            <a:r>
              <a:rPr lang="en-US" baseline="-25000" dirty="0" err="1"/>
              <a:t>i</a:t>
            </a:r>
            <a:r>
              <a:rPr lang="el-GR" dirty="0"/>
              <a:t>ξ</a:t>
            </a:r>
            <a:r>
              <a:rPr lang="en-US" baseline="-25000" dirty="0" err="1"/>
              <a:t>i</a:t>
            </a:r>
            <a:endParaRPr lang="en-US" baseline="-25000" dirty="0"/>
          </a:p>
          <a:p>
            <a:pPr marL="0" indent="0">
              <a:buNone/>
            </a:pPr>
            <a:r>
              <a:rPr lang="en-US" dirty="0"/>
              <a:t>Add </a:t>
            </a:r>
            <a:r>
              <a:rPr lang="el-GR" dirty="0"/>
              <a:t>ξ</a:t>
            </a:r>
            <a:r>
              <a:rPr lang="en-US" dirty="0"/>
              <a:t> as a term to minimize…</a:t>
            </a:r>
          </a:p>
          <a:p>
            <a:pPr marL="0" indent="0">
              <a:buNone/>
            </a:pPr>
            <a:endParaRPr lang="en-US" dirty="0"/>
          </a:p>
          <a:p>
            <a:pPr marL="0" indent="0">
              <a:buNone/>
            </a:pPr>
            <a:r>
              <a:rPr lang="en-US" i="1" dirty="0"/>
              <a:t>----------------------------------- Magic Happens -------------------------------------</a:t>
            </a:r>
          </a:p>
          <a:p>
            <a:pPr marL="0" indent="0">
              <a:buNone/>
            </a:pPr>
            <a:endParaRPr lang="en-US" dirty="0"/>
          </a:p>
          <a:p>
            <a:pPr marL="0" indent="0">
              <a:buNone/>
            </a:pPr>
            <a:r>
              <a:rPr lang="en-US" dirty="0"/>
              <a:t>max</a:t>
            </a:r>
            <a:r>
              <a:rPr lang="el-GR" baseline="-25000" dirty="0"/>
              <a:t>α </a:t>
            </a:r>
            <a:r>
              <a:rPr lang="en-US" dirty="0"/>
              <a:t>(∑</a:t>
            </a:r>
            <a:r>
              <a:rPr lang="en-US" baseline="-25000" dirty="0" err="1"/>
              <a:t>i</a:t>
            </a:r>
            <a:r>
              <a:rPr lang="en-US" baseline="-25000" dirty="0"/>
              <a:t> </a:t>
            </a:r>
            <a:r>
              <a:rPr lang="el-GR" dirty="0"/>
              <a:t>α</a:t>
            </a:r>
            <a:r>
              <a:rPr lang="en-US" baseline="-25000" dirty="0" err="1"/>
              <a:t>i</a:t>
            </a:r>
            <a:r>
              <a:rPr lang="en-US" dirty="0"/>
              <a:t> − ½ ∑</a:t>
            </a:r>
            <a:r>
              <a:rPr lang="en-US" baseline="-25000" dirty="0" err="1"/>
              <a:t>i,j</a:t>
            </a:r>
            <a:r>
              <a:rPr lang="en-US" dirty="0"/>
              <a:t> </a:t>
            </a:r>
            <a:r>
              <a:rPr lang="el-GR" dirty="0"/>
              <a:t>α</a:t>
            </a:r>
            <a:r>
              <a:rPr lang="en-US" baseline="-25000" dirty="0" err="1"/>
              <a:t>i</a:t>
            </a:r>
            <a:r>
              <a:rPr lang="en-US" dirty="0"/>
              <a:t> </a:t>
            </a:r>
            <a:r>
              <a:rPr lang="el-GR" dirty="0"/>
              <a:t>α</a:t>
            </a:r>
            <a:r>
              <a:rPr lang="en-US" baseline="-25000" dirty="0"/>
              <a:t>j</a:t>
            </a:r>
            <a:r>
              <a:rPr lang="en-US" dirty="0"/>
              <a:t> </a:t>
            </a:r>
            <a:r>
              <a:rPr lang="en-US" dirty="0" err="1"/>
              <a:t>y</a:t>
            </a:r>
            <a:r>
              <a:rPr lang="en-US" baseline="-25000" dirty="0" err="1"/>
              <a:t>i</a:t>
            </a:r>
            <a:r>
              <a:rPr lang="en-US" dirty="0"/>
              <a:t> </a:t>
            </a:r>
            <a:r>
              <a:rPr lang="en-US" dirty="0" err="1"/>
              <a:t>y</a:t>
            </a:r>
            <a:r>
              <a:rPr lang="en-US" baseline="-25000" dirty="0" err="1"/>
              <a:t>j</a:t>
            </a:r>
            <a:r>
              <a:rPr lang="en-US" dirty="0"/>
              <a:t> x</a:t>
            </a:r>
            <a:r>
              <a:rPr lang="en-US" baseline="-25000" dirty="0"/>
              <a:t>i</a:t>
            </a:r>
            <a:r>
              <a:rPr lang="en-US" dirty="0"/>
              <a:t> · </a:t>
            </a:r>
            <a:r>
              <a:rPr lang="en-US" dirty="0" err="1"/>
              <a:t>x</a:t>
            </a:r>
            <a:r>
              <a:rPr lang="en-US" baseline="-25000" dirty="0" err="1"/>
              <a:t>j</a:t>
            </a:r>
            <a:r>
              <a:rPr lang="en-US" dirty="0"/>
              <a:t>) – </a:t>
            </a:r>
            <a:r>
              <a:rPr lang="en-US" i="1" dirty="0"/>
              <a:t>unchanged</a:t>
            </a:r>
            <a:endParaRPr lang="en-US" dirty="0"/>
          </a:p>
          <a:p>
            <a:pPr marL="0" indent="0">
              <a:buNone/>
            </a:pPr>
            <a:r>
              <a:rPr lang="en-US" dirty="0"/>
              <a:t>New constraint: 0 &lt;= </a:t>
            </a:r>
            <a:r>
              <a:rPr lang="el-GR" dirty="0"/>
              <a:t>α</a:t>
            </a:r>
            <a:r>
              <a:rPr lang="en-US" dirty="0"/>
              <a:t> &lt;= C</a:t>
            </a:r>
          </a:p>
          <a:p>
            <a:pPr marL="0" indent="0">
              <a:buNone/>
            </a:pPr>
            <a:endParaRPr lang="en-US" dirty="0"/>
          </a:p>
        </p:txBody>
      </p:sp>
    </p:spTree>
    <p:extLst>
      <p:ext uri="{BB962C8B-B14F-4D97-AF65-F5344CB8AC3E}">
        <p14:creationId xmlns:p14="http://schemas.microsoft.com/office/powerpoint/2010/main" val="121090784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07A9-A9BC-4961-8C4F-75569FA00C2E}"/>
              </a:ext>
            </a:extLst>
          </p:cNvPr>
          <p:cNvSpPr>
            <a:spLocks noGrp="1"/>
          </p:cNvSpPr>
          <p:nvPr>
            <p:ph type="title"/>
          </p:nvPr>
        </p:nvSpPr>
        <p:spPr/>
        <p:txBody>
          <a:bodyPr/>
          <a:lstStyle/>
          <a:p>
            <a:r>
              <a:rPr lang="en-US" dirty="0"/>
              <a:t>Adding a slack term </a:t>
            </a:r>
            <a:r>
              <a:rPr lang="el-GR" dirty="0"/>
              <a:t>ξ</a:t>
            </a:r>
            <a:r>
              <a:rPr lang="en-US" dirty="0"/>
              <a:t> – Final Form</a:t>
            </a:r>
          </a:p>
        </p:txBody>
      </p:sp>
      <p:sp>
        <p:nvSpPr>
          <p:cNvPr id="3" name="Content Placeholder 2">
            <a:extLst>
              <a:ext uri="{FF2B5EF4-FFF2-40B4-BE49-F238E27FC236}">
                <a16:creationId xmlns:a16="http://schemas.microsoft.com/office/drawing/2014/main" id="{8ADCB580-E909-4F7D-A34B-5BEC451A94B4}"/>
              </a:ext>
            </a:extLst>
          </p:cNvPr>
          <p:cNvSpPr>
            <a:spLocks noGrp="1"/>
          </p:cNvSpPr>
          <p:nvPr>
            <p:ph idx="1"/>
          </p:nvPr>
        </p:nvSpPr>
        <p:spPr/>
        <p:txBody>
          <a:bodyPr/>
          <a:lstStyle/>
          <a:p>
            <a:pPr marL="0" indent="0">
              <a:buNone/>
            </a:pPr>
            <a:r>
              <a:rPr lang="en-US" dirty="0"/>
              <a:t>max</a:t>
            </a:r>
            <a:r>
              <a:rPr lang="el-GR" baseline="-25000" dirty="0"/>
              <a:t>α </a:t>
            </a:r>
            <a:r>
              <a:rPr lang="en-US" dirty="0"/>
              <a:t>(L</a:t>
            </a:r>
            <a:r>
              <a:rPr lang="en-US" baseline="-25000" dirty="0"/>
              <a:t>D</a:t>
            </a:r>
            <a:r>
              <a:rPr lang="en-US" dirty="0"/>
              <a:t>) = max</a:t>
            </a:r>
            <a:r>
              <a:rPr lang="el-GR" baseline="-25000" dirty="0"/>
              <a:t>α </a:t>
            </a:r>
            <a:r>
              <a:rPr lang="en-US" dirty="0"/>
              <a:t>(∑</a:t>
            </a:r>
            <a:r>
              <a:rPr lang="en-US" baseline="-25000" dirty="0" err="1"/>
              <a:t>i</a:t>
            </a:r>
            <a:r>
              <a:rPr lang="en-US" baseline="-25000" dirty="0"/>
              <a:t> </a:t>
            </a:r>
            <a:r>
              <a:rPr lang="el-GR" dirty="0"/>
              <a:t>α</a:t>
            </a:r>
            <a:r>
              <a:rPr lang="en-US" baseline="-25000" dirty="0" err="1"/>
              <a:t>i</a:t>
            </a:r>
            <a:r>
              <a:rPr lang="en-US" dirty="0"/>
              <a:t> − ½ ∑</a:t>
            </a:r>
            <a:r>
              <a:rPr lang="en-US" baseline="-25000" dirty="0" err="1"/>
              <a:t>i,j</a:t>
            </a:r>
            <a:r>
              <a:rPr lang="en-US" dirty="0"/>
              <a:t> </a:t>
            </a:r>
            <a:r>
              <a:rPr lang="el-GR" dirty="0"/>
              <a:t>α</a:t>
            </a:r>
            <a:r>
              <a:rPr lang="en-US" baseline="-25000" dirty="0" err="1"/>
              <a:t>i</a:t>
            </a:r>
            <a:r>
              <a:rPr lang="en-US" dirty="0"/>
              <a:t> </a:t>
            </a:r>
            <a:r>
              <a:rPr lang="el-GR" dirty="0"/>
              <a:t>α</a:t>
            </a:r>
            <a:r>
              <a:rPr lang="en-US" baseline="-25000" dirty="0"/>
              <a:t>j</a:t>
            </a:r>
            <a:r>
              <a:rPr lang="en-US" dirty="0"/>
              <a:t> </a:t>
            </a:r>
            <a:r>
              <a:rPr lang="en-US" dirty="0" err="1"/>
              <a:t>y</a:t>
            </a:r>
            <a:r>
              <a:rPr lang="en-US" baseline="-25000" dirty="0" err="1"/>
              <a:t>i</a:t>
            </a:r>
            <a:r>
              <a:rPr lang="en-US" dirty="0"/>
              <a:t> </a:t>
            </a:r>
            <a:r>
              <a:rPr lang="en-US" dirty="0" err="1"/>
              <a:t>y</a:t>
            </a:r>
            <a:r>
              <a:rPr lang="en-US" baseline="-25000" dirty="0" err="1"/>
              <a:t>j</a:t>
            </a:r>
            <a:r>
              <a:rPr lang="en-US" dirty="0"/>
              <a:t> x</a:t>
            </a:r>
            <a:r>
              <a:rPr lang="en-US" baseline="-25000" dirty="0"/>
              <a:t>i</a:t>
            </a:r>
            <a:r>
              <a:rPr lang="en-US" dirty="0"/>
              <a:t> · </a:t>
            </a:r>
            <a:r>
              <a:rPr lang="en-US" dirty="0" err="1"/>
              <a:t>x</a:t>
            </a:r>
            <a:r>
              <a:rPr lang="en-US" baseline="-25000" dirty="0" err="1"/>
              <a:t>j</a:t>
            </a:r>
            <a:r>
              <a:rPr lang="en-US" dirty="0"/>
              <a:t>)</a:t>
            </a:r>
          </a:p>
          <a:p>
            <a:pPr marL="0" indent="0">
              <a:buNone/>
            </a:pPr>
            <a:r>
              <a:rPr lang="en-US" dirty="0"/>
              <a:t>	</a:t>
            </a:r>
            <a:r>
              <a:rPr lang="el-GR" dirty="0"/>
              <a:t>α</a:t>
            </a:r>
            <a:r>
              <a:rPr lang="en-US" baseline="-25000" dirty="0" err="1"/>
              <a:t>i</a:t>
            </a:r>
            <a:r>
              <a:rPr lang="en-US" dirty="0"/>
              <a:t> = C	 	if 	</a:t>
            </a:r>
            <a:r>
              <a:rPr lang="en-US" dirty="0" err="1"/>
              <a:t>y</a:t>
            </a:r>
            <a:r>
              <a:rPr lang="en-US" baseline="-25000" dirty="0" err="1"/>
              <a:t>i</a:t>
            </a:r>
            <a:r>
              <a:rPr lang="en-US" dirty="0"/>
              <a:t>(</a:t>
            </a:r>
            <a:r>
              <a:rPr lang="en-US" dirty="0" err="1"/>
              <a:t>w</a:t>
            </a:r>
            <a:r>
              <a:rPr lang="en-US" baseline="30000" dirty="0" err="1"/>
              <a:t>T</a:t>
            </a:r>
            <a:r>
              <a:rPr lang="en-US" dirty="0" err="1"/>
              <a:t>x</a:t>
            </a:r>
            <a:r>
              <a:rPr lang="en-US" baseline="-25000" dirty="0" err="1"/>
              <a:t>i</a:t>
            </a:r>
            <a:r>
              <a:rPr lang="en-US" dirty="0"/>
              <a:t> + b) &lt; 1</a:t>
            </a:r>
          </a:p>
          <a:p>
            <a:pPr marL="0" indent="0">
              <a:buNone/>
            </a:pPr>
            <a:r>
              <a:rPr lang="en-US" dirty="0"/>
              <a:t>	C &gt; </a:t>
            </a:r>
            <a:r>
              <a:rPr lang="el-GR" dirty="0"/>
              <a:t>α</a:t>
            </a:r>
            <a:r>
              <a:rPr lang="en-US" baseline="-25000" dirty="0" err="1"/>
              <a:t>i</a:t>
            </a:r>
            <a:r>
              <a:rPr lang="en-US" dirty="0"/>
              <a:t> &gt; 0 	if	</a:t>
            </a:r>
            <a:r>
              <a:rPr lang="en-US" dirty="0" err="1"/>
              <a:t>y</a:t>
            </a:r>
            <a:r>
              <a:rPr lang="en-US" baseline="-25000" dirty="0" err="1"/>
              <a:t>i</a:t>
            </a:r>
            <a:r>
              <a:rPr lang="en-US" dirty="0"/>
              <a:t>(</a:t>
            </a:r>
            <a:r>
              <a:rPr lang="en-US" dirty="0" err="1"/>
              <a:t>w</a:t>
            </a:r>
            <a:r>
              <a:rPr lang="en-US" baseline="30000" dirty="0" err="1"/>
              <a:t>T</a:t>
            </a:r>
            <a:r>
              <a:rPr lang="en-US" dirty="0" err="1"/>
              <a:t>x</a:t>
            </a:r>
            <a:r>
              <a:rPr lang="en-US" baseline="-25000" dirty="0" err="1"/>
              <a:t>i</a:t>
            </a:r>
            <a:r>
              <a:rPr lang="en-US" dirty="0"/>
              <a:t> + b) = 1</a:t>
            </a:r>
          </a:p>
          <a:p>
            <a:pPr marL="0" indent="0">
              <a:buNone/>
            </a:pPr>
            <a:r>
              <a:rPr lang="en-US" dirty="0"/>
              <a:t>	</a:t>
            </a:r>
            <a:r>
              <a:rPr lang="el-GR" dirty="0"/>
              <a:t>α</a:t>
            </a:r>
            <a:r>
              <a:rPr lang="en-US" baseline="-25000" dirty="0" err="1"/>
              <a:t>i</a:t>
            </a:r>
            <a:r>
              <a:rPr lang="en-US" dirty="0"/>
              <a:t> = 0		if	</a:t>
            </a:r>
            <a:r>
              <a:rPr lang="en-US" dirty="0" err="1"/>
              <a:t>y</a:t>
            </a:r>
            <a:r>
              <a:rPr lang="en-US" baseline="-25000" dirty="0" err="1"/>
              <a:t>i</a:t>
            </a:r>
            <a:r>
              <a:rPr lang="en-US" dirty="0"/>
              <a:t>(</a:t>
            </a:r>
            <a:r>
              <a:rPr lang="en-US" dirty="0" err="1"/>
              <a:t>w</a:t>
            </a:r>
            <a:r>
              <a:rPr lang="en-US" baseline="30000" dirty="0" err="1"/>
              <a:t>T</a:t>
            </a:r>
            <a:r>
              <a:rPr lang="en-US" dirty="0" err="1"/>
              <a:t>x</a:t>
            </a:r>
            <a:r>
              <a:rPr lang="en-US" baseline="-25000" dirty="0" err="1"/>
              <a:t>i</a:t>
            </a:r>
            <a:r>
              <a:rPr lang="en-US" dirty="0"/>
              <a:t> + b) &gt; 1</a:t>
            </a:r>
          </a:p>
          <a:p>
            <a:pPr marL="0" indent="0">
              <a:buNone/>
            </a:pPr>
            <a:endParaRPr lang="en-US" dirty="0"/>
          </a:p>
        </p:txBody>
      </p:sp>
    </p:spTree>
    <p:extLst>
      <p:ext uri="{BB962C8B-B14F-4D97-AF65-F5344CB8AC3E}">
        <p14:creationId xmlns:p14="http://schemas.microsoft.com/office/powerpoint/2010/main" val="29231775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6B4A8-1AAD-4977-A37F-6C4A2B35E96C}"/>
              </a:ext>
            </a:extLst>
          </p:cNvPr>
          <p:cNvSpPr>
            <a:spLocks noGrp="1"/>
          </p:cNvSpPr>
          <p:nvPr>
            <p:ph type="title"/>
          </p:nvPr>
        </p:nvSpPr>
        <p:spPr/>
        <p:txBody>
          <a:bodyPr/>
          <a:lstStyle/>
          <a:p>
            <a:r>
              <a:rPr lang="en-US" dirty="0"/>
              <a:t>Maximizing our Margin</a:t>
            </a:r>
          </a:p>
        </p:txBody>
      </p:sp>
      <p:sp>
        <p:nvSpPr>
          <p:cNvPr id="3" name="Content Placeholder 2">
            <a:extLst>
              <a:ext uri="{FF2B5EF4-FFF2-40B4-BE49-F238E27FC236}">
                <a16:creationId xmlns:a16="http://schemas.microsoft.com/office/drawing/2014/main" id="{60103157-4E33-43AD-B12E-FC1A46473FCC}"/>
              </a:ext>
            </a:extLst>
          </p:cNvPr>
          <p:cNvSpPr>
            <a:spLocks noGrp="1"/>
          </p:cNvSpPr>
          <p:nvPr>
            <p:ph idx="1"/>
          </p:nvPr>
        </p:nvSpPr>
        <p:spPr/>
        <p:txBody>
          <a:bodyPr/>
          <a:lstStyle/>
          <a:p>
            <a:pPr marL="0" indent="0">
              <a:buNone/>
            </a:pPr>
            <a:r>
              <a:rPr lang="en-US" dirty="0"/>
              <a:t>max</a:t>
            </a:r>
            <a:r>
              <a:rPr lang="el-GR" baseline="-25000" dirty="0"/>
              <a:t>α </a:t>
            </a:r>
            <a:r>
              <a:rPr lang="en-US" dirty="0"/>
              <a:t>(∑</a:t>
            </a:r>
            <a:r>
              <a:rPr lang="en-US" baseline="-25000" dirty="0" err="1"/>
              <a:t>i</a:t>
            </a:r>
            <a:r>
              <a:rPr lang="en-US" baseline="-25000" dirty="0"/>
              <a:t> </a:t>
            </a:r>
            <a:r>
              <a:rPr lang="el-GR" dirty="0"/>
              <a:t>α</a:t>
            </a:r>
            <a:r>
              <a:rPr lang="en-US" baseline="-25000" dirty="0" err="1"/>
              <a:t>i</a:t>
            </a:r>
            <a:r>
              <a:rPr lang="en-US" dirty="0"/>
              <a:t> − ½ ∑</a:t>
            </a:r>
            <a:r>
              <a:rPr lang="en-US" baseline="-25000" dirty="0" err="1"/>
              <a:t>i,j</a:t>
            </a:r>
            <a:r>
              <a:rPr lang="en-US" dirty="0"/>
              <a:t> </a:t>
            </a:r>
            <a:r>
              <a:rPr lang="el-GR" dirty="0"/>
              <a:t>α</a:t>
            </a:r>
            <a:r>
              <a:rPr lang="en-US" baseline="-25000" dirty="0" err="1"/>
              <a:t>i</a:t>
            </a:r>
            <a:r>
              <a:rPr lang="en-US" dirty="0"/>
              <a:t> </a:t>
            </a:r>
            <a:r>
              <a:rPr lang="el-GR" dirty="0"/>
              <a:t>α</a:t>
            </a:r>
            <a:r>
              <a:rPr lang="en-US" baseline="-25000" dirty="0"/>
              <a:t>j</a:t>
            </a:r>
            <a:r>
              <a:rPr lang="en-US" dirty="0"/>
              <a:t> </a:t>
            </a:r>
            <a:r>
              <a:rPr lang="en-US" dirty="0" err="1"/>
              <a:t>y</a:t>
            </a:r>
            <a:r>
              <a:rPr lang="en-US" baseline="-25000" dirty="0" err="1"/>
              <a:t>i</a:t>
            </a:r>
            <a:r>
              <a:rPr lang="en-US" dirty="0"/>
              <a:t> </a:t>
            </a:r>
            <a:r>
              <a:rPr lang="en-US" dirty="0" err="1"/>
              <a:t>y</a:t>
            </a:r>
            <a:r>
              <a:rPr lang="en-US" baseline="-25000" dirty="0" err="1"/>
              <a:t>j</a:t>
            </a:r>
            <a:r>
              <a:rPr lang="en-US" dirty="0"/>
              <a:t> x</a:t>
            </a:r>
            <a:r>
              <a:rPr lang="en-US" baseline="-25000" dirty="0"/>
              <a:t>i</a:t>
            </a:r>
            <a:r>
              <a:rPr lang="en-US" dirty="0"/>
              <a:t> · </a:t>
            </a:r>
            <a:r>
              <a:rPr lang="en-US" dirty="0" err="1"/>
              <a:t>x</a:t>
            </a:r>
            <a:r>
              <a:rPr lang="en-US" baseline="-25000" dirty="0" err="1"/>
              <a:t>j</a:t>
            </a:r>
            <a:r>
              <a:rPr lang="en-US" dirty="0"/>
              <a:t>)</a:t>
            </a:r>
          </a:p>
          <a:p>
            <a:pPr marL="0" indent="0">
              <a:buNone/>
            </a:pPr>
            <a:r>
              <a:rPr lang="en-US" dirty="0"/>
              <a:t>	</a:t>
            </a:r>
            <a:r>
              <a:rPr lang="el-GR" dirty="0"/>
              <a:t> α</a:t>
            </a:r>
            <a:r>
              <a:rPr lang="en-US" baseline="-25000" dirty="0" err="1"/>
              <a:t>i</a:t>
            </a:r>
            <a:r>
              <a:rPr lang="en-US" dirty="0"/>
              <a:t> &gt; 0 if </a:t>
            </a:r>
            <a:r>
              <a:rPr lang="en-US" dirty="0" err="1"/>
              <a:t>y</a:t>
            </a:r>
            <a:r>
              <a:rPr lang="en-US" baseline="-25000" dirty="0" err="1"/>
              <a:t>i</a:t>
            </a:r>
            <a:r>
              <a:rPr lang="en-US" dirty="0"/>
              <a:t>(</a:t>
            </a:r>
            <a:r>
              <a:rPr lang="en-US" dirty="0" err="1"/>
              <a:t>w</a:t>
            </a:r>
            <a:r>
              <a:rPr lang="en-US" baseline="30000" dirty="0" err="1"/>
              <a:t>T</a:t>
            </a:r>
            <a:r>
              <a:rPr lang="en-US" dirty="0" err="1"/>
              <a:t>x</a:t>
            </a:r>
            <a:r>
              <a:rPr lang="en-US" baseline="-25000" dirty="0" err="1"/>
              <a:t>i</a:t>
            </a:r>
            <a:r>
              <a:rPr lang="en-US" dirty="0"/>
              <a:t> + b) = 1</a:t>
            </a:r>
          </a:p>
          <a:p>
            <a:pPr marL="0" indent="0">
              <a:buNone/>
            </a:pPr>
            <a:r>
              <a:rPr lang="en-US" dirty="0"/>
              <a:t>	</a:t>
            </a:r>
            <a:r>
              <a:rPr lang="el-GR" dirty="0"/>
              <a:t>α</a:t>
            </a:r>
            <a:r>
              <a:rPr lang="en-US" baseline="-25000" dirty="0" err="1"/>
              <a:t>i</a:t>
            </a:r>
            <a:r>
              <a:rPr lang="en-US" dirty="0"/>
              <a:t> = 0 if </a:t>
            </a:r>
            <a:r>
              <a:rPr lang="en-US" dirty="0" err="1"/>
              <a:t>y</a:t>
            </a:r>
            <a:r>
              <a:rPr lang="en-US" baseline="-25000" dirty="0" err="1"/>
              <a:t>i</a:t>
            </a:r>
            <a:r>
              <a:rPr lang="en-US" dirty="0"/>
              <a:t>(</a:t>
            </a:r>
            <a:r>
              <a:rPr lang="en-US" dirty="0" err="1"/>
              <a:t>w</a:t>
            </a:r>
            <a:r>
              <a:rPr lang="en-US" baseline="30000" dirty="0" err="1"/>
              <a:t>T</a:t>
            </a:r>
            <a:r>
              <a:rPr lang="en-US" dirty="0" err="1"/>
              <a:t>x</a:t>
            </a:r>
            <a:r>
              <a:rPr lang="en-US" baseline="-25000" dirty="0" err="1"/>
              <a:t>i</a:t>
            </a:r>
            <a:r>
              <a:rPr lang="en-US" dirty="0"/>
              <a:t> + b) &lt; 1</a:t>
            </a:r>
          </a:p>
          <a:p>
            <a:pPr marL="0" indent="0">
              <a:buNone/>
            </a:pPr>
            <a:endParaRPr lang="en-US" dirty="0"/>
          </a:p>
        </p:txBody>
      </p:sp>
      <p:pic>
        <p:nvPicPr>
          <p:cNvPr id="4" name="Picture 3">
            <a:extLst>
              <a:ext uri="{FF2B5EF4-FFF2-40B4-BE49-F238E27FC236}">
                <a16:creationId xmlns:a16="http://schemas.microsoft.com/office/drawing/2014/main" id="{8E54A425-F089-4639-AD44-34B1A9823D42}"/>
              </a:ext>
            </a:extLst>
          </p:cNvPr>
          <p:cNvPicPr>
            <a:picLocks noChangeAspect="1"/>
          </p:cNvPicPr>
          <p:nvPr/>
        </p:nvPicPr>
        <p:blipFill>
          <a:blip r:embed="rId2"/>
          <a:stretch>
            <a:fillRect/>
          </a:stretch>
        </p:blipFill>
        <p:spPr>
          <a:xfrm>
            <a:off x="6743700" y="1825625"/>
            <a:ext cx="4610100" cy="4629150"/>
          </a:xfrm>
          <a:prstGeom prst="rect">
            <a:avLst/>
          </a:prstGeom>
        </p:spPr>
      </p:pic>
    </p:spTree>
    <p:extLst>
      <p:ext uri="{BB962C8B-B14F-4D97-AF65-F5344CB8AC3E}">
        <p14:creationId xmlns:p14="http://schemas.microsoft.com/office/powerpoint/2010/main" val="13585197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67F63F-D8C6-4646-A742-4A60B9F73954}"/>
              </a:ext>
            </a:extLst>
          </p:cNvPr>
          <p:cNvSpPr>
            <a:spLocks noGrp="1"/>
          </p:cNvSpPr>
          <p:nvPr>
            <p:ph type="title"/>
          </p:nvPr>
        </p:nvSpPr>
        <p:spPr/>
        <p:txBody>
          <a:bodyPr/>
          <a:lstStyle/>
          <a:p>
            <a:r>
              <a:rPr lang="en-US" dirty="0"/>
              <a:t>(Finally) Calculating our Maximum</a:t>
            </a:r>
          </a:p>
        </p:txBody>
      </p:sp>
      <p:sp>
        <p:nvSpPr>
          <p:cNvPr id="5" name="Text Placeholder 4">
            <a:extLst>
              <a:ext uri="{FF2B5EF4-FFF2-40B4-BE49-F238E27FC236}">
                <a16:creationId xmlns:a16="http://schemas.microsoft.com/office/drawing/2014/main" id="{AD0E1CD6-58E2-4092-BEBC-FFAC168592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9257509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DE914-4E7F-4A14-A7C7-44A90A1A9B31}"/>
              </a:ext>
            </a:extLst>
          </p:cNvPr>
          <p:cNvSpPr>
            <a:spLocks noGrp="1"/>
          </p:cNvSpPr>
          <p:nvPr>
            <p:ph type="title"/>
          </p:nvPr>
        </p:nvSpPr>
        <p:spPr/>
        <p:txBody>
          <a:bodyPr/>
          <a:lstStyle/>
          <a:p>
            <a:r>
              <a:rPr lang="en-US" dirty="0"/>
              <a:t>Coordinate Ascent</a:t>
            </a:r>
          </a:p>
        </p:txBody>
      </p:sp>
      <p:sp>
        <p:nvSpPr>
          <p:cNvPr id="3" name="Content Placeholder 2">
            <a:extLst>
              <a:ext uri="{FF2B5EF4-FFF2-40B4-BE49-F238E27FC236}">
                <a16:creationId xmlns:a16="http://schemas.microsoft.com/office/drawing/2014/main" id="{3FDAC099-DAB0-400F-BA68-BD7CEA12BA8F}"/>
              </a:ext>
            </a:extLst>
          </p:cNvPr>
          <p:cNvSpPr>
            <a:spLocks noGrp="1"/>
          </p:cNvSpPr>
          <p:nvPr>
            <p:ph idx="1"/>
          </p:nvPr>
        </p:nvSpPr>
        <p:spPr/>
        <p:txBody>
          <a:bodyPr/>
          <a:lstStyle/>
          <a:p>
            <a:pPr marL="0" indent="0">
              <a:buNone/>
            </a:pPr>
            <a:r>
              <a:rPr lang="en-US" dirty="0"/>
              <a:t>L(</a:t>
            </a:r>
            <a:r>
              <a:rPr lang="el-GR" dirty="0"/>
              <a:t>α</a:t>
            </a:r>
            <a:r>
              <a:rPr lang="en-US" baseline="-25000" dirty="0" err="1"/>
              <a:t>i</a:t>
            </a:r>
            <a:r>
              <a:rPr lang="en-US" baseline="-25000" dirty="0"/>
              <a:t>=1</a:t>
            </a:r>
            <a:r>
              <a:rPr lang="en-US" baseline="-25000" dirty="0">
                <a:sym typeface="Wingdings" panose="05000000000000000000" pitchFamily="2" charset="2"/>
              </a:rPr>
              <a:t>m</a:t>
            </a:r>
            <a:r>
              <a:rPr lang="en-US" dirty="0">
                <a:sym typeface="Wingdings" panose="05000000000000000000" pitchFamily="2" charset="2"/>
              </a:rPr>
              <a:t>)</a:t>
            </a:r>
            <a:r>
              <a:rPr lang="en-US" dirty="0"/>
              <a:t> = (∑</a:t>
            </a:r>
            <a:r>
              <a:rPr lang="en-US" baseline="-25000" dirty="0" err="1"/>
              <a:t>i</a:t>
            </a:r>
            <a:r>
              <a:rPr lang="en-US" baseline="-25000" dirty="0"/>
              <a:t> </a:t>
            </a:r>
            <a:r>
              <a:rPr lang="el-GR" dirty="0"/>
              <a:t>α</a:t>
            </a:r>
            <a:r>
              <a:rPr lang="en-US" baseline="-25000" dirty="0" err="1"/>
              <a:t>i</a:t>
            </a:r>
            <a:r>
              <a:rPr lang="en-US" dirty="0"/>
              <a:t> − ½ ∑</a:t>
            </a:r>
            <a:r>
              <a:rPr lang="en-US" baseline="-25000" dirty="0" err="1"/>
              <a:t>i,j</a:t>
            </a:r>
            <a:r>
              <a:rPr lang="en-US" dirty="0"/>
              <a:t> </a:t>
            </a:r>
            <a:r>
              <a:rPr lang="el-GR" dirty="0"/>
              <a:t>α</a:t>
            </a:r>
            <a:r>
              <a:rPr lang="en-US" baseline="-25000" dirty="0" err="1"/>
              <a:t>i</a:t>
            </a:r>
            <a:r>
              <a:rPr lang="en-US" dirty="0"/>
              <a:t> </a:t>
            </a:r>
            <a:r>
              <a:rPr lang="el-GR" dirty="0"/>
              <a:t>α</a:t>
            </a:r>
            <a:r>
              <a:rPr lang="en-US" baseline="-25000" dirty="0"/>
              <a:t>j</a:t>
            </a:r>
            <a:r>
              <a:rPr lang="en-US" dirty="0"/>
              <a:t> </a:t>
            </a:r>
            <a:r>
              <a:rPr lang="en-US" dirty="0" err="1"/>
              <a:t>y</a:t>
            </a:r>
            <a:r>
              <a:rPr lang="en-US" baseline="-25000" dirty="0" err="1"/>
              <a:t>i</a:t>
            </a:r>
            <a:r>
              <a:rPr lang="en-US" dirty="0"/>
              <a:t> </a:t>
            </a:r>
            <a:r>
              <a:rPr lang="en-US" dirty="0" err="1"/>
              <a:t>y</a:t>
            </a:r>
            <a:r>
              <a:rPr lang="en-US" baseline="-25000" dirty="0" err="1"/>
              <a:t>j</a:t>
            </a:r>
            <a:r>
              <a:rPr lang="en-US" dirty="0"/>
              <a:t> x</a:t>
            </a:r>
            <a:r>
              <a:rPr lang="en-US" baseline="-25000" dirty="0"/>
              <a:t>i</a:t>
            </a:r>
            <a:r>
              <a:rPr lang="en-US" dirty="0"/>
              <a:t> · </a:t>
            </a:r>
            <a:r>
              <a:rPr lang="en-US" dirty="0" err="1"/>
              <a:t>x</a:t>
            </a:r>
            <a:r>
              <a:rPr lang="en-US" baseline="-25000" dirty="0" err="1"/>
              <a:t>j</a:t>
            </a:r>
            <a:r>
              <a:rPr lang="en-US" dirty="0"/>
              <a:t>)</a:t>
            </a:r>
          </a:p>
          <a:p>
            <a:pPr marL="0" indent="0">
              <a:buNone/>
            </a:pPr>
            <a:endParaRPr lang="en-US" dirty="0"/>
          </a:p>
          <a:p>
            <a:pPr marL="0" indent="0">
              <a:buNone/>
            </a:pPr>
            <a:r>
              <a:rPr lang="en-US" dirty="0"/>
              <a:t>Change </a:t>
            </a:r>
            <a:r>
              <a:rPr lang="el-GR" dirty="0"/>
              <a:t>α</a:t>
            </a:r>
            <a:r>
              <a:rPr lang="en-US" baseline="-25000" dirty="0" err="1"/>
              <a:t>i</a:t>
            </a:r>
            <a:r>
              <a:rPr lang="en-US" dirty="0"/>
              <a:t> to make L(</a:t>
            </a:r>
            <a:r>
              <a:rPr lang="el-GR" dirty="0"/>
              <a:t>α</a:t>
            </a:r>
            <a:r>
              <a:rPr lang="en-US" dirty="0"/>
              <a:t>) as big as possible</a:t>
            </a:r>
          </a:p>
        </p:txBody>
      </p:sp>
      <p:pic>
        <p:nvPicPr>
          <p:cNvPr id="4" name="Picture 3">
            <a:extLst>
              <a:ext uri="{FF2B5EF4-FFF2-40B4-BE49-F238E27FC236}">
                <a16:creationId xmlns:a16="http://schemas.microsoft.com/office/drawing/2014/main" id="{B0ACE9FA-4633-4B82-8CF0-84824E5864EA}"/>
              </a:ext>
            </a:extLst>
          </p:cNvPr>
          <p:cNvPicPr>
            <a:picLocks noChangeAspect="1"/>
          </p:cNvPicPr>
          <p:nvPr/>
        </p:nvPicPr>
        <p:blipFill>
          <a:blip r:embed="rId2"/>
          <a:stretch>
            <a:fillRect/>
          </a:stretch>
        </p:blipFill>
        <p:spPr>
          <a:xfrm>
            <a:off x="838200" y="3429000"/>
            <a:ext cx="9876639" cy="995963"/>
          </a:xfrm>
          <a:prstGeom prst="rect">
            <a:avLst/>
          </a:prstGeom>
        </p:spPr>
      </p:pic>
    </p:spTree>
    <p:extLst>
      <p:ext uri="{BB962C8B-B14F-4D97-AF65-F5344CB8AC3E}">
        <p14:creationId xmlns:p14="http://schemas.microsoft.com/office/powerpoint/2010/main" val="228031361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DE914-4E7F-4A14-A7C7-44A90A1A9B31}"/>
              </a:ext>
            </a:extLst>
          </p:cNvPr>
          <p:cNvSpPr>
            <a:spLocks noGrp="1"/>
          </p:cNvSpPr>
          <p:nvPr>
            <p:ph type="title"/>
          </p:nvPr>
        </p:nvSpPr>
        <p:spPr/>
        <p:txBody>
          <a:bodyPr/>
          <a:lstStyle/>
          <a:p>
            <a:r>
              <a:rPr lang="en-US" dirty="0"/>
              <a:t>Coordinate Ascent</a:t>
            </a:r>
          </a:p>
        </p:txBody>
      </p:sp>
      <p:sp>
        <p:nvSpPr>
          <p:cNvPr id="3" name="Content Placeholder 2">
            <a:extLst>
              <a:ext uri="{FF2B5EF4-FFF2-40B4-BE49-F238E27FC236}">
                <a16:creationId xmlns:a16="http://schemas.microsoft.com/office/drawing/2014/main" id="{3FDAC099-DAB0-400F-BA68-BD7CEA12BA8F}"/>
              </a:ext>
            </a:extLst>
          </p:cNvPr>
          <p:cNvSpPr>
            <a:spLocks noGrp="1"/>
          </p:cNvSpPr>
          <p:nvPr>
            <p:ph idx="1"/>
          </p:nvPr>
        </p:nvSpPr>
        <p:spPr>
          <a:xfrm>
            <a:off x="838200" y="1825624"/>
            <a:ext cx="10515600" cy="5032375"/>
          </a:xfrm>
        </p:spPr>
        <p:txBody>
          <a:bodyPr/>
          <a:lstStyle/>
          <a:p>
            <a:pPr marL="0" indent="0">
              <a:buNone/>
            </a:pPr>
            <a:r>
              <a:rPr lang="en-US" dirty="0"/>
              <a:t>L(</a:t>
            </a:r>
            <a:r>
              <a:rPr lang="el-GR" dirty="0"/>
              <a:t>α</a:t>
            </a:r>
            <a:r>
              <a:rPr lang="en-US" baseline="-25000" dirty="0" err="1"/>
              <a:t>i</a:t>
            </a:r>
            <a:r>
              <a:rPr lang="en-US" baseline="-25000" dirty="0"/>
              <a:t>=1</a:t>
            </a:r>
            <a:r>
              <a:rPr lang="en-US" baseline="-25000" dirty="0">
                <a:sym typeface="Wingdings" panose="05000000000000000000" pitchFamily="2" charset="2"/>
              </a:rPr>
              <a:t>m</a:t>
            </a:r>
            <a:r>
              <a:rPr lang="en-US" dirty="0">
                <a:sym typeface="Wingdings" panose="05000000000000000000" pitchFamily="2" charset="2"/>
              </a:rPr>
              <a:t>)</a:t>
            </a:r>
            <a:r>
              <a:rPr lang="en-US" dirty="0"/>
              <a:t> = (∑</a:t>
            </a:r>
            <a:r>
              <a:rPr lang="en-US" baseline="-25000" dirty="0" err="1"/>
              <a:t>i</a:t>
            </a:r>
            <a:r>
              <a:rPr lang="en-US" baseline="-25000" dirty="0"/>
              <a:t> </a:t>
            </a:r>
            <a:r>
              <a:rPr lang="el-GR" dirty="0"/>
              <a:t>α</a:t>
            </a:r>
            <a:r>
              <a:rPr lang="en-US" baseline="-25000" dirty="0" err="1"/>
              <a:t>i</a:t>
            </a:r>
            <a:r>
              <a:rPr lang="en-US" dirty="0"/>
              <a:t> − ½ ∑</a:t>
            </a:r>
            <a:r>
              <a:rPr lang="en-US" baseline="-25000" dirty="0" err="1"/>
              <a:t>i,j</a:t>
            </a:r>
            <a:r>
              <a:rPr lang="en-US" dirty="0"/>
              <a:t> </a:t>
            </a:r>
            <a:r>
              <a:rPr lang="el-GR" dirty="0"/>
              <a:t>α</a:t>
            </a:r>
            <a:r>
              <a:rPr lang="en-US" baseline="-25000" dirty="0" err="1"/>
              <a:t>i</a:t>
            </a:r>
            <a:r>
              <a:rPr lang="en-US" dirty="0"/>
              <a:t> </a:t>
            </a:r>
            <a:r>
              <a:rPr lang="el-GR" dirty="0"/>
              <a:t>α</a:t>
            </a:r>
            <a:r>
              <a:rPr lang="en-US" baseline="-25000" dirty="0"/>
              <a:t>j</a:t>
            </a:r>
            <a:r>
              <a:rPr lang="en-US" dirty="0"/>
              <a:t> </a:t>
            </a:r>
            <a:r>
              <a:rPr lang="en-US" dirty="0" err="1"/>
              <a:t>y</a:t>
            </a:r>
            <a:r>
              <a:rPr lang="en-US" baseline="-25000" dirty="0" err="1"/>
              <a:t>i</a:t>
            </a:r>
            <a:r>
              <a:rPr lang="en-US" dirty="0"/>
              <a:t> </a:t>
            </a:r>
            <a:r>
              <a:rPr lang="en-US" dirty="0" err="1"/>
              <a:t>y</a:t>
            </a:r>
            <a:r>
              <a:rPr lang="en-US" baseline="-25000" dirty="0" err="1"/>
              <a:t>j</a:t>
            </a:r>
            <a:r>
              <a:rPr lang="en-US" dirty="0"/>
              <a:t> x</a:t>
            </a:r>
            <a:r>
              <a:rPr lang="en-US" baseline="-25000" dirty="0"/>
              <a:t>i</a:t>
            </a:r>
            <a:r>
              <a:rPr lang="en-US" dirty="0"/>
              <a:t> · </a:t>
            </a:r>
            <a:r>
              <a:rPr lang="en-US" dirty="0" err="1"/>
              <a:t>x</a:t>
            </a:r>
            <a:r>
              <a:rPr lang="en-US" baseline="-25000" dirty="0" err="1"/>
              <a:t>j</a:t>
            </a:r>
            <a:r>
              <a:rPr lang="en-US" dirty="0"/>
              <a:t>)</a:t>
            </a:r>
          </a:p>
          <a:p>
            <a:pPr marL="0" indent="0">
              <a:buNone/>
            </a:pPr>
            <a:endParaRPr lang="en-US" dirty="0"/>
          </a:p>
          <a:p>
            <a:pPr marL="0" indent="0">
              <a:buNone/>
            </a:pPr>
            <a:r>
              <a:rPr lang="en-US" dirty="0"/>
              <a:t>Change </a:t>
            </a:r>
            <a:r>
              <a:rPr lang="el-GR" dirty="0"/>
              <a:t>α</a:t>
            </a:r>
            <a:r>
              <a:rPr lang="en-US" baseline="-25000" dirty="0" err="1"/>
              <a:t>i</a:t>
            </a:r>
            <a:r>
              <a:rPr lang="en-US" dirty="0"/>
              <a:t> to make L(</a:t>
            </a:r>
            <a:r>
              <a:rPr lang="el-GR" dirty="0"/>
              <a:t>α</a:t>
            </a:r>
            <a:r>
              <a:rPr lang="en-US" dirty="0"/>
              <a:t>) as big as possible</a:t>
            </a:r>
          </a:p>
          <a:p>
            <a:pPr marL="0" indent="0">
              <a:buNone/>
            </a:pPr>
            <a:endParaRPr lang="en-US" dirty="0"/>
          </a:p>
          <a:p>
            <a:pPr marL="0" indent="0">
              <a:buNone/>
            </a:pPr>
            <a:endParaRPr lang="en-US" dirty="0"/>
          </a:p>
          <a:p>
            <a:pPr marL="0" indent="0">
              <a:buNone/>
            </a:pPr>
            <a:endParaRPr lang="en-US" dirty="0"/>
          </a:p>
          <a:p>
            <a:pPr marL="0" indent="0">
              <a:buNone/>
            </a:pPr>
            <a:r>
              <a:rPr lang="en-US" dirty="0"/>
              <a:t>	0 = ∑</a:t>
            </a:r>
            <a:r>
              <a:rPr lang="en-US" baseline="-25000" dirty="0" err="1"/>
              <a:t>i</a:t>
            </a:r>
            <a:r>
              <a:rPr lang="en-US" baseline="-25000" dirty="0"/>
              <a:t>=1</a:t>
            </a:r>
            <a:r>
              <a:rPr lang="en-US" baseline="-25000" dirty="0">
                <a:sym typeface="Wingdings" panose="05000000000000000000" pitchFamily="2" charset="2"/>
              </a:rPr>
              <a:t>m</a:t>
            </a:r>
            <a:r>
              <a:rPr lang="en-US" dirty="0"/>
              <a:t> </a:t>
            </a:r>
            <a:r>
              <a:rPr lang="el-GR" dirty="0"/>
              <a:t>α</a:t>
            </a:r>
            <a:r>
              <a:rPr lang="en-US" baseline="-25000" dirty="0" err="1"/>
              <a:t>i</a:t>
            </a:r>
            <a:r>
              <a:rPr lang="en-US" dirty="0"/>
              <a:t> </a:t>
            </a:r>
            <a:r>
              <a:rPr lang="en-US" dirty="0" err="1"/>
              <a:t>y</a:t>
            </a:r>
            <a:r>
              <a:rPr lang="en-US" baseline="-25000" dirty="0" err="1"/>
              <a:t>i</a:t>
            </a:r>
            <a:endParaRPr lang="en-US" baseline="-25000" dirty="0"/>
          </a:p>
          <a:p>
            <a:pPr marL="0" indent="0">
              <a:buNone/>
            </a:pPr>
            <a:endParaRPr lang="en-US" dirty="0"/>
          </a:p>
          <a:p>
            <a:pPr marL="0" indent="0">
              <a:buNone/>
            </a:pPr>
            <a:r>
              <a:rPr lang="en-US" dirty="0"/>
              <a:t>We can’t change </a:t>
            </a:r>
            <a:r>
              <a:rPr lang="el-GR" dirty="0"/>
              <a:t>α</a:t>
            </a:r>
            <a:r>
              <a:rPr lang="en-US" baseline="-25000" dirty="0" err="1"/>
              <a:t>i</a:t>
            </a:r>
            <a:r>
              <a:rPr lang="en-US" baseline="-25000" dirty="0"/>
              <a:t> </a:t>
            </a:r>
            <a:r>
              <a:rPr lang="en-US" dirty="0"/>
              <a:t>one at a time!</a:t>
            </a:r>
          </a:p>
          <a:p>
            <a:pPr marL="0" indent="0">
              <a:buNone/>
            </a:pPr>
            <a:endParaRPr lang="en-US" dirty="0"/>
          </a:p>
        </p:txBody>
      </p:sp>
      <p:pic>
        <p:nvPicPr>
          <p:cNvPr id="4" name="Picture 3">
            <a:extLst>
              <a:ext uri="{FF2B5EF4-FFF2-40B4-BE49-F238E27FC236}">
                <a16:creationId xmlns:a16="http://schemas.microsoft.com/office/drawing/2014/main" id="{B0ACE9FA-4633-4B82-8CF0-84824E5864EA}"/>
              </a:ext>
            </a:extLst>
          </p:cNvPr>
          <p:cNvPicPr>
            <a:picLocks noChangeAspect="1"/>
          </p:cNvPicPr>
          <p:nvPr/>
        </p:nvPicPr>
        <p:blipFill>
          <a:blip r:embed="rId2"/>
          <a:stretch>
            <a:fillRect/>
          </a:stretch>
        </p:blipFill>
        <p:spPr>
          <a:xfrm>
            <a:off x="838200" y="3429000"/>
            <a:ext cx="9876639" cy="995963"/>
          </a:xfrm>
          <a:prstGeom prst="rect">
            <a:avLst/>
          </a:prstGeom>
        </p:spPr>
      </p:pic>
    </p:spTree>
    <p:extLst>
      <p:ext uri="{BB962C8B-B14F-4D97-AF65-F5344CB8AC3E}">
        <p14:creationId xmlns:p14="http://schemas.microsoft.com/office/powerpoint/2010/main" val="3046494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DE914-4E7F-4A14-A7C7-44A90A1A9B31}"/>
              </a:ext>
            </a:extLst>
          </p:cNvPr>
          <p:cNvSpPr>
            <a:spLocks noGrp="1"/>
          </p:cNvSpPr>
          <p:nvPr>
            <p:ph type="title"/>
          </p:nvPr>
        </p:nvSpPr>
        <p:spPr/>
        <p:txBody>
          <a:bodyPr/>
          <a:lstStyle/>
          <a:p>
            <a:r>
              <a:rPr lang="en-US" dirty="0"/>
              <a:t>Sequential Minimal Optimizer</a:t>
            </a:r>
          </a:p>
        </p:txBody>
      </p:sp>
      <p:sp>
        <p:nvSpPr>
          <p:cNvPr id="3" name="Content Placeholder 2">
            <a:extLst>
              <a:ext uri="{FF2B5EF4-FFF2-40B4-BE49-F238E27FC236}">
                <a16:creationId xmlns:a16="http://schemas.microsoft.com/office/drawing/2014/main" id="{3FDAC099-DAB0-400F-BA68-BD7CEA12BA8F}"/>
              </a:ext>
            </a:extLst>
          </p:cNvPr>
          <p:cNvSpPr>
            <a:spLocks noGrp="1"/>
          </p:cNvSpPr>
          <p:nvPr>
            <p:ph idx="1"/>
          </p:nvPr>
        </p:nvSpPr>
        <p:spPr>
          <a:xfrm>
            <a:off x="838200" y="1825624"/>
            <a:ext cx="10515600" cy="5032375"/>
          </a:xfrm>
        </p:spPr>
        <p:txBody>
          <a:bodyPr/>
          <a:lstStyle/>
          <a:p>
            <a:pPr marL="0" indent="0">
              <a:buNone/>
            </a:pPr>
            <a:r>
              <a:rPr lang="en-US" dirty="0"/>
              <a:t>L(</a:t>
            </a:r>
            <a:r>
              <a:rPr lang="el-GR" dirty="0"/>
              <a:t>α</a:t>
            </a:r>
            <a:r>
              <a:rPr lang="en-US" baseline="-25000" dirty="0" err="1"/>
              <a:t>i</a:t>
            </a:r>
            <a:r>
              <a:rPr lang="en-US" baseline="-25000" dirty="0"/>
              <a:t>=1</a:t>
            </a:r>
            <a:r>
              <a:rPr lang="en-US" baseline="-25000" dirty="0">
                <a:sym typeface="Wingdings" panose="05000000000000000000" pitchFamily="2" charset="2"/>
              </a:rPr>
              <a:t>m</a:t>
            </a:r>
            <a:r>
              <a:rPr lang="en-US" dirty="0">
                <a:sym typeface="Wingdings" panose="05000000000000000000" pitchFamily="2" charset="2"/>
              </a:rPr>
              <a:t>)</a:t>
            </a:r>
            <a:r>
              <a:rPr lang="en-US" dirty="0"/>
              <a:t> = (∑</a:t>
            </a:r>
            <a:r>
              <a:rPr lang="en-US" baseline="-25000" dirty="0" err="1"/>
              <a:t>i</a:t>
            </a:r>
            <a:r>
              <a:rPr lang="en-US" baseline="-25000" dirty="0"/>
              <a:t> </a:t>
            </a:r>
            <a:r>
              <a:rPr lang="el-GR" dirty="0"/>
              <a:t>α</a:t>
            </a:r>
            <a:r>
              <a:rPr lang="en-US" baseline="-25000" dirty="0" err="1"/>
              <a:t>i</a:t>
            </a:r>
            <a:r>
              <a:rPr lang="en-US" dirty="0"/>
              <a:t> − ½ ∑</a:t>
            </a:r>
            <a:r>
              <a:rPr lang="en-US" baseline="-25000" dirty="0" err="1"/>
              <a:t>i,j</a:t>
            </a:r>
            <a:r>
              <a:rPr lang="en-US" dirty="0"/>
              <a:t> </a:t>
            </a:r>
            <a:r>
              <a:rPr lang="el-GR" dirty="0"/>
              <a:t>α</a:t>
            </a:r>
            <a:r>
              <a:rPr lang="en-US" baseline="-25000" dirty="0" err="1"/>
              <a:t>i</a:t>
            </a:r>
            <a:r>
              <a:rPr lang="en-US" dirty="0"/>
              <a:t> </a:t>
            </a:r>
            <a:r>
              <a:rPr lang="el-GR" dirty="0"/>
              <a:t>α</a:t>
            </a:r>
            <a:r>
              <a:rPr lang="en-US" baseline="-25000" dirty="0"/>
              <a:t>j</a:t>
            </a:r>
            <a:r>
              <a:rPr lang="en-US" dirty="0"/>
              <a:t> </a:t>
            </a:r>
            <a:r>
              <a:rPr lang="en-US" dirty="0" err="1"/>
              <a:t>y</a:t>
            </a:r>
            <a:r>
              <a:rPr lang="en-US" baseline="-25000" dirty="0" err="1"/>
              <a:t>i</a:t>
            </a:r>
            <a:r>
              <a:rPr lang="en-US" dirty="0"/>
              <a:t> </a:t>
            </a:r>
            <a:r>
              <a:rPr lang="en-US" dirty="0" err="1"/>
              <a:t>y</a:t>
            </a:r>
            <a:r>
              <a:rPr lang="en-US" baseline="-25000" dirty="0" err="1"/>
              <a:t>j</a:t>
            </a:r>
            <a:r>
              <a:rPr lang="en-US" dirty="0"/>
              <a:t> x</a:t>
            </a:r>
            <a:r>
              <a:rPr lang="en-US" baseline="-25000" dirty="0"/>
              <a:t>i</a:t>
            </a:r>
            <a:r>
              <a:rPr lang="en-US" dirty="0"/>
              <a:t> · </a:t>
            </a:r>
            <a:r>
              <a:rPr lang="en-US" dirty="0" err="1"/>
              <a:t>x</a:t>
            </a:r>
            <a:r>
              <a:rPr lang="en-US" baseline="-25000" dirty="0" err="1"/>
              <a:t>j</a:t>
            </a:r>
            <a:r>
              <a:rPr lang="en-US" dirty="0"/>
              <a:t>)</a:t>
            </a:r>
          </a:p>
          <a:p>
            <a:pPr marL="0" indent="0">
              <a:buNone/>
            </a:pPr>
            <a:endParaRPr lang="en-US" dirty="0"/>
          </a:p>
          <a:p>
            <a:pPr marL="0" indent="0">
              <a:buNone/>
            </a:pPr>
            <a:r>
              <a:rPr lang="en-US" dirty="0"/>
              <a:t>Change </a:t>
            </a:r>
            <a:r>
              <a:rPr lang="el-GR" dirty="0"/>
              <a:t>α</a:t>
            </a:r>
            <a:r>
              <a:rPr lang="en-US" baseline="-25000" dirty="0" err="1"/>
              <a:t>i</a:t>
            </a:r>
            <a:r>
              <a:rPr lang="en-US" dirty="0"/>
              <a:t>, </a:t>
            </a:r>
            <a:r>
              <a:rPr lang="el-GR" dirty="0"/>
              <a:t>α</a:t>
            </a:r>
            <a:r>
              <a:rPr lang="en-US" baseline="-25000" dirty="0"/>
              <a:t>j </a:t>
            </a:r>
            <a:r>
              <a:rPr lang="en-US" dirty="0"/>
              <a:t>to make L(</a:t>
            </a:r>
            <a:r>
              <a:rPr lang="el-GR" dirty="0"/>
              <a:t>α</a:t>
            </a:r>
            <a:r>
              <a:rPr lang="en-US" dirty="0"/>
              <a:t>) as big as possible</a:t>
            </a:r>
          </a:p>
          <a:p>
            <a:pPr marL="0" indent="0">
              <a:buNone/>
            </a:pPr>
            <a:endParaRPr lang="en-US" dirty="0"/>
          </a:p>
          <a:p>
            <a:pPr marL="0" indent="0">
              <a:buNone/>
            </a:pPr>
            <a:endParaRPr lang="en-US" dirty="0"/>
          </a:p>
          <a:p>
            <a:pPr marL="0" indent="0">
              <a:buNone/>
            </a:pPr>
            <a:endParaRPr lang="en-US" dirty="0"/>
          </a:p>
          <a:p>
            <a:pPr marL="0" indent="0">
              <a:buNone/>
            </a:pPr>
            <a:r>
              <a:rPr lang="en-US" dirty="0"/>
              <a:t>	</a:t>
            </a:r>
          </a:p>
          <a:p>
            <a:pPr marL="0" indent="0">
              <a:buNone/>
            </a:pPr>
            <a:r>
              <a:rPr lang="en-US" dirty="0"/>
              <a:t>	0 = ∑</a:t>
            </a:r>
            <a:r>
              <a:rPr lang="en-US" baseline="-25000" dirty="0" err="1"/>
              <a:t>i</a:t>
            </a:r>
            <a:r>
              <a:rPr lang="en-US" baseline="-25000" dirty="0"/>
              <a:t>=1</a:t>
            </a:r>
            <a:r>
              <a:rPr lang="en-US" baseline="-25000" dirty="0">
                <a:sym typeface="Wingdings" panose="05000000000000000000" pitchFamily="2" charset="2"/>
              </a:rPr>
              <a:t>m</a:t>
            </a:r>
            <a:r>
              <a:rPr lang="en-US" dirty="0"/>
              <a:t> </a:t>
            </a:r>
            <a:r>
              <a:rPr lang="el-GR" dirty="0"/>
              <a:t>α</a:t>
            </a:r>
            <a:r>
              <a:rPr lang="en-US" baseline="-25000" dirty="0" err="1"/>
              <a:t>i</a:t>
            </a:r>
            <a:r>
              <a:rPr lang="en-US" dirty="0"/>
              <a:t> </a:t>
            </a:r>
            <a:r>
              <a:rPr lang="en-US" dirty="0" err="1"/>
              <a:t>y</a:t>
            </a:r>
            <a:r>
              <a:rPr lang="en-US" baseline="-25000" dirty="0" err="1"/>
              <a:t>i</a:t>
            </a:r>
            <a:endParaRPr lang="en-US" dirty="0"/>
          </a:p>
          <a:p>
            <a:pPr marL="0" indent="0">
              <a:buNone/>
            </a:pPr>
            <a:endParaRPr lang="en-US" dirty="0"/>
          </a:p>
        </p:txBody>
      </p:sp>
      <p:pic>
        <p:nvPicPr>
          <p:cNvPr id="5" name="Picture 4">
            <a:extLst>
              <a:ext uri="{FF2B5EF4-FFF2-40B4-BE49-F238E27FC236}">
                <a16:creationId xmlns:a16="http://schemas.microsoft.com/office/drawing/2014/main" id="{60AD7CFF-E271-4938-95B5-543CF4E36770}"/>
              </a:ext>
            </a:extLst>
          </p:cNvPr>
          <p:cNvPicPr>
            <a:picLocks noChangeAspect="1"/>
          </p:cNvPicPr>
          <p:nvPr/>
        </p:nvPicPr>
        <p:blipFill>
          <a:blip r:embed="rId2"/>
          <a:stretch>
            <a:fillRect/>
          </a:stretch>
        </p:blipFill>
        <p:spPr>
          <a:xfrm>
            <a:off x="838200" y="3424223"/>
            <a:ext cx="10019251" cy="1835176"/>
          </a:xfrm>
          <a:prstGeom prst="rect">
            <a:avLst/>
          </a:prstGeom>
        </p:spPr>
      </p:pic>
    </p:spTree>
    <p:extLst>
      <p:ext uri="{BB962C8B-B14F-4D97-AF65-F5344CB8AC3E}">
        <p14:creationId xmlns:p14="http://schemas.microsoft.com/office/powerpoint/2010/main" val="7048143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DE914-4E7F-4A14-A7C7-44A90A1A9B31}"/>
              </a:ext>
            </a:extLst>
          </p:cNvPr>
          <p:cNvSpPr>
            <a:spLocks noGrp="1"/>
          </p:cNvSpPr>
          <p:nvPr>
            <p:ph type="title"/>
          </p:nvPr>
        </p:nvSpPr>
        <p:spPr/>
        <p:txBody>
          <a:bodyPr/>
          <a:lstStyle/>
          <a:p>
            <a:r>
              <a:rPr lang="en-US" dirty="0"/>
              <a:t>Sequential Minimal Optimizer</a:t>
            </a:r>
          </a:p>
        </p:txBody>
      </p:sp>
      <p:sp>
        <p:nvSpPr>
          <p:cNvPr id="3" name="Content Placeholder 2">
            <a:extLst>
              <a:ext uri="{FF2B5EF4-FFF2-40B4-BE49-F238E27FC236}">
                <a16:creationId xmlns:a16="http://schemas.microsoft.com/office/drawing/2014/main" id="{3FDAC099-DAB0-400F-BA68-BD7CEA12BA8F}"/>
              </a:ext>
            </a:extLst>
          </p:cNvPr>
          <p:cNvSpPr>
            <a:spLocks noGrp="1"/>
          </p:cNvSpPr>
          <p:nvPr>
            <p:ph idx="1"/>
          </p:nvPr>
        </p:nvSpPr>
        <p:spPr>
          <a:xfrm>
            <a:off x="838200" y="1825624"/>
            <a:ext cx="10515600" cy="5032375"/>
          </a:xfrm>
        </p:spPr>
        <p:txBody>
          <a:bodyPr/>
          <a:lstStyle/>
          <a:p>
            <a:pPr marL="0" indent="0">
              <a:buNone/>
            </a:pPr>
            <a:r>
              <a:rPr lang="en-US" dirty="0"/>
              <a:t>Change </a:t>
            </a:r>
            <a:r>
              <a:rPr lang="el-GR" dirty="0"/>
              <a:t>α</a:t>
            </a:r>
            <a:r>
              <a:rPr lang="en-US" baseline="-25000" dirty="0" err="1"/>
              <a:t>i</a:t>
            </a:r>
            <a:r>
              <a:rPr lang="en-US" dirty="0"/>
              <a:t>, </a:t>
            </a:r>
            <a:r>
              <a:rPr lang="el-GR" dirty="0"/>
              <a:t>α</a:t>
            </a:r>
            <a:r>
              <a:rPr lang="en-US" baseline="-25000" dirty="0"/>
              <a:t>j </a:t>
            </a:r>
            <a:r>
              <a:rPr lang="en-US" dirty="0"/>
              <a:t>to make L(</a:t>
            </a:r>
            <a:r>
              <a:rPr lang="el-GR" dirty="0"/>
              <a:t>α</a:t>
            </a:r>
            <a:r>
              <a:rPr lang="en-US" dirty="0"/>
              <a:t>) as big as possible</a:t>
            </a:r>
          </a:p>
          <a:p>
            <a:pPr marL="0" indent="0">
              <a:buNone/>
            </a:pPr>
            <a:r>
              <a:rPr lang="en-US" dirty="0"/>
              <a:t>0 = ∑</a:t>
            </a:r>
            <a:r>
              <a:rPr lang="en-US" baseline="-25000" dirty="0" err="1"/>
              <a:t>i</a:t>
            </a:r>
            <a:r>
              <a:rPr lang="en-US" baseline="-25000" dirty="0"/>
              <a:t>=1</a:t>
            </a:r>
            <a:r>
              <a:rPr lang="en-US" baseline="-25000" dirty="0">
                <a:sym typeface="Wingdings" panose="05000000000000000000" pitchFamily="2" charset="2"/>
              </a:rPr>
              <a:t>m</a:t>
            </a:r>
            <a:r>
              <a:rPr lang="en-US" dirty="0"/>
              <a:t> </a:t>
            </a:r>
            <a:r>
              <a:rPr lang="el-GR" dirty="0"/>
              <a:t>α</a:t>
            </a:r>
            <a:r>
              <a:rPr lang="en-US" baseline="-25000" dirty="0" err="1"/>
              <a:t>i</a:t>
            </a:r>
            <a:r>
              <a:rPr lang="en-US" dirty="0"/>
              <a:t> </a:t>
            </a:r>
            <a:r>
              <a:rPr lang="en-US" dirty="0" err="1"/>
              <a:t>y</a:t>
            </a:r>
            <a:r>
              <a:rPr lang="en-US" baseline="-25000" dirty="0" err="1"/>
              <a:t>i</a:t>
            </a:r>
            <a:endParaRPr lang="en-US" baseline="-25000" dirty="0"/>
          </a:p>
          <a:p>
            <a:pPr marL="0" indent="0">
              <a:buNone/>
            </a:pPr>
            <a:r>
              <a:rPr lang="en-US" dirty="0"/>
              <a:t>0 = </a:t>
            </a:r>
            <a:r>
              <a:rPr lang="el-GR" dirty="0"/>
              <a:t>α</a:t>
            </a:r>
            <a:r>
              <a:rPr lang="en-US" baseline="-25000" dirty="0"/>
              <a:t>1</a:t>
            </a:r>
            <a:r>
              <a:rPr lang="en-US" dirty="0"/>
              <a:t> y</a:t>
            </a:r>
            <a:r>
              <a:rPr lang="en-US" baseline="-25000" dirty="0"/>
              <a:t>1</a:t>
            </a:r>
            <a:r>
              <a:rPr lang="en-US" dirty="0"/>
              <a:t> + </a:t>
            </a:r>
            <a:r>
              <a:rPr lang="el-GR" dirty="0"/>
              <a:t>α</a:t>
            </a:r>
            <a:r>
              <a:rPr lang="en-US" baseline="-25000" dirty="0"/>
              <a:t>2</a:t>
            </a:r>
            <a:r>
              <a:rPr lang="en-US" dirty="0"/>
              <a:t> y</a:t>
            </a:r>
            <a:r>
              <a:rPr lang="en-US" baseline="-25000" dirty="0"/>
              <a:t>2</a:t>
            </a:r>
            <a:r>
              <a:rPr lang="en-US" dirty="0"/>
              <a:t> + ∑</a:t>
            </a:r>
            <a:r>
              <a:rPr lang="en-US" baseline="-25000" dirty="0"/>
              <a:t>k=3</a:t>
            </a:r>
            <a:r>
              <a:rPr lang="en-US" baseline="-25000" dirty="0">
                <a:sym typeface="Wingdings" panose="05000000000000000000" pitchFamily="2" charset="2"/>
              </a:rPr>
              <a:t>m</a:t>
            </a:r>
            <a:r>
              <a:rPr lang="en-US" dirty="0"/>
              <a:t> </a:t>
            </a:r>
            <a:r>
              <a:rPr lang="el-GR" dirty="0"/>
              <a:t>α</a:t>
            </a:r>
            <a:r>
              <a:rPr lang="en-US" baseline="-25000" dirty="0"/>
              <a:t>k</a:t>
            </a:r>
            <a:r>
              <a:rPr lang="en-US" dirty="0"/>
              <a:t> </a:t>
            </a:r>
            <a:r>
              <a:rPr lang="en-US" dirty="0" err="1"/>
              <a:t>y</a:t>
            </a:r>
            <a:r>
              <a:rPr lang="en-US" baseline="-25000" dirty="0" err="1"/>
              <a:t>k</a:t>
            </a:r>
            <a:endParaRPr lang="en-US" dirty="0"/>
          </a:p>
        </p:txBody>
      </p:sp>
    </p:spTree>
    <p:extLst>
      <p:ext uri="{BB962C8B-B14F-4D97-AF65-F5344CB8AC3E}">
        <p14:creationId xmlns:p14="http://schemas.microsoft.com/office/powerpoint/2010/main" val="567760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9960-4078-4F7A-B8FB-706009704388}"/>
              </a:ext>
            </a:extLst>
          </p:cNvPr>
          <p:cNvSpPr>
            <a:spLocks noGrp="1"/>
          </p:cNvSpPr>
          <p:nvPr>
            <p:ph type="title"/>
          </p:nvPr>
        </p:nvSpPr>
        <p:spPr/>
        <p:txBody>
          <a:bodyPr/>
          <a:lstStyle/>
          <a:p>
            <a:r>
              <a:rPr lang="en-US" dirty="0"/>
              <a:t>Optimizing </a:t>
            </a:r>
            <a:r>
              <a:rPr lang="en-US" dirty="0" err="1"/>
              <a:t>argmin</a:t>
            </a:r>
            <a:r>
              <a:rPr lang="en-US" dirty="0"/>
              <a:t>(MSE(w))</a:t>
            </a:r>
          </a:p>
        </p:txBody>
      </p:sp>
      <p:sp>
        <p:nvSpPr>
          <p:cNvPr id="3" name="Content Placeholder 2">
            <a:extLst>
              <a:ext uri="{FF2B5EF4-FFF2-40B4-BE49-F238E27FC236}">
                <a16:creationId xmlns:a16="http://schemas.microsoft.com/office/drawing/2014/main" id="{780C0729-5445-4D61-AF23-29DDE929269B}"/>
              </a:ext>
            </a:extLst>
          </p:cNvPr>
          <p:cNvSpPr>
            <a:spLocks noGrp="1"/>
          </p:cNvSpPr>
          <p:nvPr>
            <p:ph idx="1"/>
          </p:nvPr>
        </p:nvSpPr>
        <p:spPr/>
        <p:txBody>
          <a:bodyPr/>
          <a:lstStyle/>
          <a:p>
            <a:pPr marL="0" indent="0">
              <a:buNone/>
            </a:pPr>
            <a:r>
              <a:rPr lang="en-US" dirty="0"/>
              <a:t>Gradient descent would not work for any given function…</a:t>
            </a:r>
          </a:p>
        </p:txBody>
      </p:sp>
      <p:pic>
        <p:nvPicPr>
          <p:cNvPr id="1026" name="Picture 2" descr="Related image">
            <a:extLst>
              <a:ext uri="{FF2B5EF4-FFF2-40B4-BE49-F238E27FC236}">
                <a16:creationId xmlns:a16="http://schemas.microsoft.com/office/drawing/2014/main" id="{8BFC1EF0-1278-459D-9B73-955E79ADE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0537" y="2816516"/>
            <a:ext cx="3850926" cy="3360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15303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DE914-4E7F-4A14-A7C7-44A90A1A9B31}"/>
              </a:ext>
            </a:extLst>
          </p:cNvPr>
          <p:cNvSpPr>
            <a:spLocks noGrp="1"/>
          </p:cNvSpPr>
          <p:nvPr>
            <p:ph type="title"/>
          </p:nvPr>
        </p:nvSpPr>
        <p:spPr/>
        <p:txBody>
          <a:bodyPr/>
          <a:lstStyle/>
          <a:p>
            <a:r>
              <a:rPr lang="en-US" dirty="0"/>
              <a:t>Sequential Minimal Optimizer</a:t>
            </a:r>
          </a:p>
        </p:txBody>
      </p:sp>
      <p:sp>
        <p:nvSpPr>
          <p:cNvPr id="3" name="Content Placeholder 2">
            <a:extLst>
              <a:ext uri="{FF2B5EF4-FFF2-40B4-BE49-F238E27FC236}">
                <a16:creationId xmlns:a16="http://schemas.microsoft.com/office/drawing/2014/main" id="{3FDAC099-DAB0-400F-BA68-BD7CEA12BA8F}"/>
              </a:ext>
            </a:extLst>
          </p:cNvPr>
          <p:cNvSpPr>
            <a:spLocks noGrp="1"/>
          </p:cNvSpPr>
          <p:nvPr>
            <p:ph idx="1"/>
          </p:nvPr>
        </p:nvSpPr>
        <p:spPr>
          <a:xfrm>
            <a:off x="838200" y="1825624"/>
            <a:ext cx="10515600" cy="5032375"/>
          </a:xfrm>
        </p:spPr>
        <p:txBody>
          <a:bodyPr/>
          <a:lstStyle/>
          <a:p>
            <a:pPr marL="0" indent="0">
              <a:buNone/>
            </a:pPr>
            <a:r>
              <a:rPr lang="en-US" dirty="0"/>
              <a:t>Change </a:t>
            </a:r>
            <a:r>
              <a:rPr lang="el-GR" dirty="0"/>
              <a:t>α</a:t>
            </a:r>
            <a:r>
              <a:rPr lang="en-US" baseline="-25000" dirty="0" err="1"/>
              <a:t>i</a:t>
            </a:r>
            <a:r>
              <a:rPr lang="en-US" dirty="0"/>
              <a:t>, </a:t>
            </a:r>
            <a:r>
              <a:rPr lang="el-GR" dirty="0"/>
              <a:t>α</a:t>
            </a:r>
            <a:r>
              <a:rPr lang="en-US" baseline="-25000" dirty="0"/>
              <a:t>j </a:t>
            </a:r>
            <a:r>
              <a:rPr lang="en-US" dirty="0"/>
              <a:t>to make L(</a:t>
            </a:r>
            <a:r>
              <a:rPr lang="el-GR" dirty="0"/>
              <a:t>α</a:t>
            </a:r>
            <a:r>
              <a:rPr lang="en-US" dirty="0"/>
              <a:t>) as big as possible</a:t>
            </a:r>
          </a:p>
          <a:p>
            <a:pPr marL="0" indent="0">
              <a:buNone/>
            </a:pPr>
            <a:r>
              <a:rPr lang="en-US" dirty="0"/>
              <a:t>0 = ∑</a:t>
            </a:r>
            <a:r>
              <a:rPr lang="en-US" baseline="-25000" dirty="0" err="1"/>
              <a:t>i</a:t>
            </a:r>
            <a:r>
              <a:rPr lang="en-US" baseline="-25000" dirty="0"/>
              <a:t>=1</a:t>
            </a:r>
            <a:r>
              <a:rPr lang="en-US" baseline="-25000" dirty="0">
                <a:sym typeface="Wingdings" panose="05000000000000000000" pitchFamily="2" charset="2"/>
              </a:rPr>
              <a:t>m</a:t>
            </a:r>
            <a:r>
              <a:rPr lang="en-US" dirty="0"/>
              <a:t> </a:t>
            </a:r>
            <a:r>
              <a:rPr lang="el-GR" dirty="0"/>
              <a:t>α</a:t>
            </a:r>
            <a:r>
              <a:rPr lang="en-US" baseline="-25000" dirty="0" err="1"/>
              <a:t>i</a:t>
            </a:r>
            <a:r>
              <a:rPr lang="en-US" dirty="0"/>
              <a:t> </a:t>
            </a:r>
            <a:r>
              <a:rPr lang="en-US" dirty="0" err="1"/>
              <a:t>y</a:t>
            </a:r>
            <a:r>
              <a:rPr lang="en-US" baseline="-25000" dirty="0" err="1"/>
              <a:t>i</a:t>
            </a:r>
            <a:endParaRPr lang="en-US" baseline="-25000" dirty="0"/>
          </a:p>
          <a:p>
            <a:pPr marL="0" indent="0">
              <a:buNone/>
            </a:pPr>
            <a:r>
              <a:rPr lang="en-US" dirty="0"/>
              <a:t>0 = </a:t>
            </a:r>
            <a:r>
              <a:rPr lang="el-GR" dirty="0"/>
              <a:t>α</a:t>
            </a:r>
            <a:r>
              <a:rPr lang="en-US" baseline="-25000" dirty="0"/>
              <a:t>1</a:t>
            </a:r>
            <a:r>
              <a:rPr lang="en-US" dirty="0"/>
              <a:t> y</a:t>
            </a:r>
            <a:r>
              <a:rPr lang="en-US" baseline="-25000" dirty="0"/>
              <a:t>1</a:t>
            </a:r>
            <a:r>
              <a:rPr lang="en-US" dirty="0"/>
              <a:t> + </a:t>
            </a:r>
            <a:r>
              <a:rPr lang="el-GR" dirty="0"/>
              <a:t>α</a:t>
            </a:r>
            <a:r>
              <a:rPr lang="en-US" baseline="-25000" dirty="0"/>
              <a:t>2</a:t>
            </a:r>
            <a:r>
              <a:rPr lang="en-US" dirty="0"/>
              <a:t> y</a:t>
            </a:r>
            <a:r>
              <a:rPr lang="en-US" baseline="-25000" dirty="0"/>
              <a:t>2</a:t>
            </a:r>
            <a:r>
              <a:rPr lang="en-US" dirty="0"/>
              <a:t> + ∑</a:t>
            </a:r>
            <a:r>
              <a:rPr lang="en-US" baseline="-25000" dirty="0"/>
              <a:t>k=3</a:t>
            </a:r>
            <a:r>
              <a:rPr lang="en-US" baseline="-25000" dirty="0">
                <a:sym typeface="Wingdings" panose="05000000000000000000" pitchFamily="2" charset="2"/>
              </a:rPr>
              <a:t>m</a:t>
            </a:r>
            <a:r>
              <a:rPr lang="en-US" dirty="0"/>
              <a:t> </a:t>
            </a:r>
            <a:r>
              <a:rPr lang="el-GR" dirty="0"/>
              <a:t>α</a:t>
            </a:r>
            <a:r>
              <a:rPr lang="en-US" baseline="-25000" dirty="0"/>
              <a:t>k</a:t>
            </a:r>
            <a:r>
              <a:rPr lang="en-US" dirty="0"/>
              <a:t> </a:t>
            </a:r>
            <a:r>
              <a:rPr lang="en-US" dirty="0" err="1"/>
              <a:t>y</a:t>
            </a:r>
            <a:r>
              <a:rPr lang="en-US" baseline="-25000" dirty="0" err="1"/>
              <a:t>k</a:t>
            </a:r>
            <a:endParaRPr lang="en-US" baseline="-25000" dirty="0"/>
          </a:p>
          <a:p>
            <a:pPr marL="0" indent="0">
              <a:buNone/>
            </a:pPr>
            <a:endParaRPr lang="en-US" baseline="-25000" dirty="0"/>
          </a:p>
          <a:p>
            <a:pPr marL="0" indent="0">
              <a:buNone/>
            </a:pPr>
            <a:r>
              <a:rPr lang="el-GR" dirty="0"/>
              <a:t>α</a:t>
            </a:r>
            <a:r>
              <a:rPr lang="en-US" baseline="-25000" dirty="0" err="1"/>
              <a:t>i</a:t>
            </a:r>
            <a:r>
              <a:rPr lang="en-US" dirty="0"/>
              <a:t> </a:t>
            </a:r>
            <a:r>
              <a:rPr lang="en-US" dirty="0" err="1"/>
              <a:t>y</a:t>
            </a:r>
            <a:r>
              <a:rPr lang="en-US" baseline="-25000" dirty="0" err="1"/>
              <a:t>i</a:t>
            </a:r>
            <a:r>
              <a:rPr lang="en-US" dirty="0"/>
              <a:t> + </a:t>
            </a:r>
            <a:r>
              <a:rPr lang="el-GR" dirty="0"/>
              <a:t>α</a:t>
            </a:r>
            <a:r>
              <a:rPr lang="en-US" baseline="-25000" dirty="0"/>
              <a:t>j</a:t>
            </a:r>
            <a:r>
              <a:rPr lang="en-US" dirty="0"/>
              <a:t> </a:t>
            </a:r>
            <a:r>
              <a:rPr lang="en-US" dirty="0" err="1"/>
              <a:t>y</a:t>
            </a:r>
            <a:r>
              <a:rPr lang="en-US" baseline="-25000" dirty="0" err="1"/>
              <a:t>j</a:t>
            </a:r>
            <a:r>
              <a:rPr lang="en-US" dirty="0"/>
              <a:t> = - ∑</a:t>
            </a:r>
            <a:r>
              <a:rPr lang="en-US" baseline="-25000" dirty="0"/>
              <a:t>k!=</a:t>
            </a:r>
            <a:r>
              <a:rPr lang="en-US" baseline="-25000" dirty="0" err="1"/>
              <a:t>i,j</a:t>
            </a:r>
            <a:r>
              <a:rPr lang="en-US" baseline="-25000" dirty="0"/>
              <a:t> </a:t>
            </a:r>
            <a:r>
              <a:rPr lang="el-GR" dirty="0"/>
              <a:t>α</a:t>
            </a:r>
            <a:r>
              <a:rPr lang="en-US" baseline="-25000" dirty="0"/>
              <a:t>k</a:t>
            </a:r>
            <a:r>
              <a:rPr lang="en-US" dirty="0"/>
              <a:t> </a:t>
            </a:r>
            <a:r>
              <a:rPr lang="en-US" dirty="0" err="1"/>
              <a:t>y</a:t>
            </a:r>
            <a:r>
              <a:rPr lang="en-US" baseline="-25000" dirty="0" err="1"/>
              <a:t>k</a:t>
            </a:r>
            <a:r>
              <a:rPr lang="en-US" baseline="-25000" dirty="0"/>
              <a:t> </a:t>
            </a:r>
            <a:r>
              <a:rPr lang="en-US" dirty="0"/>
              <a:t>= </a:t>
            </a:r>
            <a:r>
              <a:rPr lang="el-GR" dirty="0"/>
              <a:t>δ</a:t>
            </a:r>
            <a:endParaRPr lang="en-US" dirty="0"/>
          </a:p>
        </p:txBody>
      </p:sp>
    </p:spTree>
    <p:extLst>
      <p:ext uri="{BB962C8B-B14F-4D97-AF65-F5344CB8AC3E}">
        <p14:creationId xmlns:p14="http://schemas.microsoft.com/office/powerpoint/2010/main" val="86107561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5E2A8-EA46-4729-B7F0-C0AD999C9445}"/>
              </a:ext>
            </a:extLst>
          </p:cNvPr>
          <p:cNvSpPr>
            <a:spLocks noGrp="1"/>
          </p:cNvSpPr>
          <p:nvPr>
            <p:ph type="title"/>
          </p:nvPr>
        </p:nvSpPr>
        <p:spPr/>
        <p:txBody>
          <a:bodyPr/>
          <a:lstStyle/>
          <a:p>
            <a:r>
              <a:rPr lang="en-US" dirty="0"/>
              <a:t>Sequential Minimal Optimizer</a:t>
            </a:r>
          </a:p>
        </p:txBody>
      </p:sp>
      <p:sp>
        <p:nvSpPr>
          <p:cNvPr id="3" name="Content Placeholder 2">
            <a:extLst>
              <a:ext uri="{FF2B5EF4-FFF2-40B4-BE49-F238E27FC236}">
                <a16:creationId xmlns:a16="http://schemas.microsoft.com/office/drawing/2014/main" id="{6E80BC9E-50D3-4230-8259-AC80C1A2EADC}"/>
              </a:ext>
            </a:extLst>
          </p:cNvPr>
          <p:cNvSpPr>
            <a:spLocks noGrp="1"/>
          </p:cNvSpPr>
          <p:nvPr>
            <p:ph idx="1"/>
          </p:nvPr>
        </p:nvSpPr>
        <p:spPr/>
        <p:txBody>
          <a:bodyPr/>
          <a:lstStyle/>
          <a:p>
            <a:pPr marL="0" indent="0">
              <a:buNone/>
            </a:pPr>
            <a:r>
              <a:rPr lang="el-GR" dirty="0"/>
              <a:t>α</a:t>
            </a:r>
            <a:r>
              <a:rPr lang="en-US" baseline="-25000" dirty="0" err="1"/>
              <a:t>i</a:t>
            </a:r>
            <a:r>
              <a:rPr lang="en-US" dirty="0"/>
              <a:t> </a:t>
            </a:r>
            <a:r>
              <a:rPr lang="en-US" dirty="0" err="1"/>
              <a:t>y</a:t>
            </a:r>
            <a:r>
              <a:rPr lang="en-US" baseline="-25000" dirty="0" err="1"/>
              <a:t>i</a:t>
            </a:r>
            <a:r>
              <a:rPr lang="en-US" dirty="0"/>
              <a:t> + </a:t>
            </a:r>
            <a:r>
              <a:rPr lang="el-GR" dirty="0"/>
              <a:t>α</a:t>
            </a:r>
            <a:r>
              <a:rPr lang="en-US" baseline="-25000" dirty="0"/>
              <a:t>j</a:t>
            </a:r>
            <a:r>
              <a:rPr lang="en-US" dirty="0"/>
              <a:t> </a:t>
            </a:r>
            <a:r>
              <a:rPr lang="en-US" dirty="0" err="1"/>
              <a:t>y</a:t>
            </a:r>
            <a:r>
              <a:rPr lang="en-US" baseline="-25000" dirty="0" err="1"/>
              <a:t>j</a:t>
            </a:r>
            <a:r>
              <a:rPr lang="en-US" dirty="0"/>
              <a:t> = - ∑</a:t>
            </a:r>
            <a:r>
              <a:rPr lang="en-US" baseline="-25000" dirty="0"/>
              <a:t>k!=</a:t>
            </a:r>
            <a:r>
              <a:rPr lang="en-US" baseline="-25000" dirty="0" err="1"/>
              <a:t>i,j</a:t>
            </a:r>
            <a:r>
              <a:rPr lang="en-US" baseline="-25000" dirty="0"/>
              <a:t> </a:t>
            </a:r>
            <a:r>
              <a:rPr lang="el-GR" dirty="0"/>
              <a:t>α</a:t>
            </a:r>
            <a:r>
              <a:rPr lang="en-US" baseline="-25000" dirty="0"/>
              <a:t>k</a:t>
            </a:r>
            <a:r>
              <a:rPr lang="en-US" dirty="0"/>
              <a:t> </a:t>
            </a:r>
            <a:r>
              <a:rPr lang="en-US" dirty="0" err="1"/>
              <a:t>y</a:t>
            </a:r>
            <a:r>
              <a:rPr lang="en-US" baseline="-25000" dirty="0" err="1"/>
              <a:t>k</a:t>
            </a:r>
            <a:r>
              <a:rPr lang="en-US" baseline="-25000" dirty="0"/>
              <a:t> </a:t>
            </a:r>
            <a:r>
              <a:rPr lang="en-US" dirty="0"/>
              <a:t>= </a:t>
            </a:r>
            <a:r>
              <a:rPr lang="el-GR" dirty="0"/>
              <a:t>δ</a:t>
            </a:r>
            <a:endParaRPr lang="en-US" dirty="0"/>
          </a:p>
          <a:p>
            <a:pPr marL="0" indent="0">
              <a:buNone/>
            </a:pPr>
            <a:r>
              <a:rPr lang="en-US" dirty="0"/>
              <a:t>0 &lt;= </a:t>
            </a:r>
            <a:r>
              <a:rPr lang="el-GR" dirty="0"/>
              <a:t>α</a:t>
            </a:r>
            <a:r>
              <a:rPr lang="en-US" baseline="-25000" dirty="0" err="1"/>
              <a:t>i</a:t>
            </a:r>
            <a:r>
              <a:rPr lang="en-US" dirty="0"/>
              <a:t> &lt;= C</a:t>
            </a:r>
          </a:p>
        </p:txBody>
      </p:sp>
      <p:pic>
        <p:nvPicPr>
          <p:cNvPr id="4" name="Picture 3">
            <a:extLst>
              <a:ext uri="{FF2B5EF4-FFF2-40B4-BE49-F238E27FC236}">
                <a16:creationId xmlns:a16="http://schemas.microsoft.com/office/drawing/2014/main" id="{C496D0B8-A44A-46E7-931B-528F5A1EB341}"/>
              </a:ext>
            </a:extLst>
          </p:cNvPr>
          <p:cNvPicPr>
            <a:picLocks noChangeAspect="1"/>
          </p:cNvPicPr>
          <p:nvPr/>
        </p:nvPicPr>
        <p:blipFill>
          <a:blip r:embed="rId2"/>
          <a:stretch>
            <a:fillRect/>
          </a:stretch>
        </p:blipFill>
        <p:spPr>
          <a:xfrm>
            <a:off x="7261763" y="1993747"/>
            <a:ext cx="4092037" cy="4015093"/>
          </a:xfrm>
          <a:prstGeom prst="rect">
            <a:avLst/>
          </a:prstGeom>
        </p:spPr>
      </p:pic>
    </p:spTree>
    <p:extLst>
      <p:ext uri="{BB962C8B-B14F-4D97-AF65-F5344CB8AC3E}">
        <p14:creationId xmlns:p14="http://schemas.microsoft.com/office/powerpoint/2010/main" val="167646992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5E2A8-EA46-4729-B7F0-C0AD999C9445}"/>
              </a:ext>
            </a:extLst>
          </p:cNvPr>
          <p:cNvSpPr>
            <a:spLocks noGrp="1"/>
          </p:cNvSpPr>
          <p:nvPr>
            <p:ph type="title"/>
          </p:nvPr>
        </p:nvSpPr>
        <p:spPr/>
        <p:txBody>
          <a:bodyPr/>
          <a:lstStyle/>
          <a:p>
            <a:r>
              <a:rPr lang="en-US" dirty="0"/>
              <a:t>Sequential Minimal Optimizer</a:t>
            </a:r>
          </a:p>
        </p:txBody>
      </p:sp>
      <p:sp>
        <p:nvSpPr>
          <p:cNvPr id="3" name="Content Placeholder 2">
            <a:extLst>
              <a:ext uri="{FF2B5EF4-FFF2-40B4-BE49-F238E27FC236}">
                <a16:creationId xmlns:a16="http://schemas.microsoft.com/office/drawing/2014/main" id="{6E80BC9E-50D3-4230-8259-AC80C1A2EADC}"/>
              </a:ext>
            </a:extLst>
          </p:cNvPr>
          <p:cNvSpPr>
            <a:spLocks noGrp="1"/>
          </p:cNvSpPr>
          <p:nvPr>
            <p:ph idx="1"/>
          </p:nvPr>
        </p:nvSpPr>
        <p:spPr/>
        <p:txBody>
          <a:bodyPr/>
          <a:lstStyle/>
          <a:p>
            <a:pPr marL="0" indent="0">
              <a:buNone/>
            </a:pPr>
            <a:r>
              <a:rPr lang="el-GR" dirty="0"/>
              <a:t>α</a:t>
            </a:r>
            <a:r>
              <a:rPr lang="en-US" baseline="-25000" dirty="0" err="1"/>
              <a:t>i</a:t>
            </a:r>
            <a:r>
              <a:rPr lang="en-US" dirty="0"/>
              <a:t> </a:t>
            </a:r>
            <a:r>
              <a:rPr lang="en-US" dirty="0" err="1"/>
              <a:t>y</a:t>
            </a:r>
            <a:r>
              <a:rPr lang="en-US" baseline="-25000" dirty="0" err="1"/>
              <a:t>i</a:t>
            </a:r>
            <a:r>
              <a:rPr lang="en-US" dirty="0"/>
              <a:t> + </a:t>
            </a:r>
            <a:r>
              <a:rPr lang="el-GR" dirty="0"/>
              <a:t>α</a:t>
            </a:r>
            <a:r>
              <a:rPr lang="en-US" baseline="-25000" dirty="0"/>
              <a:t>j</a:t>
            </a:r>
            <a:r>
              <a:rPr lang="en-US" dirty="0"/>
              <a:t> </a:t>
            </a:r>
            <a:r>
              <a:rPr lang="en-US" dirty="0" err="1"/>
              <a:t>y</a:t>
            </a:r>
            <a:r>
              <a:rPr lang="en-US" baseline="-25000" dirty="0" err="1"/>
              <a:t>j</a:t>
            </a:r>
            <a:r>
              <a:rPr lang="en-US" dirty="0"/>
              <a:t> = - ∑</a:t>
            </a:r>
            <a:r>
              <a:rPr lang="en-US" baseline="-25000" dirty="0"/>
              <a:t>k!=</a:t>
            </a:r>
            <a:r>
              <a:rPr lang="en-US" baseline="-25000" dirty="0" err="1"/>
              <a:t>i,j</a:t>
            </a:r>
            <a:r>
              <a:rPr lang="en-US" baseline="-25000" dirty="0"/>
              <a:t> </a:t>
            </a:r>
            <a:r>
              <a:rPr lang="el-GR" dirty="0"/>
              <a:t>α</a:t>
            </a:r>
            <a:r>
              <a:rPr lang="en-US" baseline="-25000" dirty="0"/>
              <a:t>k</a:t>
            </a:r>
            <a:r>
              <a:rPr lang="en-US" dirty="0"/>
              <a:t> </a:t>
            </a:r>
            <a:r>
              <a:rPr lang="en-US" dirty="0" err="1"/>
              <a:t>y</a:t>
            </a:r>
            <a:r>
              <a:rPr lang="en-US" baseline="-25000" dirty="0" err="1"/>
              <a:t>k</a:t>
            </a:r>
            <a:r>
              <a:rPr lang="en-US" baseline="-25000" dirty="0"/>
              <a:t> </a:t>
            </a:r>
            <a:r>
              <a:rPr lang="en-US" dirty="0"/>
              <a:t>= </a:t>
            </a:r>
            <a:r>
              <a:rPr lang="el-GR" dirty="0"/>
              <a:t>δ</a:t>
            </a:r>
            <a:endParaRPr lang="en-US" dirty="0"/>
          </a:p>
          <a:p>
            <a:pPr marL="0" indent="0">
              <a:buNone/>
            </a:pPr>
            <a:r>
              <a:rPr lang="en-US" dirty="0"/>
              <a:t>0 &lt;= </a:t>
            </a:r>
            <a:r>
              <a:rPr lang="el-GR" dirty="0"/>
              <a:t>α</a:t>
            </a:r>
            <a:r>
              <a:rPr lang="en-US" baseline="-25000" dirty="0" err="1"/>
              <a:t>i</a:t>
            </a:r>
            <a:r>
              <a:rPr lang="en-US" dirty="0"/>
              <a:t> &lt;= C</a:t>
            </a:r>
          </a:p>
          <a:p>
            <a:pPr marL="0" indent="0">
              <a:buNone/>
            </a:pPr>
            <a:endParaRPr lang="en-US" dirty="0"/>
          </a:p>
          <a:p>
            <a:pPr marL="0" indent="0">
              <a:buNone/>
            </a:pPr>
            <a:r>
              <a:rPr lang="en-US" dirty="0"/>
              <a:t>	</a:t>
            </a:r>
            <a:r>
              <a:rPr lang="en-US" dirty="0" err="1"/>
              <a:t>y</a:t>
            </a:r>
            <a:r>
              <a:rPr lang="en-US" baseline="-25000" dirty="0" err="1"/>
              <a:t>i</a:t>
            </a:r>
            <a:r>
              <a:rPr lang="en-US" dirty="0"/>
              <a:t> != </a:t>
            </a:r>
            <a:r>
              <a:rPr lang="en-US" dirty="0" err="1"/>
              <a:t>y</a:t>
            </a:r>
            <a:r>
              <a:rPr lang="en-US" baseline="-25000" dirty="0" err="1"/>
              <a:t>j</a:t>
            </a:r>
            <a:r>
              <a:rPr lang="en-US" dirty="0"/>
              <a:t> 			 </a:t>
            </a:r>
            <a:r>
              <a:rPr lang="en-US" dirty="0" err="1"/>
              <a:t>y</a:t>
            </a:r>
            <a:r>
              <a:rPr lang="en-US" baseline="-25000" dirty="0" err="1"/>
              <a:t>i</a:t>
            </a:r>
            <a:r>
              <a:rPr lang="en-US" dirty="0"/>
              <a:t> = </a:t>
            </a:r>
            <a:r>
              <a:rPr lang="en-US" dirty="0" err="1"/>
              <a:t>y</a:t>
            </a:r>
            <a:r>
              <a:rPr lang="en-US" baseline="-25000" dirty="0" err="1"/>
              <a:t>j</a:t>
            </a:r>
            <a:endParaRPr lang="en-US" dirty="0"/>
          </a:p>
          <a:p>
            <a:pPr marL="0" indent="0">
              <a:buNone/>
            </a:pPr>
            <a:r>
              <a:rPr lang="en-US" dirty="0"/>
              <a:t>L = max(0, </a:t>
            </a:r>
            <a:r>
              <a:rPr lang="el-GR" dirty="0"/>
              <a:t>α</a:t>
            </a:r>
            <a:r>
              <a:rPr lang="en-US" baseline="-25000" dirty="0"/>
              <a:t>j </a:t>
            </a:r>
            <a:r>
              <a:rPr lang="en-US" dirty="0"/>
              <a:t>–</a:t>
            </a:r>
            <a:r>
              <a:rPr lang="en-US" baseline="-25000" dirty="0"/>
              <a:t> </a:t>
            </a:r>
            <a:r>
              <a:rPr lang="el-GR" dirty="0"/>
              <a:t>α</a:t>
            </a:r>
            <a:r>
              <a:rPr lang="en-US" baseline="-25000" dirty="0" err="1"/>
              <a:t>i</a:t>
            </a:r>
            <a:r>
              <a:rPr lang="en-US" dirty="0"/>
              <a:t>) 	or 	max(0, </a:t>
            </a:r>
            <a:r>
              <a:rPr lang="el-GR" dirty="0"/>
              <a:t>α</a:t>
            </a:r>
            <a:r>
              <a:rPr lang="en-US" baseline="-25000" dirty="0"/>
              <a:t>j</a:t>
            </a:r>
            <a:r>
              <a:rPr lang="en-US" dirty="0"/>
              <a:t> +</a:t>
            </a:r>
            <a:r>
              <a:rPr lang="en-US" baseline="-25000" dirty="0"/>
              <a:t> </a:t>
            </a:r>
            <a:r>
              <a:rPr lang="el-GR" dirty="0"/>
              <a:t>α</a:t>
            </a:r>
            <a:r>
              <a:rPr lang="en-US" baseline="-25000" dirty="0" err="1"/>
              <a:t>i</a:t>
            </a:r>
            <a:r>
              <a:rPr lang="en-US" dirty="0"/>
              <a:t> – C)</a:t>
            </a:r>
          </a:p>
          <a:p>
            <a:pPr marL="0" indent="0">
              <a:buNone/>
            </a:pPr>
            <a:r>
              <a:rPr lang="en-US" dirty="0"/>
              <a:t>H = min(C, C + </a:t>
            </a:r>
            <a:r>
              <a:rPr lang="el-GR" dirty="0"/>
              <a:t>α</a:t>
            </a:r>
            <a:r>
              <a:rPr lang="en-US" baseline="-25000" dirty="0"/>
              <a:t>j </a:t>
            </a:r>
            <a:r>
              <a:rPr lang="en-US" dirty="0"/>
              <a:t>–</a:t>
            </a:r>
            <a:r>
              <a:rPr lang="en-US" baseline="-25000" dirty="0"/>
              <a:t> </a:t>
            </a:r>
            <a:r>
              <a:rPr lang="el-GR" dirty="0"/>
              <a:t>α</a:t>
            </a:r>
            <a:r>
              <a:rPr lang="en-US" baseline="-25000" dirty="0" err="1"/>
              <a:t>i</a:t>
            </a:r>
            <a:r>
              <a:rPr lang="en-US" dirty="0"/>
              <a:t>) or	 min(C, </a:t>
            </a:r>
            <a:r>
              <a:rPr lang="el-GR" dirty="0"/>
              <a:t>α</a:t>
            </a:r>
            <a:r>
              <a:rPr lang="en-US" baseline="-25000" dirty="0"/>
              <a:t>j</a:t>
            </a:r>
            <a:r>
              <a:rPr lang="en-US" dirty="0"/>
              <a:t> + </a:t>
            </a:r>
            <a:r>
              <a:rPr lang="el-GR" dirty="0"/>
              <a:t>α</a:t>
            </a:r>
            <a:r>
              <a:rPr lang="en-US" baseline="-25000" dirty="0" err="1"/>
              <a:t>i</a:t>
            </a:r>
            <a:r>
              <a:rPr lang="en-US" dirty="0"/>
              <a:t>)</a:t>
            </a:r>
          </a:p>
          <a:p>
            <a:pPr marL="0" indent="0">
              <a:buNone/>
            </a:pPr>
            <a:endParaRPr lang="en-US" dirty="0"/>
          </a:p>
        </p:txBody>
      </p:sp>
      <p:pic>
        <p:nvPicPr>
          <p:cNvPr id="4" name="Picture 3">
            <a:extLst>
              <a:ext uri="{FF2B5EF4-FFF2-40B4-BE49-F238E27FC236}">
                <a16:creationId xmlns:a16="http://schemas.microsoft.com/office/drawing/2014/main" id="{C496D0B8-A44A-46E7-931B-528F5A1EB341}"/>
              </a:ext>
            </a:extLst>
          </p:cNvPr>
          <p:cNvPicPr>
            <a:picLocks noChangeAspect="1"/>
          </p:cNvPicPr>
          <p:nvPr/>
        </p:nvPicPr>
        <p:blipFill>
          <a:blip r:embed="rId2"/>
          <a:stretch>
            <a:fillRect/>
          </a:stretch>
        </p:blipFill>
        <p:spPr>
          <a:xfrm>
            <a:off x="7261763" y="1993747"/>
            <a:ext cx="4092037" cy="4015093"/>
          </a:xfrm>
          <a:prstGeom prst="rect">
            <a:avLst/>
          </a:prstGeom>
        </p:spPr>
      </p:pic>
    </p:spTree>
    <p:extLst>
      <p:ext uri="{BB962C8B-B14F-4D97-AF65-F5344CB8AC3E}">
        <p14:creationId xmlns:p14="http://schemas.microsoft.com/office/powerpoint/2010/main" val="316635017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5E2A8-EA46-4729-B7F0-C0AD999C9445}"/>
              </a:ext>
            </a:extLst>
          </p:cNvPr>
          <p:cNvSpPr>
            <a:spLocks noGrp="1"/>
          </p:cNvSpPr>
          <p:nvPr>
            <p:ph type="title"/>
          </p:nvPr>
        </p:nvSpPr>
        <p:spPr/>
        <p:txBody>
          <a:bodyPr/>
          <a:lstStyle/>
          <a:p>
            <a:r>
              <a:rPr lang="en-US" dirty="0"/>
              <a:t>Sequential Minimal Optimizer</a:t>
            </a:r>
          </a:p>
        </p:txBody>
      </p:sp>
      <p:sp>
        <p:nvSpPr>
          <p:cNvPr id="3" name="Content Placeholder 2">
            <a:extLst>
              <a:ext uri="{FF2B5EF4-FFF2-40B4-BE49-F238E27FC236}">
                <a16:creationId xmlns:a16="http://schemas.microsoft.com/office/drawing/2014/main" id="{6E80BC9E-50D3-4230-8259-AC80C1A2EADC}"/>
              </a:ext>
            </a:extLst>
          </p:cNvPr>
          <p:cNvSpPr>
            <a:spLocks noGrp="1"/>
          </p:cNvSpPr>
          <p:nvPr>
            <p:ph idx="1"/>
          </p:nvPr>
        </p:nvSpPr>
        <p:spPr/>
        <p:txBody>
          <a:bodyPr/>
          <a:lstStyle/>
          <a:p>
            <a:pPr marL="0" indent="0">
              <a:buNone/>
            </a:pPr>
            <a:r>
              <a:rPr lang="en-US" dirty="0"/>
              <a:t>	H if </a:t>
            </a:r>
            <a:r>
              <a:rPr lang="el-GR" dirty="0"/>
              <a:t>α</a:t>
            </a:r>
            <a:r>
              <a:rPr lang="en-US" baseline="-25000" dirty="0"/>
              <a:t>j</a:t>
            </a:r>
            <a:r>
              <a:rPr lang="en-US" dirty="0"/>
              <a:t> &gt; H</a:t>
            </a:r>
          </a:p>
          <a:p>
            <a:pPr marL="0" indent="0">
              <a:buNone/>
            </a:pPr>
            <a:r>
              <a:rPr lang="el-GR" dirty="0"/>
              <a:t>α</a:t>
            </a:r>
            <a:r>
              <a:rPr lang="en-US" baseline="-25000" dirty="0"/>
              <a:t>j</a:t>
            </a:r>
            <a:r>
              <a:rPr lang="en-US" dirty="0"/>
              <a:t> =	</a:t>
            </a:r>
            <a:r>
              <a:rPr lang="el-GR" dirty="0"/>
              <a:t>α</a:t>
            </a:r>
            <a:r>
              <a:rPr lang="en-US" baseline="-25000" dirty="0"/>
              <a:t>j</a:t>
            </a:r>
            <a:r>
              <a:rPr lang="en-US" dirty="0"/>
              <a:t> if L &lt;= </a:t>
            </a:r>
            <a:r>
              <a:rPr lang="el-GR" dirty="0"/>
              <a:t>α</a:t>
            </a:r>
            <a:r>
              <a:rPr lang="en-US" baseline="-25000" dirty="0"/>
              <a:t>j</a:t>
            </a:r>
            <a:r>
              <a:rPr lang="en-US" dirty="0"/>
              <a:t> &lt;= H</a:t>
            </a:r>
          </a:p>
          <a:p>
            <a:pPr marL="0" indent="0">
              <a:buNone/>
            </a:pPr>
            <a:r>
              <a:rPr lang="en-US" dirty="0"/>
              <a:t>	L if </a:t>
            </a:r>
            <a:r>
              <a:rPr lang="el-GR" dirty="0"/>
              <a:t>α</a:t>
            </a:r>
            <a:r>
              <a:rPr lang="en-US" baseline="-25000" dirty="0"/>
              <a:t>j</a:t>
            </a:r>
            <a:r>
              <a:rPr lang="en-US" dirty="0"/>
              <a:t> &lt; L</a:t>
            </a:r>
          </a:p>
          <a:p>
            <a:pPr marL="0" indent="0">
              <a:buNone/>
            </a:pPr>
            <a:r>
              <a:rPr lang="el-GR" dirty="0"/>
              <a:t>α</a:t>
            </a:r>
            <a:r>
              <a:rPr lang="en-US" baseline="-25000" dirty="0" err="1"/>
              <a:t>i</a:t>
            </a:r>
            <a:r>
              <a:rPr lang="en-US" dirty="0"/>
              <a:t> such that </a:t>
            </a:r>
            <a:r>
              <a:rPr lang="el-GR" dirty="0"/>
              <a:t>α</a:t>
            </a:r>
            <a:r>
              <a:rPr lang="en-US" baseline="-25000" dirty="0" err="1"/>
              <a:t>i</a:t>
            </a:r>
            <a:r>
              <a:rPr lang="en-US" dirty="0"/>
              <a:t> </a:t>
            </a:r>
            <a:r>
              <a:rPr lang="en-US" dirty="0" err="1"/>
              <a:t>y</a:t>
            </a:r>
            <a:r>
              <a:rPr lang="en-US" baseline="-25000" dirty="0" err="1"/>
              <a:t>i</a:t>
            </a:r>
            <a:r>
              <a:rPr lang="en-US" dirty="0"/>
              <a:t> + </a:t>
            </a:r>
            <a:r>
              <a:rPr lang="el-GR" dirty="0"/>
              <a:t>α</a:t>
            </a:r>
            <a:r>
              <a:rPr lang="en-US" baseline="-25000" dirty="0"/>
              <a:t>j</a:t>
            </a:r>
            <a:r>
              <a:rPr lang="en-US" dirty="0"/>
              <a:t> </a:t>
            </a:r>
            <a:r>
              <a:rPr lang="en-US" dirty="0" err="1"/>
              <a:t>y</a:t>
            </a:r>
            <a:r>
              <a:rPr lang="en-US" baseline="-25000" dirty="0" err="1"/>
              <a:t>j</a:t>
            </a:r>
            <a:r>
              <a:rPr lang="en-US" dirty="0"/>
              <a:t> = - ∑</a:t>
            </a:r>
            <a:r>
              <a:rPr lang="en-US" baseline="-25000" dirty="0"/>
              <a:t>k!=</a:t>
            </a:r>
            <a:r>
              <a:rPr lang="en-US" baseline="-25000" dirty="0" err="1"/>
              <a:t>i,j</a:t>
            </a:r>
            <a:r>
              <a:rPr lang="en-US" baseline="-25000" dirty="0"/>
              <a:t> </a:t>
            </a:r>
            <a:r>
              <a:rPr lang="el-GR" dirty="0"/>
              <a:t>α</a:t>
            </a:r>
            <a:r>
              <a:rPr lang="en-US" baseline="-25000" dirty="0"/>
              <a:t>k</a:t>
            </a:r>
            <a:r>
              <a:rPr lang="en-US" dirty="0"/>
              <a:t> </a:t>
            </a:r>
            <a:r>
              <a:rPr lang="en-US" dirty="0" err="1"/>
              <a:t>y</a:t>
            </a:r>
            <a:r>
              <a:rPr lang="en-US" baseline="-25000" dirty="0" err="1"/>
              <a:t>k</a:t>
            </a:r>
            <a:r>
              <a:rPr lang="en-US" baseline="-25000" dirty="0"/>
              <a:t> </a:t>
            </a:r>
            <a:r>
              <a:rPr lang="en-US" dirty="0"/>
              <a:t>= </a:t>
            </a:r>
            <a:r>
              <a:rPr lang="el-GR" dirty="0"/>
              <a:t>δ</a:t>
            </a:r>
            <a:endParaRPr lang="en-US" dirty="0"/>
          </a:p>
          <a:p>
            <a:pPr marL="0" indent="0">
              <a:buNone/>
            </a:pPr>
            <a:endParaRPr lang="en-US" dirty="0"/>
          </a:p>
        </p:txBody>
      </p:sp>
      <p:pic>
        <p:nvPicPr>
          <p:cNvPr id="4" name="Picture 3">
            <a:extLst>
              <a:ext uri="{FF2B5EF4-FFF2-40B4-BE49-F238E27FC236}">
                <a16:creationId xmlns:a16="http://schemas.microsoft.com/office/drawing/2014/main" id="{C496D0B8-A44A-46E7-931B-528F5A1EB341}"/>
              </a:ext>
            </a:extLst>
          </p:cNvPr>
          <p:cNvPicPr>
            <a:picLocks noChangeAspect="1"/>
          </p:cNvPicPr>
          <p:nvPr/>
        </p:nvPicPr>
        <p:blipFill>
          <a:blip r:embed="rId2"/>
          <a:stretch>
            <a:fillRect/>
          </a:stretch>
        </p:blipFill>
        <p:spPr>
          <a:xfrm>
            <a:off x="7261763" y="1993747"/>
            <a:ext cx="4092037" cy="4015093"/>
          </a:xfrm>
          <a:prstGeom prst="rect">
            <a:avLst/>
          </a:prstGeom>
        </p:spPr>
      </p:pic>
      <p:sp>
        <p:nvSpPr>
          <p:cNvPr id="5" name="Left Brace 4">
            <a:extLst>
              <a:ext uri="{FF2B5EF4-FFF2-40B4-BE49-F238E27FC236}">
                <a16:creationId xmlns:a16="http://schemas.microsoft.com/office/drawing/2014/main" id="{955CDE12-C211-48A8-B825-48E4E1FE0485}"/>
              </a:ext>
            </a:extLst>
          </p:cNvPr>
          <p:cNvSpPr/>
          <p:nvPr/>
        </p:nvSpPr>
        <p:spPr>
          <a:xfrm>
            <a:off x="1476462" y="1904301"/>
            <a:ext cx="327171" cy="129190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003558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5E2A8-EA46-4729-B7F0-C0AD999C9445}"/>
              </a:ext>
            </a:extLst>
          </p:cNvPr>
          <p:cNvSpPr>
            <a:spLocks noGrp="1"/>
          </p:cNvSpPr>
          <p:nvPr>
            <p:ph type="title"/>
          </p:nvPr>
        </p:nvSpPr>
        <p:spPr/>
        <p:txBody>
          <a:bodyPr/>
          <a:lstStyle/>
          <a:p>
            <a:r>
              <a:rPr lang="en-US" dirty="0"/>
              <a:t>Sequential Minimal Optimizer</a:t>
            </a:r>
          </a:p>
        </p:txBody>
      </p:sp>
      <p:sp>
        <p:nvSpPr>
          <p:cNvPr id="3" name="Content Placeholder 2">
            <a:extLst>
              <a:ext uri="{FF2B5EF4-FFF2-40B4-BE49-F238E27FC236}">
                <a16:creationId xmlns:a16="http://schemas.microsoft.com/office/drawing/2014/main" id="{6E80BC9E-50D3-4230-8259-AC80C1A2EADC}"/>
              </a:ext>
            </a:extLst>
          </p:cNvPr>
          <p:cNvSpPr>
            <a:spLocks noGrp="1"/>
          </p:cNvSpPr>
          <p:nvPr>
            <p:ph idx="1"/>
          </p:nvPr>
        </p:nvSpPr>
        <p:spPr/>
        <p:txBody>
          <a:bodyPr/>
          <a:lstStyle/>
          <a:p>
            <a:pPr marL="0" indent="0">
              <a:buNone/>
            </a:pPr>
            <a:r>
              <a:rPr lang="en-US" dirty="0"/>
              <a:t>	H if </a:t>
            </a:r>
            <a:r>
              <a:rPr lang="el-GR" dirty="0"/>
              <a:t>α</a:t>
            </a:r>
            <a:r>
              <a:rPr lang="en-US" baseline="-25000" dirty="0"/>
              <a:t>j</a:t>
            </a:r>
            <a:r>
              <a:rPr lang="en-US" dirty="0"/>
              <a:t> &gt; H</a:t>
            </a:r>
          </a:p>
          <a:p>
            <a:pPr marL="0" indent="0">
              <a:buNone/>
            </a:pPr>
            <a:r>
              <a:rPr lang="el-GR" dirty="0"/>
              <a:t>α</a:t>
            </a:r>
            <a:r>
              <a:rPr lang="en-US" baseline="-25000" dirty="0"/>
              <a:t>j</a:t>
            </a:r>
            <a:r>
              <a:rPr lang="en-US" dirty="0"/>
              <a:t> =	</a:t>
            </a:r>
            <a:r>
              <a:rPr lang="el-GR" dirty="0"/>
              <a:t>α</a:t>
            </a:r>
            <a:r>
              <a:rPr lang="en-US" baseline="-25000" dirty="0"/>
              <a:t>j</a:t>
            </a:r>
            <a:r>
              <a:rPr lang="en-US" dirty="0"/>
              <a:t> if L &lt;= </a:t>
            </a:r>
            <a:r>
              <a:rPr lang="el-GR" dirty="0"/>
              <a:t>α</a:t>
            </a:r>
            <a:r>
              <a:rPr lang="en-US" baseline="-25000" dirty="0"/>
              <a:t>j</a:t>
            </a:r>
            <a:r>
              <a:rPr lang="en-US" dirty="0"/>
              <a:t> &lt;= H</a:t>
            </a:r>
          </a:p>
          <a:p>
            <a:pPr marL="0" indent="0">
              <a:buNone/>
            </a:pPr>
            <a:r>
              <a:rPr lang="en-US" dirty="0"/>
              <a:t>	L if </a:t>
            </a:r>
            <a:r>
              <a:rPr lang="el-GR" dirty="0"/>
              <a:t>α</a:t>
            </a:r>
            <a:r>
              <a:rPr lang="en-US" baseline="-25000" dirty="0"/>
              <a:t>j</a:t>
            </a:r>
            <a:r>
              <a:rPr lang="en-US" dirty="0"/>
              <a:t> &lt; L</a:t>
            </a:r>
          </a:p>
          <a:p>
            <a:pPr marL="0" indent="0">
              <a:buNone/>
            </a:pPr>
            <a:r>
              <a:rPr lang="el-GR" dirty="0"/>
              <a:t>α</a:t>
            </a:r>
            <a:r>
              <a:rPr lang="en-US" baseline="-25000" dirty="0" err="1"/>
              <a:t>i</a:t>
            </a:r>
            <a:r>
              <a:rPr lang="en-US" dirty="0"/>
              <a:t> such that </a:t>
            </a:r>
            <a:r>
              <a:rPr lang="el-GR" dirty="0"/>
              <a:t>α</a:t>
            </a:r>
            <a:r>
              <a:rPr lang="en-US" baseline="-25000" dirty="0" err="1"/>
              <a:t>i</a:t>
            </a:r>
            <a:r>
              <a:rPr lang="en-US" dirty="0"/>
              <a:t> </a:t>
            </a:r>
            <a:r>
              <a:rPr lang="en-US" dirty="0" err="1"/>
              <a:t>y</a:t>
            </a:r>
            <a:r>
              <a:rPr lang="en-US" baseline="-25000" dirty="0" err="1"/>
              <a:t>i</a:t>
            </a:r>
            <a:r>
              <a:rPr lang="en-US" dirty="0"/>
              <a:t> + </a:t>
            </a:r>
            <a:r>
              <a:rPr lang="el-GR" dirty="0"/>
              <a:t>α</a:t>
            </a:r>
            <a:r>
              <a:rPr lang="en-US" baseline="-25000" dirty="0"/>
              <a:t>j</a:t>
            </a:r>
            <a:r>
              <a:rPr lang="en-US" dirty="0"/>
              <a:t> </a:t>
            </a:r>
            <a:r>
              <a:rPr lang="en-US" dirty="0" err="1"/>
              <a:t>y</a:t>
            </a:r>
            <a:r>
              <a:rPr lang="en-US" baseline="-25000" dirty="0" err="1"/>
              <a:t>j</a:t>
            </a:r>
            <a:r>
              <a:rPr lang="en-US" dirty="0"/>
              <a:t> = - ∑</a:t>
            </a:r>
            <a:r>
              <a:rPr lang="en-US" baseline="-25000" dirty="0"/>
              <a:t>k!=</a:t>
            </a:r>
            <a:r>
              <a:rPr lang="en-US" baseline="-25000" dirty="0" err="1"/>
              <a:t>i,j</a:t>
            </a:r>
            <a:r>
              <a:rPr lang="en-US" baseline="-25000" dirty="0"/>
              <a:t> </a:t>
            </a:r>
            <a:r>
              <a:rPr lang="el-GR" dirty="0"/>
              <a:t>α</a:t>
            </a:r>
            <a:r>
              <a:rPr lang="en-US" baseline="-25000" dirty="0"/>
              <a:t>k</a:t>
            </a:r>
            <a:r>
              <a:rPr lang="en-US" dirty="0"/>
              <a:t> </a:t>
            </a:r>
            <a:r>
              <a:rPr lang="en-US" dirty="0" err="1"/>
              <a:t>y</a:t>
            </a:r>
            <a:r>
              <a:rPr lang="en-US" baseline="-25000" dirty="0" err="1"/>
              <a:t>k</a:t>
            </a:r>
            <a:r>
              <a:rPr lang="en-US" baseline="-25000" dirty="0"/>
              <a:t> </a:t>
            </a:r>
            <a:r>
              <a:rPr lang="en-US" dirty="0"/>
              <a:t>= </a:t>
            </a:r>
            <a:r>
              <a:rPr lang="el-GR" dirty="0"/>
              <a:t>δ</a:t>
            </a:r>
            <a:endParaRPr lang="en-US" dirty="0"/>
          </a:p>
          <a:p>
            <a:pPr marL="0" indent="0">
              <a:buNone/>
            </a:pPr>
            <a:r>
              <a:rPr lang="en-US" dirty="0"/>
              <a:t>	</a:t>
            </a:r>
          </a:p>
        </p:txBody>
      </p:sp>
      <p:sp>
        <p:nvSpPr>
          <p:cNvPr id="5" name="Left Brace 4">
            <a:extLst>
              <a:ext uri="{FF2B5EF4-FFF2-40B4-BE49-F238E27FC236}">
                <a16:creationId xmlns:a16="http://schemas.microsoft.com/office/drawing/2014/main" id="{955CDE12-C211-48A8-B825-48E4E1FE0485}"/>
              </a:ext>
            </a:extLst>
          </p:cNvPr>
          <p:cNvSpPr/>
          <p:nvPr/>
        </p:nvSpPr>
        <p:spPr>
          <a:xfrm>
            <a:off x="1476462" y="1904301"/>
            <a:ext cx="327171" cy="129190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Picture 5">
            <a:extLst>
              <a:ext uri="{FF2B5EF4-FFF2-40B4-BE49-F238E27FC236}">
                <a16:creationId xmlns:a16="http://schemas.microsoft.com/office/drawing/2014/main" id="{08E2D461-34E6-4994-9CD2-6C516AF25DFA}"/>
              </a:ext>
            </a:extLst>
          </p:cNvPr>
          <p:cNvPicPr>
            <a:picLocks noChangeAspect="1"/>
          </p:cNvPicPr>
          <p:nvPr/>
        </p:nvPicPr>
        <p:blipFill>
          <a:blip r:embed="rId2"/>
          <a:stretch>
            <a:fillRect/>
          </a:stretch>
        </p:blipFill>
        <p:spPr>
          <a:xfrm>
            <a:off x="838200" y="4341786"/>
            <a:ext cx="10019251" cy="1835176"/>
          </a:xfrm>
          <a:prstGeom prst="rect">
            <a:avLst/>
          </a:prstGeom>
        </p:spPr>
      </p:pic>
    </p:spTree>
    <p:extLst>
      <p:ext uri="{BB962C8B-B14F-4D97-AF65-F5344CB8AC3E}">
        <p14:creationId xmlns:p14="http://schemas.microsoft.com/office/powerpoint/2010/main" val="307794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756CC-7AB4-4AAD-BE62-91EF6785AB16}"/>
              </a:ext>
            </a:extLst>
          </p:cNvPr>
          <p:cNvSpPr>
            <a:spLocks noGrp="1"/>
          </p:cNvSpPr>
          <p:nvPr>
            <p:ph type="title"/>
          </p:nvPr>
        </p:nvSpPr>
        <p:spPr/>
        <p:txBody>
          <a:bodyPr/>
          <a:lstStyle/>
          <a:p>
            <a:r>
              <a:rPr lang="en-US" dirty="0"/>
              <a:t>Shortcomings of Soft-Margin SVM</a:t>
            </a:r>
          </a:p>
        </p:txBody>
      </p:sp>
      <p:sp>
        <p:nvSpPr>
          <p:cNvPr id="3" name="Content Placeholder 2">
            <a:extLst>
              <a:ext uri="{FF2B5EF4-FFF2-40B4-BE49-F238E27FC236}">
                <a16:creationId xmlns:a16="http://schemas.microsoft.com/office/drawing/2014/main" id="{731E46C8-64D8-42D0-954A-B69292175E34}"/>
              </a:ext>
            </a:extLst>
          </p:cNvPr>
          <p:cNvSpPr>
            <a:spLocks noGrp="1"/>
          </p:cNvSpPr>
          <p:nvPr>
            <p:ph idx="1"/>
          </p:nvPr>
        </p:nvSpPr>
        <p:spPr/>
        <p:txBody>
          <a:bodyPr/>
          <a:lstStyle/>
          <a:p>
            <a:pPr marL="0" indent="0">
              <a:buNone/>
            </a:pPr>
            <a:r>
              <a:rPr lang="en-US" dirty="0"/>
              <a:t>We added some wiggle room</a:t>
            </a:r>
          </a:p>
        </p:txBody>
      </p:sp>
      <p:pic>
        <p:nvPicPr>
          <p:cNvPr id="4" name="Picture 3">
            <a:extLst>
              <a:ext uri="{FF2B5EF4-FFF2-40B4-BE49-F238E27FC236}">
                <a16:creationId xmlns:a16="http://schemas.microsoft.com/office/drawing/2014/main" id="{B25C707B-F007-4DF2-B20A-B039E6B3CE85}"/>
              </a:ext>
            </a:extLst>
          </p:cNvPr>
          <p:cNvPicPr>
            <a:picLocks noChangeAspect="1"/>
          </p:cNvPicPr>
          <p:nvPr/>
        </p:nvPicPr>
        <p:blipFill>
          <a:blip r:embed="rId2"/>
          <a:stretch>
            <a:fillRect/>
          </a:stretch>
        </p:blipFill>
        <p:spPr>
          <a:xfrm>
            <a:off x="6439032" y="1825625"/>
            <a:ext cx="4914768" cy="4387964"/>
          </a:xfrm>
          <a:prstGeom prst="rect">
            <a:avLst/>
          </a:prstGeom>
        </p:spPr>
      </p:pic>
    </p:spTree>
    <p:extLst>
      <p:ext uri="{BB962C8B-B14F-4D97-AF65-F5344CB8AC3E}">
        <p14:creationId xmlns:p14="http://schemas.microsoft.com/office/powerpoint/2010/main" val="277905364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756CC-7AB4-4AAD-BE62-91EF6785AB16}"/>
              </a:ext>
            </a:extLst>
          </p:cNvPr>
          <p:cNvSpPr>
            <a:spLocks noGrp="1"/>
          </p:cNvSpPr>
          <p:nvPr>
            <p:ph type="title"/>
          </p:nvPr>
        </p:nvSpPr>
        <p:spPr/>
        <p:txBody>
          <a:bodyPr/>
          <a:lstStyle/>
          <a:p>
            <a:r>
              <a:rPr lang="en-US" dirty="0"/>
              <a:t>Shortcomings of Soft-Margin SVM</a:t>
            </a:r>
          </a:p>
        </p:txBody>
      </p:sp>
      <p:sp>
        <p:nvSpPr>
          <p:cNvPr id="3" name="Content Placeholder 2">
            <a:extLst>
              <a:ext uri="{FF2B5EF4-FFF2-40B4-BE49-F238E27FC236}">
                <a16:creationId xmlns:a16="http://schemas.microsoft.com/office/drawing/2014/main" id="{731E46C8-64D8-42D0-954A-B69292175E34}"/>
              </a:ext>
            </a:extLst>
          </p:cNvPr>
          <p:cNvSpPr>
            <a:spLocks noGrp="1"/>
          </p:cNvSpPr>
          <p:nvPr>
            <p:ph idx="1"/>
          </p:nvPr>
        </p:nvSpPr>
        <p:spPr/>
        <p:txBody>
          <a:bodyPr/>
          <a:lstStyle/>
          <a:p>
            <a:pPr marL="0" indent="0">
              <a:buNone/>
            </a:pPr>
            <a:r>
              <a:rPr lang="en-US" dirty="0"/>
              <a:t>We added some wiggle room</a:t>
            </a:r>
          </a:p>
          <a:p>
            <a:pPr marL="0" indent="0">
              <a:buNone/>
            </a:pPr>
            <a:endParaRPr lang="en-US" dirty="0"/>
          </a:p>
          <a:p>
            <a:pPr marL="0" indent="0">
              <a:buNone/>
            </a:pPr>
            <a:r>
              <a:rPr lang="en-US" dirty="0"/>
              <a:t>But what if it’s not linearly separable?</a:t>
            </a:r>
          </a:p>
        </p:txBody>
      </p:sp>
      <p:pic>
        <p:nvPicPr>
          <p:cNvPr id="5" name="Picture 4">
            <a:extLst>
              <a:ext uri="{FF2B5EF4-FFF2-40B4-BE49-F238E27FC236}">
                <a16:creationId xmlns:a16="http://schemas.microsoft.com/office/drawing/2014/main" id="{242CAA57-909A-4455-AFDB-B053C55D7B3C}"/>
              </a:ext>
            </a:extLst>
          </p:cNvPr>
          <p:cNvPicPr>
            <a:picLocks noChangeAspect="1"/>
          </p:cNvPicPr>
          <p:nvPr/>
        </p:nvPicPr>
        <p:blipFill>
          <a:blip r:embed="rId2"/>
          <a:stretch>
            <a:fillRect/>
          </a:stretch>
        </p:blipFill>
        <p:spPr>
          <a:xfrm>
            <a:off x="6535057" y="1791982"/>
            <a:ext cx="4818743" cy="4700893"/>
          </a:xfrm>
          <a:prstGeom prst="rect">
            <a:avLst/>
          </a:prstGeom>
        </p:spPr>
      </p:pic>
    </p:spTree>
    <p:extLst>
      <p:ext uri="{BB962C8B-B14F-4D97-AF65-F5344CB8AC3E}">
        <p14:creationId xmlns:p14="http://schemas.microsoft.com/office/powerpoint/2010/main" val="34392037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C465-5C20-4E2E-914E-99FA51DBF730}"/>
              </a:ext>
            </a:extLst>
          </p:cNvPr>
          <p:cNvSpPr>
            <a:spLocks noGrp="1"/>
          </p:cNvSpPr>
          <p:nvPr>
            <p:ph type="title"/>
          </p:nvPr>
        </p:nvSpPr>
        <p:spPr/>
        <p:txBody>
          <a:bodyPr/>
          <a:lstStyle/>
          <a:p>
            <a:r>
              <a:rPr lang="en-US" dirty="0"/>
              <a:t>Linear Inseparability – 1D Case</a:t>
            </a:r>
          </a:p>
        </p:txBody>
      </p:sp>
      <p:sp>
        <p:nvSpPr>
          <p:cNvPr id="3" name="Content Placeholder 2">
            <a:extLst>
              <a:ext uri="{FF2B5EF4-FFF2-40B4-BE49-F238E27FC236}">
                <a16:creationId xmlns:a16="http://schemas.microsoft.com/office/drawing/2014/main" id="{C782DFAD-404D-4BC9-8D3E-DE9DFB94B40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CA333D89-B64C-446E-9ABF-18E1FE763CEC}"/>
              </a:ext>
            </a:extLst>
          </p:cNvPr>
          <p:cNvPicPr>
            <a:picLocks noChangeAspect="1"/>
          </p:cNvPicPr>
          <p:nvPr/>
        </p:nvPicPr>
        <p:blipFill>
          <a:blip r:embed="rId2"/>
          <a:stretch>
            <a:fillRect/>
          </a:stretch>
        </p:blipFill>
        <p:spPr>
          <a:xfrm>
            <a:off x="2900362" y="1825625"/>
            <a:ext cx="6391275" cy="13716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54BCB0F-4078-4FF1-8538-690BF73A18B4}"/>
                  </a:ext>
                </a:extLst>
              </p14:cNvPr>
              <p14:cNvContentPartPr/>
              <p14:nvPr/>
            </p14:nvContentPartPr>
            <p14:xfrm>
              <a:off x="6097680" y="2581920"/>
              <a:ext cx="1634040" cy="472680"/>
            </p14:xfrm>
          </p:contentPart>
        </mc:Choice>
        <mc:Fallback xmlns="">
          <p:pic>
            <p:nvPicPr>
              <p:cNvPr id="5" name="Ink 4">
                <a:extLst>
                  <a:ext uri="{FF2B5EF4-FFF2-40B4-BE49-F238E27FC236}">
                    <a16:creationId xmlns:a16="http://schemas.microsoft.com/office/drawing/2014/main" id="{254BCB0F-4078-4FF1-8538-690BF73A18B4}"/>
                  </a:ext>
                </a:extLst>
              </p:cNvPr>
              <p:cNvPicPr/>
              <p:nvPr/>
            </p:nvPicPr>
            <p:blipFill>
              <a:blip r:embed="rId4"/>
              <a:stretch>
                <a:fillRect/>
              </a:stretch>
            </p:blipFill>
            <p:spPr>
              <a:xfrm>
                <a:off x="6088320" y="2572560"/>
                <a:ext cx="1652760" cy="491400"/>
              </a:xfrm>
              <a:prstGeom prst="rect">
                <a:avLst/>
              </a:prstGeom>
            </p:spPr>
          </p:pic>
        </mc:Fallback>
      </mc:AlternateContent>
    </p:spTree>
    <p:extLst>
      <p:ext uri="{BB962C8B-B14F-4D97-AF65-F5344CB8AC3E}">
        <p14:creationId xmlns:p14="http://schemas.microsoft.com/office/powerpoint/2010/main" val="86019818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C465-5C20-4E2E-914E-99FA51DBF730}"/>
              </a:ext>
            </a:extLst>
          </p:cNvPr>
          <p:cNvSpPr>
            <a:spLocks noGrp="1"/>
          </p:cNvSpPr>
          <p:nvPr>
            <p:ph type="title"/>
          </p:nvPr>
        </p:nvSpPr>
        <p:spPr/>
        <p:txBody>
          <a:bodyPr/>
          <a:lstStyle/>
          <a:p>
            <a:r>
              <a:rPr lang="en-US" dirty="0"/>
              <a:t>Linear Inseparability – 1D Case</a:t>
            </a:r>
          </a:p>
        </p:txBody>
      </p:sp>
      <p:sp>
        <p:nvSpPr>
          <p:cNvPr id="3" name="Content Placeholder 2">
            <a:extLst>
              <a:ext uri="{FF2B5EF4-FFF2-40B4-BE49-F238E27FC236}">
                <a16:creationId xmlns:a16="http://schemas.microsoft.com/office/drawing/2014/main" id="{C782DFAD-404D-4BC9-8D3E-DE9DFB94B406}"/>
              </a:ext>
            </a:extLst>
          </p:cNvPr>
          <p:cNvSpPr>
            <a:spLocks noGrp="1"/>
          </p:cNvSpPr>
          <p:nvPr>
            <p:ph idx="1"/>
          </p:nvPr>
        </p:nvSpPr>
        <p:spPr>
          <a:xfrm>
            <a:off x="838200" y="1825624"/>
            <a:ext cx="10515600" cy="5032375"/>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Your arterial blood’s pH should be between 7.35 and 7.45</a:t>
            </a:r>
          </a:p>
          <a:p>
            <a:pPr marL="0" indent="0">
              <a:buNone/>
            </a:pPr>
            <a:r>
              <a:rPr lang="en-US" dirty="0"/>
              <a:t>	Otherwise, you’re unhealthy (for some reason), we should run 	further tests.</a:t>
            </a:r>
          </a:p>
          <a:p>
            <a:pPr marL="0" indent="0">
              <a:buNone/>
            </a:pPr>
            <a:endParaRPr lang="en-US" dirty="0"/>
          </a:p>
          <a:p>
            <a:pPr marL="0" indent="0">
              <a:buNone/>
            </a:pPr>
            <a:r>
              <a:rPr lang="en-US" sz="1800" dirty="0">
                <a:hlinkClick r:id="rId2"/>
              </a:rPr>
              <a:t>https://www.maximumfun.org/sawbones/sawbones-alkaline-water</a:t>
            </a:r>
            <a:endParaRPr lang="en-US" sz="1800" dirty="0"/>
          </a:p>
          <a:p>
            <a:pPr marL="0" indent="0">
              <a:buNone/>
            </a:pPr>
            <a:r>
              <a:rPr lang="en-US" sz="1800" dirty="0">
                <a:hlinkClick r:id="rId3"/>
              </a:rPr>
              <a:t>https://opentextbc.ca/anatomyandphysiology/chapter/26-5-disorders-of-acid-base-balance/</a:t>
            </a:r>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CA333D89-B64C-446E-9ABF-18E1FE763CEC}"/>
              </a:ext>
            </a:extLst>
          </p:cNvPr>
          <p:cNvPicPr>
            <a:picLocks noChangeAspect="1"/>
          </p:cNvPicPr>
          <p:nvPr/>
        </p:nvPicPr>
        <p:blipFill>
          <a:blip r:embed="rId4"/>
          <a:stretch>
            <a:fillRect/>
          </a:stretch>
        </p:blipFill>
        <p:spPr>
          <a:xfrm>
            <a:off x="2900362" y="1825625"/>
            <a:ext cx="6391275" cy="1371600"/>
          </a:xfrm>
          <a:prstGeom prst="rect">
            <a:avLst/>
          </a:prstGeom>
        </p:spPr>
      </p:pic>
    </p:spTree>
    <p:extLst>
      <p:ext uri="{BB962C8B-B14F-4D97-AF65-F5344CB8AC3E}">
        <p14:creationId xmlns:p14="http://schemas.microsoft.com/office/powerpoint/2010/main" val="159453597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C465-5C20-4E2E-914E-99FA51DBF730}"/>
              </a:ext>
            </a:extLst>
          </p:cNvPr>
          <p:cNvSpPr>
            <a:spLocks noGrp="1"/>
          </p:cNvSpPr>
          <p:nvPr>
            <p:ph type="title"/>
          </p:nvPr>
        </p:nvSpPr>
        <p:spPr/>
        <p:txBody>
          <a:bodyPr/>
          <a:lstStyle/>
          <a:p>
            <a:r>
              <a:rPr lang="en-US" dirty="0"/>
              <a:t>Linear Inseparability – 1D Case</a:t>
            </a:r>
          </a:p>
        </p:txBody>
      </p:sp>
      <p:sp>
        <p:nvSpPr>
          <p:cNvPr id="3" name="Content Placeholder 2">
            <a:extLst>
              <a:ext uri="{FF2B5EF4-FFF2-40B4-BE49-F238E27FC236}">
                <a16:creationId xmlns:a16="http://schemas.microsoft.com/office/drawing/2014/main" id="{C782DFAD-404D-4BC9-8D3E-DE9DFB94B406}"/>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can we do to capture this idea?</a:t>
            </a:r>
          </a:p>
        </p:txBody>
      </p:sp>
      <p:pic>
        <p:nvPicPr>
          <p:cNvPr id="4" name="Picture 3">
            <a:extLst>
              <a:ext uri="{FF2B5EF4-FFF2-40B4-BE49-F238E27FC236}">
                <a16:creationId xmlns:a16="http://schemas.microsoft.com/office/drawing/2014/main" id="{CA333D89-B64C-446E-9ABF-18E1FE763CEC}"/>
              </a:ext>
            </a:extLst>
          </p:cNvPr>
          <p:cNvPicPr>
            <a:picLocks noChangeAspect="1"/>
          </p:cNvPicPr>
          <p:nvPr/>
        </p:nvPicPr>
        <p:blipFill>
          <a:blip r:embed="rId2"/>
          <a:stretch>
            <a:fillRect/>
          </a:stretch>
        </p:blipFill>
        <p:spPr>
          <a:xfrm>
            <a:off x="2900362" y="1825625"/>
            <a:ext cx="6391275" cy="1371600"/>
          </a:xfrm>
          <a:prstGeom prst="rect">
            <a:avLst/>
          </a:prstGeom>
        </p:spPr>
      </p:pic>
    </p:spTree>
    <p:extLst>
      <p:ext uri="{BB962C8B-B14F-4D97-AF65-F5344CB8AC3E}">
        <p14:creationId xmlns:p14="http://schemas.microsoft.com/office/powerpoint/2010/main" val="3656362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B5B03-7D4D-4DEC-A8E6-1E6FBDEEA32B}"/>
              </a:ext>
            </a:extLst>
          </p:cNvPr>
          <p:cNvSpPr>
            <a:spLocks noGrp="1"/>
          </p:cNvSpPr>
          <p:nvPr>
            <p:ph type="title"/>
          </p:nvPr>
        </p:nvSpPr>
        <p:spPr/>
        <p:txBody>
          <a:bodyPr/>
          <a:lstStyle/>
          <a:p>
            <a:r>
              <a:rPr lang="en-US" dirty="0"/>
              <a:t>Optimizing </a:t>
            </a:r>
            <a:r>
              <a:rPr lang="en-US" dirty="0" err="1"/>
              <a:t>argmin</a:t>
            </a:r>
            <a:r>
              <a:rPr lang="en-US" dirty="0"/>
              <a:t>(MSE(w))</a:t>
            </a:r>
          </a:p>
        </p:txBody>
      </p:sp>
      <p:sp>
        <p:nvSpPr>
          <p:cNvPr id="3" name="Content Placeholder 2">
            <a:extLst>
              <a:ext uri="{FF2B5EF4-FFF2-40B4-BE49-F238E27FC236}">
                <a16:creationId xmlns:a16="http://schemas.microsoft.com/office/drawing/2014/main" id="{BF09710E-B510-4858-98D4-A0A9B2318FFA}"/>
              </a:ext>
            </a:extLst>
          </p:cNvPr>
          <p:cNvSpPr>
            <a:spLocks noGrp="1"/>
          </p:cNvSpPr>
          <p:nvPr>
            <p:ph idx="1"/>
          </p:nvPr>
        </p:nvSpPr>
        <p:spPr>
          <a:xfrm>
            <a:off x="838200" y="1825624"/>
            <a:ext cx="10515600" cy="5032375"/>
          </a:xfrm>
        </p:spPr>
        <p:txBody>
          <a:bodyPr>
            <a:normAutofit/>
          </a:bodyPr>
          <a:lstStyle/>
          <a:p>
            <a:pPr marL="0" indent="0">
              <a:buNone/>
            </a:pPr>
            <a:r>
              <a:rPr lang="en-US" dirty="0"/>
              <a:t>But our function is a </a:t>
            </a:r>
            <a:r>
              <a:rPr lang="en-US" i="1" dirty="0"/>
              <a:t>linear </a:t>
            </a:r>
            <a:r>
              <a:rPr lang="en-US" dirty="0"/>
              <a:t>function, which </a:t>
            </a:r>
            <a:r>
              <a:rPr lang="en-US" i="1" dirty="0"/>
              <a:t>happens</a:t>
            </a:r>
            <a:r>
              <a:rPr lang="en-US" dirty="0"/>
              <a:t> to be concave!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i.e. If we’re at a </a:t>
            </a:r>
            <a:r>
              <a:rPr lang="en-US" i="1" dirty="0"/>
              <a:t>local</a:t>
            </a:r>
            <a:r>
              <a:rPr lang="en-US" dirty="0"/>
              <a:t> minimum, we’re at the </a:t>
            </a:r>
            <a:r>
              <a:rPr lang="en-US" i="1" dirty="0"/>
              <a:t>global</a:t>
            </a:r>
            <a:r>
              <a:rPr lang="en-US" dirty="0"/>
              <a:t> minimum</a:t>
            </a:r>
          </a:p>
          <a:p>
            <a:pPr marL="0" indent="0">
              <a:buNone/>
            </a:pPr>
            <a:endParaRPr lang="en-US" dirty="0"/>
          </a:p>
          <a:p>
            <a:pPr marL="0" indent="0">
              <a:buNone/>
            </a:pPr>
            <a:r>
              <a:rPr lang="en-US" sz="1800" dirty="0"/>
              <a:t>https://homes.cs.washington.edu/~marcotcr/blog/concavity/</a:t>
            </a:r>
          </a:p>
        </p:txBody>
      </p:sp>
      <p:pic>
        <p:nvPicPr>
          <p:cNvPr id="2050" name="Picture 2" descr="Image result for 2d convex function plot">
            <a:extLst>
              <a:ext uri="{FF2B5EF4-FFF2-40B4-BE49-F238E27FC236}">
                <a16:creationId xmlns:a16="http://schemas.microsoft.com/office/drawing/2014/main" id="{0B6164A6-60AA-46FD-917E-07B27300C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328" y="2291708"/>
            <a:ext cx="3301344" cy="2948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26888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C465-5C20-4E2E-914E-99FA51DBF730}"/>
              </a:ext>
            </a:extLst>
          </p:cNvPr>
          <p:cNvSpPr>
            <a:spLocks noGrp="1"/>
          </p:cNvSpPr>
          <p:nvPr>
            <p:ph type="title"/>
          </p:nvPr>
        </p:nvSpPr>
        <p:spPr/>
        <p:txBody>
          <a:bodyPr/>
          <a:lstStyle/>
          <a:p>
            <a:r>
              <a:rPr lang="en-US" dirty="0"/>
              <a:t>Linear Inseparability – 1D Case</a:t>
            </a:r>
          </a:p>
        </p:txBody>
      </p:sp>
      <p:sp>
        <p:nvSpPr>
          <p:cNvPr id="3" name="Content Placeholder 2">
            <a:extLst>
              <a:ext uri="{FF2B5EF4-FFF2-40B4-BE49-F238E27FC236}">
                <a16:creationId xmlns:a16="http://schemas.microsoft.com/office/drawing/2014/main" id="{C782DFAD-404D-4BC9-8D3E-DE9DFB94B406}"/>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Project our data into a higher dimensional space</a:t>
            </a:r>
          </a:p>
        </p:txBody>
      </p:sp>
      <p:pic>
        <p:nvPicPr>
          <p:cNvPr id="4" name="Picture 3">
            <a:extLst>
              <a:ext uri="{FF2B5EF4-FFF2-40B4-BE49-F238E27FC236}">
                <a16:creationId xmlns:a16="http://schemas.microsoft.com/office/drawing/2014/main" id="{CA333D89-B64C-446E-9ABF-18E1FE763CEC}"/>
              </a:ext>
            </a:extLst>
          </p:cNvPr>
          <p:cNvPicPr>
            <a:picLocks noChangeAspect="1"/>
          </p:cNvPicPr>
          <p:nvPr/>
        </p:nvPicPr>
        <p:blipFill>
          <a:blip r:embed="rId2"/>
          <a:stretch>
            <a:fillRect/>
          </a:stretch>
        </p:blipFill>
        <p:spPr>
          <a:xfrm>
            <a:off x="2900362" y="1825625"/>
            <a:ext cx="6391275" cy="1371600"/>
          </a:xfrm>
          <a:prstGeom prst="rect">
            <a:avLst/>
          </a:prstGeom>
        </p:spPr>
      </p:pic>
      <p:pic>
        <p:nvPicPr>
          <p:cNvPr id="5" name="Picture 4">
            <a:extLst>
              <a:ext uri="{FF2B5EF4-FFF2-40B4-BE49-F238E27FC236}">
                <a16:creationId xmlns:a16="http://schemas.microsoft.com/office/drawing/2014/main" id="{878E4DD2-82DF-4890-B2A0-12A25365FE88}"/>
              </a:ext>
            </a:extLst>
          </p:cNvPr>
          <p:cNvPicPr>
            <a:picLocks noChangeAspect="1"/>
          </p:cNvPicPr>
          <p:nvPr/>
        </p:nvPicPr>
        <p:blipFill>
          <a:blip r:embed="rId3"/>
          <a:stretch>
            <a:fillRect/>
          </a:stretch>
        </p:blipFill>
        <p:spPr>
          <a:xfrm>
            <a:off x="4519611" y="4086225"/>
            <a:ext cx="3152775" cy="277177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DD0994E-C146-44D5-B230-136715799DEE}"/>
                  </a:ext>
                </a:extLst>
              </p14:cNvPr>
              <p14:cNvContentPartPr/>
              <p14:nvPr/>
            </p14:nvContentPartPr>
            <p14:xfrm>
              <a:off x="5981040" y="4261320"/>
              <a:ext cx="1518840" cy="2506320"/>
            </p14:xfrm>
          </p:contentPart>
        </mc:Choice>
        <mc:Fallback xmlns="">
          <p:pic>
            <p:nvPicPr>
              <p:cNvPr id="6" name="Ink 5">
                <a:extLst>
                  <a:ext uri="{FF2B5EF4-FFF2-40B4-BE49-F238E27FC236}">
                    <a16:creationId xmlns:a16="http://schemas.microsoft.com/office/drawing/2014/main" id="{5DD0994E-C146-44D5-B230-136715799DEE}"/>
                  </a:ext>
                </a:extLst>
              </p:cNvPr>
              <p:cNvPicPr/>
              <p:nvPr/>
            </p:nvPicPr>
            <p:blipFill>
              <a:blip r:embed="rId5"/>
              <a:stretch>
                <a:fillRect/>
              </a:stretch>
            </p:blipFill>
            <p:spPr>
              <a:xfrm>
                <a:off x="5971680" y="4251960"/>
                <a:ext cx="1537560" cy="2525040"/>
              </a:xfrm>
              <a:prstGeom prst="rect">
                <a:avLst/>
              </a:prstGeom>
            </p:spPr>
          </p:pic>
        </mc:Fallback>
      </mc:AlternateContent>
    </p:spTree>
    <p:extLst>
      <p:ext uri="{BB962C8B-B14F-4D97-AF65-F5344CB8AC3E}">
        <p14:creationId xmlns:p14="http://schemas.microsoft.com/office/powerpoint/2010/main" val="67920573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5F600-93BF-4ECA-B7FB-1AC394F035E6}"/>
              </a:ext>
            </a:extLst>
          </p:cNvPr>
          <p:cNvSpPr>
            <a:spLocks noGrp="1"/>
          </p:cNvSpPr>
          <p:nvPr>
            <p:ph type="title"/>
          </p:nvPr>
        </p:nvSpPr>
        <p:spPr/>
        <p:txBody>
          <a:bodyPr/>
          <a:lstStyle/>
          <a:p>
            <a:r>
              <a:rPr lang="en-US" dirty="0"/>
              <a:t>Linear Inseparability – Dimension Projection</a:t>
            </a:r>
          </a:p>
        </p:txBody>
      </p:sp>
      <p:sp>
        <p:nvSpPr>
          <p:cNvPr id="3" name="Content Placeholder 2">
            <a:extLst>
              <a:ext uri="{FF2B5EF4-FFF2-40B4-BE49-F238E27FC236}">
                <a16:creationId xmlns:a16="http://schemas.microsoft.com/office/drawing/2014/main" id="{11F8B6BE-FA47-4543-857A-537D72DB5340}"/>
              </a:ext>
            </a:extLst>
          </p:cNvPr>
          <p:cNvSpPr>
            <a:spLocks noGrp="1"/>
          </p:cNvSpPr>
          <p:nvPr>
            <p:ph idx="1"/>
          </p:nvPr>
        </p:nvSpPr>
        <p:spPr/>
        <p:txBody>
          <a:bodyPr/>
          <a:lstStyle/>
          <a:p>
            <a:pPr marL="0" indent="0">
              <a:buNone/>
            </a:pPr>
            <a:r>
              <a:rPr lang="en-US" dirty="0"/>
              <a:t>Start with our initial feature vector x = [x</a:t>
            </a:r>
            <a:r>
              <a:rPr lang="en-US" baseline="-25000" dirty="0"/>
              <a:t>1</a:t>
            </a:r>
            <a:r>
              <a:rPr lang="en-US" dirty="0"/>
              <a:t>]</a:t>
            </a:r>
          </a:p>
          <a:p>
            <a:pPr marL="0" indent="0">
              <a:buNone/>
            </a:pPr>
            <a:endParaRPr lang="en-US" dirty="0"/>
          </a:p>
          <a:p>
            <a:pPr marL="0" indent="0">
              <a:buNone/>
            </a:pPr>
            <a:r>
              <a:rPr lang="en-US" dirty="0"/>
              <a:t>Create an augmented feature vector </a:t>
            </a:r>
            <a:r>
              <a:rPr lang="el-GR" dirty="0"/>
              <a:t>φ</a:t>
            </a:r>
            <a:r>
              <a:rPr lang="en-US" dirty="0"/>
              <a:t>(x) = [x</a:t>
            </a:r>
            <a:r>
              <a:rPr lang="en-US" baseline="-25000" dirty="0"/>
              <a:t>1</a:t>
            </a:r>
            <a:r>
              <a:rPr lang="en-US" dirty="0"/>
              <a:t>, x</a:t>
            </a:r>
            <a:r>
              <a:rPr lang="en-US" baseline="-25000" dirty="0"/>
              <a:t>1</a:t>
            </a:r>
            <a:r>
              <a:rPr lang="en-US" baseline="30000" dirty="0"/>
              <a:t>2</a:t>
            </a:r>
            <a:r>
              <a:rPr lang="en-US" dirty="0"/>
              <a:t>] </a:t>
            </a:r>
          </a:p>
        </p:txBody>
      </p:sp>
    </p:spTree>
    <p:extLst>
      <p:ext uri="{BB962C8B-B14F-4D97-AF65-F5344CB8AC3E}">
        <p14:creationId xmlns:p14="http://schemas.microsoft.com/office/powerpoint/2010/main" val="3581750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5F600-93BF-4ECA-B7FB-1AC394F035E6}"/>
              </a:ext>
            </a:extLst>
          </p:cNvPr>
          <p:cNvSpPr>
            <a:spLocks noGrp="1"/>
          </p:cNvSpPr>
          <p:nvPr>
            <p:ph type="title"/>
          </p:nvPr>
        </p:nvSpPr>
        <p:spPr/>
        <p:txBody>
          <a:bodyPr/>
          <a:lstStyle/>
          <a:p>
            <a:r>
              <a:rPr lang="en-US" dirty="0"/>
              <a:t>Linear Inseparability – Dimension Projection</a:t>
            </a:r>
          </a:p>
        </p:txBody>
      </p:sp>
      <p:sp>
        <p:nvSpPr>
          <p:cNvPr id="3" name="Content Placeholder 2">
            <a:extLst>
              <a:ext uri="{FF2B5EF4-FFF2-40B4-BE49-F238E27FC236}">
                <a16:creationId xmlns:a16="http://schemas.microsoft.com/office/drawing/2014/main" id="{11F8B6BE-FA47-4543-857A-537D72DB5340}"/>
              </a:ext>
            </a:extLst>
          </p:cNvPr>
          <p:cNvSpPr>
            <a:spLocks noGrp="1"/>
          </p:cNvSpPr>
          <p:nvPr>
            <p:ph idx="1"/>
          </p:nvPr>
        </p:nvSpPr>
        <p:spPr/>
        <p:txBody>
          <a:bodyPr/>
          <a:lstStyle/>
          <a:p>
            <a:pPr marL="0" indent="0">
              <a:buNone/>
            </a:pPr>
            <a:r>
              <a:rPr lang="en-US" dirty="0"/>
              <a:t>Start with our initial feature vector x = [x</a:t>
            </a:r>
            <a:r>
              <a:rPr lang="en-US" baseline="-25000" dirty="0"/>
              <a:t>1</a:t>
            </a:r>
            <a:r>
              <a:rPr lang="en-US" dirty="0"/>
              <a:t>]</a:t>
            </a:r>
          </a:p>
          <a:p>
            <a:pPr marL="0" indent="0">
              <a:buNone/>
            </a:pPr>
            <a:endParaRPr lang="en-US" dirty="0"/>
          </a:p>
          <a:p>
            <a:pPr marL="0" indent="0">
              <a:buNone/>
            </a:pPr>
            <a:r>
              <a:rPr lang="en-US" dirty="0"/>
              <a:t>Create an augmented feature vector </a:t>
            </a:r>
            <a:r>
              <a:rPr lang="el-GR" dirty="0"/>
              <a:t>φ</a:t>
            </a:r>
            <a:r>
              <a:rPr lang="en-US" dirty="0"/>
              <a:t>(x) = [x</a:t>
            </a:r>
            <a:r>
              <a:rPr lang="en-US" baseline="-25000" dirty="0"/>
              <a:t>1</a:t>
            </a:r>
            <a:r>
              <a:rPr lang="en-US" dirty="0"/>
              <a:t>, x</a:t>
            </a:r>
            <a:r>
              <a:rPr lang="en-US" baseline="-25000" dirty="0"/>
              <a:t>1</a:t>
            </a:r>
            <a:r>
              <a:rPr lang="en-US" baseline="30000" dirty="0"/>
              <a:t>2</a:t>
            </a:r>
            <a:r>
              <a:rPr lang="en-US" dirty="0"/>
              <a:t>]</a:t>
            </a:r>
          </a:p>
          <a:p>
            <a:pPr marL="0" indent="0">
              <a:buNone/>
            </a:pPr>
            <a:endParaRPr lang="en-US" dirty="0"/>
          </a:p>
          <a:p>
            <a:pPr marL="0" indent="0">
              <a:buNone/>
            </a:pPr>
            <a:r>
              <a:rPr lang="en-US" dirty="0"/>
              <a:t>Replace x with </a:t>
            </a:r>
            <a:r>
              <a:rPr lang="el-GR" dirty="0"/>
              <a:t>φ</a:t>
            </a:r>
            <a:r>
              <a:rPr lang="en-US" dirty="0"/>
              <a:t>(x) in our optimization problem! </a:t>
            </a:r>
          </a:p>
        </p:txBody>
      </p:sp>
    </p:spTree>
    <p:extLst>
      <p:ext uri="{BB962C8B-B14F-4D97-AF65-F5344CB8AC3E}">
        <p14:creationId xmlns:p14="http://schemas.microsoft.com/office/powerpoint/2010/main" val="8242713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DA0C6-4CED-43A7-8349-5B61B74CEA9B}"/>
              </a:ext>
            </a:extLst>
          </p:cNvPr>
          <p:cNvSpPr>
            <a:spLocks noGrp="1"/>
          </p:cNvSpPr>
          <p:nvPr>
            <p:ph type="title"/>
          </p:nvPr>
        </p:nvSpPr>
        <p:spPr/>
        <p:txBody>
          <a:bodyPr/>
          <a:lstStyle/>
          <a:p>
            <a:r>
              <a:rPr lang="en-US" dirty="0"/>
              <a:t>Our Optimization Problem</a:t>
            </a:r>
          </a:p>
        </p:txBody>
      </p:sp>
      <p:sp>
        <p:nvSpPr>
          <p:cNvPr id="3" name="Content Placeholder 2">
            <a:extLst>
              <a:ext uri="{FF2B5EF4-FFF2-40B4-BE49-F238E27FC236}">
                <a16:creationId xmlns:a16="http://schemas.microsoft.com/office/drawing/2014/main" id="{C289CF72-C283-4FB3-B33F-757D6C4A5091}"/>
              </a:ext>
            </a:extLst>
          </p:cNvPr>
          <p:cNvSpPr>
            <a:spLocks noGrp="1"/>
          </p:cNvSpPr>
          <p:nvPr>
            <p:ph idx="1"/>
          </p:nvPr>
        </p:nvSpPr>
        <p:spPr/>
        <p:txBody>
          <a:bodyPr/>
          <a:lstStyle/>
          <a:p>
            <a:pPr marL="0" indent="0">
              <a:buNone/>
            </a:pPr>
            <a:r>
              <a:rPr lang="en-US" dirty="0"/>
              <a:t>(∑</a:t>
            </a:r>
            <a:r>
              <a:rPr lang="en-US" baseline="-25000" dirty="0" err="1"/>
              <a:t>i</a:t>
            </a:r>
            <a:r>
              <a:rPr lang="en-US" baseline="-25000" dirty="0"/>
              <a:t> </a:t>
            </a:r>
            <a:r>
              <a:rPr lang="el-GR" dirty="0"/>
              <a:t>α</a:t>
            </a:r>
            <a:r>
              <a:rPr lang="en-US" baseline="-25000" dirty="0" err="1"/>
              <a:t>i</a:t>
            </a:r>
            <a:r>
              <a:rPr lang="en-US" dirty="0"/>
              <a:t> − ½ ∑</a:t>
            </a:r>
            <a:r>
              <a:rPr lang="en-US" baseline="-25000" dirty="0" err="1"/>
              <a:t>i,j</a:t>
            </a:r>
            <a:r>
              <a:rPr lang="en-US" dirty="0"/>
              <a:t> </a:t>
            </a:r>
            <a:r>
              <a:rPr lang="el-GR" dirty="0"/>
              <a:t>α</a:t>
            </a:r>
            <a:r>
              <a:rPr lang="en-US" baseline="-25000" dirty="0" err="1"/>
              <a:t>i</a:t>
            </a:r>
            <a:r>
              <a:rPr lang="en-US" dirty="0"/>
              <a:t> </a:t>
            </a:r>
            <a:r>
              <a:rPr lang="el-GR" dirty="0"/>
              <a:t>α</a:t>
            </a:r>
            <a:r>
              <a:rPr lang="en-US" baseline="-25000" dirty="0"/>
              <a:t>j</a:t>
            </a:r>
            <a:r>
              <a:rPr lang="en-US" dirty="0"/>
              <a:t> </a:t>
            </a:r>
            <a:r>
              <a:rPr lang="en-US" dirty="0" err="1"/>
              <a:t>y</a:t>
            </a:r>
            <a:r>
              <a:rPr lang="en-US" baseline="-25000" dirty="0" err="1"/>
              <a:t>i</a:t>
            </a:r>
            <a:r>
              <a:rPr lang="en-US" dirty="0"/>
              <a:t> </a:t>
            </a:r>
            <a:r>
              <a:rPr lang="en-US" dirty="0" err="1"/>
              <a:t>y</a:t>
            </a:r>
            <a:r>
              <a:rPr lang="en-US" baseline="-25000" dirty="0" err="1"/>
              <a:t>j</a:t>
            </a:r>
            <a:r>
              <a:rPr lang="en-US" dirty="0"/>
              <a:t> x</a:t>
            </a:r>
            <a:r>
              <a:rPr lang="en-US" baseline="-25000" dirty="0"/>
              <a:t>i</a:t>
            </a:r>
            <a:r>
              <a:rPr lang="en-US" dirty="0"/>
              <a:t> · </a:t>
            </a:r>
            <a:r>
              <a:rPr lang="en-US" dirty="0" err="1"/>
              <a:t>x</a:t>
            </a:r>
            <a:r>
              <a:rPr lang="en-US" baseline="-25000" dirty="0" err="1"/>
              <a:t>j</a:t>
            </a:r>
            <a:r>
              <a:rPr lang="en-US" dirty="0"/>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22756338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DA0C6-4CED-43A7-8349-5B61B74CEA9B}"/>
              </a:ext>
            </a:extLst>
          </p:cNvPr>
          <p:cNvSpPr>
            <a:spLocks noGrp="1"/>
          </p:cNvSpPr>
          <p:nvPr>
            <p:ph type="title"/>
          </p:nvPr>
        </p:nvSpPr>
        <p:spPr/>
        <p:txBody>
          <a:bodyPr/>
          <a:lstStyle/>
          <a:p>
            <a:r>
              <a:rPr lang="en-US" dirty="0"/>
              <a:t>Our Optimization Problem</a:t>
            </a:r>
          </a:p>
        </p:txBody>
      </p:sp>
      <p:sp>
        <p:nvSpPr>
          <p:cNvPr id="3" name="Content Placeholder 2">
            <a:extLst>
              <a:ext uri="{FF2B5EF4-FFF2-40B4-BE49-F238E27FC236}">
                <a16:creationId xmlns:a16="http://schemas.microsoft.com/office/drawing/2014/main" id="{C289CF72-C283-4FB3-B33F-757D6C4A5091}"/>
              </a:ext>
            </a:extLst>
          </p:cNvPr>
          <p:cNvSpPr>
            <a:spLocks noGrp="1"/>
          </p:cNvSpPr>
          <p:nvPr>
            <p:ph idx="1"/>
          </p:nvPr>
        </p:nvSpPr>
        <p:spPr/>
        <p:txBody>
          <a:bodyPr/>
          <a:lstStyle/>
          <a:p>
            <a:pPr marL="0" indent="0">
              <a:buNone/>
            </a:pPr>
            <a:r>
              <a:rPr lang="en-US" dirty="0"/>
              <a:t>(∑</a:t>
            </a:r>
            <a:r>
              <a:rPr lang="en-US" baseline="-25000" dirty="0" err="1"/>
              <a:t>i</a:t>
            </a:r>
            <a:r>
              <a:rPr lang="en-US" baseline="-25000" dirty="0"/>
              <a:t> </a:t>
            </a:r>
            <a:r>
              <a:rPr lang="el-GR" dirty="0"/>
              <a:t>α</a:t>
            </a:r>
            <a:r>
              <a:rPr lang="en-US" baseline="-25000" dirty="0" err="1"/>
              <a:t>i</a:t>
            </a:r>
            <a:r>
              <a:rPr lang="en-US" dirty="0"/>
              <a:t> − ½ ∑</a:t>
            </a:r>
            <a:r>
              <a:rPr lang="en-US" baseline="-25000" dirty="0" err="1"/>
              <a:t>i,j</a:t>
            </a:r>
            <a:r>
              <a:rPr lang="en-US" dirty="0"/>
              <a:t> </a:t>
            </a:r>
            <a:r>
              <a:rPr lang="el-GR" dirty="0"/>
              <a:t>α</a:t>
            </a:r>
            <a:r>
              <a:rPr lang="en-US" baseline="-25000" dirty="0" err="1"/>
              <a:t>i</a:t>
            </a:r>
            <a:r>
              <a:rPr lang="en-US" dirty="0"/>
              <a:t> </a:t>
            </a:r>
            <a:r>
              <a:rPr lang="el-GR" dirty="0"/>
              <a:t>α</a:t>
            </a:r>
            <a:r>
              <a:rPr lang="en-US" baseline="-25000" dirty="0"/>
              <a:t>j</a:t>
            </a:r>
            <a:r>
              <a:rPr lang="en-US" dirty="0"/>
              <a:t> </a:t>
            </a:r>
            <a:r>
              <a:rPr lang="en-US" dirty="0" err="1"/>
              <a:t>y</a:t>
            </a:r>
            <a:r>
              <a:rPr lang="en-US" baseline="-25000" dirty="0" err="1"/>
              <a:t>i</a:t>
            </a:r>
            <a:r>
              <a:rPr lang="en-US" dirty="0"/>
              <a:t> </a:t>
            </a:r>
            <a:r>
              <a:rPr lang="en-US" dirty="0" err="1"/>
              <a:t>y</a:t>
            </a:r>
            <a:r>
              <a:rPr lang="en-US" baseline="-25000" dirty="0" err="1"/>
              <a:t>j</a:t>
            </a:r>
            <a:r>
              <a:rPr lang="en-US" dirty="0"/>
              <a:t> x</a:t>
            </a:r>
            <a:r>
              <a:rPr lang="en-US" baseline="-25000" dirty="0"/>
              <a:t>i</a:t>
            </a:r>
            <a:r>
              <a:rPr lang="en-US" dirty="0"/>
              <a:t> · </a:t>
            </a:r>
            <a:r>
              <a:rPr lang="en-US" dirty="0" err="1"/>
              <a:t>x</a:t>
            </a:r>
            <a:r>
              <a:rPr lang="en-US" baseline="-25000" dirty="0" err="1"/>
              <a:t>j</a:t>
            </a:r>
            <a:r>
              <a:rPr lang="en-US" dirty="0"/>
              <a:t>)</a:t>
            </a:r>
          </a:p>
          <a:p>
            <a:pPr marL="0" indent="0">
              <a:buNone/>
            </a:pPr>
            <a:endParaRPr lang="en-US" dirty="0"/>
          </a:p>
          <a:p>
            <a:pPr marL="0" indent="0">
              <a:buNone/>
            </a:pPr>
            <a:r>
              <a:rPr lang="en-US" dirty="0"/>
              <a:t>(∑</a:t>
            </a:r>
            <a:r>
              <a:rPr lang="en-US" baseline="-25000" dirty="0" err="1"/>
              <a:t>i</a:t>
            </a:r>
            <a:r>
              <a:rPr lang="en-US" baseline="-25000" dirty="0"/>
              <a:t> </a:t>
            </a:r>
            <a:r>
              <a:rPr lang="el-GR" dirty="0"/>
              <a:t>α</a:t>
            </a:r>
            <a:r>
              <a:rPr lang="en-US" baseline="-25000" dirty="0" err="1"/>
              <a:t>i</a:t>
            </a:r>
            <a:r>
              <a:rPr lang="en-US" dirty="0"/>
              <a:t> − ½ ∑</a:t>
            </a:r>
            <a:r>
              <a:rPr lang="en-US" baseline="-25000" dirty="0" err="1"/>
              <a:t>i,j</a:t>
            </a:r>
            <a:r>
              <a:rPr lang="en-US" dirty="0"/>
              <a:t> </a:t>
            </a:r>
            <a:r>
              <a:rPr lang="el-GR" dirty="0"/>
              <a:t>α</a:t>
            </a:r>
            <a:r>
              <a:rPr lang="en-US" baseline="-25000" dirty="0" err="1"/>
              <a:t>i</a:t>
            </a:r>
            <a:r>
              <a:rPr lang="en-US" dirty="0"/>
              <a:t> </a:t>
            </a:r>
            <a:r>
              <a:rPr lang="el-GR" dirty="0"/>
              <a:t>α</a:t>
            </a:r>
            <a:r>
              <a:rPr lang="en-US" baseline="-25000" dirty="0"/>
              <a:t>j</a:t>
            </a:r>
            <a:r>
              <a:rPr lang="en-US" dirty="0"/>
              <a:t> </a:t>
            </a:r>
            <a:r>
              <a:rPr lang="en-US" dirty="0" err="1"/>
              <a:t>y</a:t>
            </a:r>
            <a:r>
              <a:rPr lang="en-US" baseline="-25000" dirty="0" err="1"/>
              <a:t>i</a:t>
            </a:r>
            <a:r>
              <a:rPr lang="en-US" dirty="0"/>
              <a:t> </a:t>
            </a:r>
            <a:r>
              <a:rPr lang="en-US" dirty="0" err="1"/>
              <a:t>y</a:t>
            </a:r>
            <a:r>
              <a:rPr lang="en-US" baseline="-25000" dirty="0" err="1"/>
              <a:t>j</a:t>
            </a:r>
            <a:r>
              <a:rPr lang="en-US" dirty="0"/>
              <a:t> </a:t>
            </a:r>
            <a:r>
              <a:rPr lang="el-GR" dirty="0"/>
              <a:t>φ</a:t>
            </a:r>
            <a:r>
              <a:rPr lang="en-US" dirty="0"/>
              <a:t>(x)</a:t>
            </a:r>
            <a:r>
              <a:rPr lang="en-US" baseline="-25000" dirty="0" err="1"/>
              <a:t>i</a:t>
            </a:r>
            <a:r>
              <a:rPr lang="en-US" dirty="0"/>
              <a:t> · </a:t>
            </a:r>
            <a:r>
              <a:rPr lang="el-GR" dirty="0"/>
              <a:t>φ</a:t>
            </a:r>
            <a:r>
              <a:rPr lang="en-US" dirty="0"/>
              <a:t>(x)</a:t>
            </a:r>
            <a:r>
              <a:rPr lang="en-US" baseline="-25000" dirty="0"/>
              <a:t>j</a:t>
            </a:r>
            <a:r>
              <a:rPr lang="en-US" dirty="0"/>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8614392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957E6-5ABC-466E-9CAE-B2CCBC8EFD23}"/>
              </a:ext>
            </a:extLst>
          </p:cNvPr>
          <p:cNvSpPr>
            <a:spLocks noGrp="1"/>
          </p:cNvSpPr>
          <p:nvPr>
            <p:ph type="title"/>
          </p:nvPr>
        </p:nvSpPr>
        <p:spPr/>
        <p:txBody>
          <a:bodyPr/>
          <a:lstStyle/>
          <a:p>
            <a:r>
              <a:rPr lang="en-US" dirty="0"/>
              <a:t>Dimension Projection</a:t>
            </a:r>
          </a:p>
        </p:txBody>
      </p:sp>
      <p:sp>
        <p:nvSpPr>
          <p:cNvPr id="3" name="Content Placeholder 2">
            <a:extLst>
              <a:ext uri="{FF2B5EF4-FFF2-40B4-BE49-F238E27FC236}">
                <a16:creationId xmlns:a16="http://schemas.microsoft.com/office/drawing/2014/main" id="{70A78861-0DB3-4861-8892-929D3CAC1D1F}"/>
              </a:ext>
            </a:extLst>
          </p:cNvPr>
          <p:cNvSpPr>
            <a:spLocks noGrp="1"/>
          </p:cNvSpPr>
          <p:nvPr>
            <p:ph idx="1"/>
          </p:nvPr>
        </p:nvSpPr>
        <p:spPr/>
        <p:txBody>
          <a:bodyPr/>
          <a:lstStyle/>
          <a:p>
            <a:pPr marL="0" indent="0">
              <a:buNone/>
            </a:pPr>
            <a:r>
              <a:rPr lang="en-US" dirty="0"/>
              <a:t>How would we separate these classes?</a:t>
            </a:r>
          </a:p>
        </p:txBody>
      </p:sp>
      <p:pic>
        <p:nvPicPr>
          <p:cNvPr id="4" name="Picture 3">
            <a:extLst>
              <a:ext uri="{FF2B5EF4-FFF2-40B4-BE49-F238E27FC236}">
                <a16:creationId xmlns:a16="http://schemas.microsoft.com/office/drawing/2014/main" id="{A2B36BDD-BCBD-43E6-9950-80C43E5BC8D0}"/>
              </a:ext>
            </a:extLst>
          </p:cNvPr>
          <p:cNvPicPr>
            <a:picLocks noChangeAspect="1"/>
          </p:cNvPicPr>
          <p:nvPr/>
        </p:nvPicPr>
        <p:blipFill>
          <a:blip r:embed="rId2"/>
          <a:stretch>
            <a:fillRect/>
          </a:stretch>
        </p:blipFill>
        <p:spPr>
          <a:xfrm>
            <a:off x="6535057" y="1825625"/>
            <a:ext cx="4818743" cy="4700893"/>
          </a:xfrm>
          <a:prstGeom prst="rect">
            <a:avLst/>
          </a:prstGeom>
        </p:spPr>
      </p:pic>
    </p:spTree>
    <p:extLst>
      <p:ext uri="{BB962C8B-B14F-4D97-AF65-F5344CB8AC3E}">
        <p14:creationId xmlns:p14="http://schemas.microsoft.com/office/powerpoint/2010/main" val="236000208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957E6-5ABC-466E-9CAE-B2CCBC8EFD23}"/>
              </a:ext>
            </a:extLst>
          </p:cNvPr>
          <p:cNvSpPr>
            <a:spLocks noGrp="1"/>
          </p:cNvSpPr>
          <p:nvPr>
            <p:ph type="title"/>
          </p:nvPr>
        </p:nvSpPr>
        <p:spPr/>
        <p:txBody>
          <a:bodyPr/>
          <a:lstStyle/>
          <a:p>
            <a:r>
              <a:rPr lang="en-US" dirty="0"/>
              <a:t>Dimension Projection - Circle</a:t>
            </a:r>
          </a:p>
        </p:txBody>
      </p:sp>
      <p:sp>
        <p:nvSpPr>
          <p:cNvPr id="3" name="Content Placeholder 2">
            <a:extLst>
              <a:ext uri="{FF2B5EF4-FFF2-40B4-BE49-F238E27FC236}">
                <a16:creationId xmlns:a16="http://schemas.microsoft.com/office/drawing/2014/main" id="{70A78861-0DB3-4861-8892-929D3CAC1D1F}"/>
              </a:ext>
            </a:extLst>
          </p:cNvPr>
          <p:cNvSpPr>
            <a:spLocks noGrp="1"/>
          </p:cNvSpPr>
          <p:nvPr>
            <p:ph idx="1"/>
          </p:nvPr>
        </p:nvSpPr>
        <p:spPr/>
        <p:txBody>
          <a:bodyPr/>
          <a:lstStyle/>
          <a:p>
            <a:pPr marL="0" indent="0">
              <a:buNone/>
            </a:pPr>
            <a:r>
              <a:rPr lang="en-US" dirty="0"/>
              <a:t>How would we separate these classes?</a:t>
            </a:r>
          </a:p>
          <a:p>
            <a:pPr marL="0" indent="0">
              <a:buNone/>
            </a:pPr>
            <a:endParaRPr lang="en-US" dirty="0"/>
          </a:p>
          <a:p>
            <a:pPr marL="0" indent="0">
              <a:buNone/>
            </a:pPr>
            <a:r>
              <a:rPr lang="en-US" dirty="0"/>
              <a:t>We think in terms of sides of a boundary…</a:t>
            </a:r>
          </a:p>
        </p:txBody>
      </p:sp>
      <p:pic>
        <p:nvPicPr>
          <p:cNvPr id="5" name="Picture 4">
            <a:extLst>
              <a:ext uri="{FF2B5EF4-FFF2-40B4-BE49-F238E27FC236}">
                <a16:creationId xmlns:a16="http://schemas.microsoft.com/office/drawing/2014/main" id="{378F1F22-0824-4661-9C49-2244FAB20809}"/>
              </a:ext>
            </a:extLst>
          </p:cNvPr>
          <p:cNvPicPr>
            <a:picLocks noChangeAspect="1"/>
          </p:cNvPicPr>
          <p:nvPr/>
        </p:nvPicPr>
        <p:blipFill>
          <a:blip r:embed="rId2"/>
          <a:stretch>
            <a:fillRect/>
          </a:stretch>
        </p:blipFill>
        <p:spPr>
          <a:xfrm>
            <a:off x="7626641" y="2016582"/>
            <a:ext cx="3727159" cy="3969424"/>
          </a:xfrm>
          <a:prstGeom prst="rect">
            <a:avLst/>
          </a:prstGeom>
        </p:spPr>
      </p:pic>
    </p:spTree>
    <p:extLst>
      <p:ext uri="{BB962C8B-B14F-4D97-AF65-F5344CB8AC3E}">
        <p14:creationId xmlns:p14="http://schemas.microsoft.com/office/powerpoint/2010/main" val="351049682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957E6-5ABC-466E-9CAE-B2CCBC8EFD23}"/>
              </a:ext>
            </a:extLst>
          </p:cNvPr>
          <p:cNvSpPr>
            <a:spLocks noGrp="1"/>
          </p:cNvSpPr>
          <p:nvPr>
            <p:ph type="title"/>
          </p:nvPr>
        </p:nvSpPr>
        <p:spPr/>
        <p:txBody>
          <a:bodyPr/>
          <a:lstStyle/>
          <a:p>
            <a:r>
              <a:rPr lang="en-US" dirty="0"/>
              <a:t>Dimension Projection</a:t>
            </a:r>
          </a:p>
        </p:txBody>
      </p:sp>
      <p:sp>
        <p:nvSpPr>
          <p:cNvPr id="3" name="Content Placeholder 2">
            <a:extLst>
              <a:ext uri="{FF2B5EF4-FFF2-40B4-BE49-F238E27FC236}">
                <a16:creationId xmlns:a16="http://schemas.microsoft.com/office/drawing/2014/main" id="{70A78861-0DB3-4861-8892-929D3CAC1D1F}"/>
              </a:ext>
            </a:extLst>
          </p:cNvPr>
          <p:cNvSpPr>
            <a:spLocks noGrp="1"/>
          </p:cNvSpPr>
          <p:nvPr>
            <p:ph idx="1"/>
          </p:nvPr>
        </p:nvSpPr>
        <p:spPr/>
        <p:txBody>
          <a:bodyPr/>
          <a:lstStyle/>
          <a:p>
            <a:pPr marL="0" indent="0">
              <a:buNone/>
            </a:pPr>
            <a:r>
              <a:rPr lang="en-US" dirty="0"/>
              <a:t>How would we separate these classes?</a:t>
            </a:r>
          </a:p>
          <a:p>
            <a:pPr marL="0" indent="0">
              <a:buNone/>
            </a:pPr>
            <a:endParaRPr lang="en-US" dirty="0"/>
          </a:p>
          <a:p>
            <a:pPr marL="0" indent="0">
              <a:buNone/>
            </a:pPr>
            <a:r>
              <a:rPr lang="en-US" dirty="0"/>
              <a:t>What kind of boundary can we give</a:t>
            </a:r>
          </a:p>
          <a:p>
            <a:pPr marL="0" indent="0">
              <a:buNone/>
            </a:pPr>
            <a:r>
              <a:rPr lang="en-US" dirty="0"/>
              <a:t>this space?</a:t>
            </a:r>
          </a:p>
          <a:p>
            <a:pPr marL="0" indent="0">
              <a:buNone/>
            </a:pPr>
            <a:endParaRPr lang="en-US" dirty="0"/>
          </a:p>
          <a:p>
            <a:pPr marL="0" indent="0">
              <a:buNone/>
            </a:pPr>
            <a:r>
              <a:rPr lang="en-US" dirty="0"/>
              <a:t>Can we express that boundary in</a:t>
            </a:r>
          </a:p>
          <a:p>
            <a:pPr marL="0" indent="0">
              <a:buNone/>
            </a:pPr>
            <a:r>
              <a:rPr lang="en-US" dirty="0"/>
              <a:t>terms of our given features?</a:t>
            </a:r>
          </a:p>
        </p:txBody>
      </p:sp>
      <p:pic>
        <p:nvPicPr>
          <p:cNvPr id="4" name="Picture 3">
            <a:extLst>
              <a:ext uri="{FF2B5EF4-FFF2-40B4-BE49-F238E27FC236}">
                <a16:creationId xmlns:a16="http://schemas.microsoft.com/office/drawing/2014/main" id="{A2B36BDD-BCBD-43E6-9950-80C43E5BC8D0}"/>
              </a:ext>
            </a:extLst>
          </p:cNvPr>
          <p:cNvPicPr>
            <a:picLocks noChangeAspect="1"/>
          </p:cNvPicPr>
          <p:nvPr/>
        </p:nvPicPr>
        <p:blipFill>
          <a:blip r:embed="rId2"/>
          <a:stretch>
            <a:fillRect/>
          </a:stretch>
        </p:blipFill>
        <p:spPr>
          <a:xfrm>
            <a:off x="6535057" y="1825625"/>
            <a:ext cx="4818743" cy="4700893"/>
          </a:xfrm>
          <a:prstGeom prst="rect">
            <a:avLst/>
          </a:prstGeom>
        </p:spPr>
      </p:pic>
    </p:spTree>
    <p:extLst>
      <p:ext uri="{BB962C8B-B14F-4D97-AF65-F5344CB8AC3E}">
        <p14:creationId xmlns:p14="http://schemas.microsoft.com/office/powerpoint/2010/main" val="34928987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957E6-5ABC-466E-9CAE-B2CCBC8EFD23}"/>
              </a:ext>
            </a:extLst>
          </p:cNvPr>
          <p:cNvSpPr>
            <a:spLocks noGrp="1"/>
          </p:cNvSpPr>
          <p:nvPr>
            <p:ph type="title"/>
          </p:nvPr>
        </p:nvSpPr>
        <p:spPr/>
        <p:txBody>
          <a:bodyPr/>
          <a:lstStyle/>
          <a:p>
            <a:r>
              <a:rPr lang="en-US" dirty="0"/>
              <a:t>Dimension Projection</a:t>
            </a:r>
          </a:p>
        </p:txBody>
      </p:sp>
      <p:sp>
        <p:nvSpPr>
          <p:cNvPr id="3" name="Content Placeholder 2">
            <a:extLst>
              <a:ext uri="{FF2B5EF4-FFF2-40B4-BE49-F238E27FC236}">
                <a16:creationId xmlns:a16="http://schemas.microsoft.com/office/drawing/2014/main" id="{70A78861-0DB3-4861-8892-929D3CAC1D1F}"/>
              </a:ext>
            </a:extLst>
          </p:cNvPr>
          <p:cNvSpPr>
            <a:spLocks noGrp="1"/>
          </p:cNvSpPr>
          <p:nvPr>
            <p:ph idx="1"/>
          </p:nvPr>
        </p:nvSpPr>
        <p:spPr/>
        <p:txBody>
          <a:bodyPr/>
          <a:lstStyle/>
          <a:p>
            <a:pPr marL="0" indent="0">
              <a:buNone/>
            </a:pPr>
            <a:r>
              <a:rPr lang="en-US" dirty="0"/>
              <a:t>How would we separate these classes?</a:t>
            </a:r>
          </a:p>
          <a:p>
            <a:pPr marL="0" indent="0">
              <a:buNone/>
            </a:pPr>
            <a:endParaRPr lang="en-US" dirty="0"/>
          </a:p>
          <a:p>
            <a:pPr marL="0" indent="0">
              <a:buNone/>
            </a:pPr>
            <a:r>
              <a:rPr lang="en-US" dirty="0"/>
              <a:t>What kind of boundary can we give</a:t>
            </a:r>
          </a:p>
          <a:p>
            <a:pPr marL="0" indent="0">
              <a:buNone/>
            </a:pPr>
            <a:r>
              <a:rPr lang="en-US" dirty="0"/>
              <a:t>this space?</a:t>
            </a:r>
          </a:p>
          <a:p>
            <a:pPr marL="0" indent="0">
              <a:buNone/>
            </a:pPr>
            <a:endParaRPr lang="en-US" dirty="0"/>
          </a:p>
          <a:p>
            <a:pPr marL="0" indent="0">
              <a:buNone/>
            </a:pPr>
            <a:r>
              <a:rPr lang="en-US" dirty="0"/>
              <a:t>Can we express that boundary in</a:t>
            </a:r>
          </a:p>
          <a:p>
            <a:pPr marL="0" indent="0">
              <a:buNone/>
            </a:pPr>
            <a:r>
              <a:rPr lang="en-US" dirty="0"/>
              <a:t>terms of our given features?</a:t>
            </a:r>
          </a:p>
        </p:txBody>
      </p:sp>
      <p:pic>
        <p:nvPicPr>
          <p:cNvPr id="5" name="Picture 4">
            <a:extLst>
              <a:ext uri="{FF2B5EF4-FFF2-40B4-BE49-F238E27FC236}">
                <a16:creationId xmlns:a16="http://schemas.microsoft.com/office/drawing/2014/main" id="{8637843F-ACE2-465B-8DE1-31FE8C7B559B}"/>
              </a:ext>
            </a:extLst>
          </p:cNvPr>
          <p:cNvPicPr>
            <a:picLocks noChangeAspect="1"/>
          </p:cNvPicPr>
          <p:nvPr/>
        </p:nvPicPr>
        <p:blipFill>
          <a:blip r:embed="rId2"/>
          <a:stretch>
            <a:fillRect/>
          </a:stretch>
        </p:blipFill>
        <p:spPr>
          <a:xfrm>
            <a:off x="6744129" y="1612529"/>
            <a:ext cx="4609671" cy="4777530"/>
          </a:xfrm>
          <a:prstGeom prst="rect">
            <a:avLst/>
          </a:prstGeom>
        </p:spPr>
      </p:pic>
    </p:spTree>
    <p:extLst>
      <p:ext uri="{BB962C8B-B14F-4D97-AF65-F5344CB8AC3E}">
        <p14:creationId xmlns:p14="http://schemas.microsoft.com/office/powerpoint/2010/main" val="392251714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15268-0BA7-4CA9-8B5B-E6C49738AF76}"/>
              </a:ext>
            </a:extLst>
          </p:cNvPr>
          <p:cNvSpPr>
            <a:spLocks noGrp="1"/>
          </p:cNvSpPr>
          <p:nvPr>
            <p:ph type="title"/>
          </p:nvPr>
        </p:nvSpPr>
        <p:spPr/>
        <p:txBody>
          <a:bodyPr/>
          <a:lstStyle/>
          <a:p>
            <a:r>
              <a:rPr lang="en-US" dirty="0"/>
              <a:t>Dimension Projection - Circle</a:t>
            </a:r>
          </a:p>
        </p:txBody>
      </p:sp>
      <p:sp>
        <p:nvSpPr>
          <p:cNvPr id="3" name="Content Placeholder 2">
            <a:extLst>
              <a:ext uri="{FF2B5EF4-FFF2-40B4-BE49-F238E27FC236}">
                <a16:creationId xmlns:a16="http://schemas.microsoft.com/office/drawing/2014/main" id="{78AB4A74-5AFE-405F-AB2B-270A9B54E7B7}"/>
              </a:ext>
            </a:extLst>
          </p:cNvPr>
          <p:cNvSpPr>
            <a:spLocks noGrp="1"/>
          </p:cNvSpPr>
          <p:nvPr>
            <p:ph idx="1"/>
          </p:nvPr>
        </p:nvSpPr>
        <p:spPr/>
        <p:txBody>
          <a:bodyPr/>
          <a:lstStyle/>
          <a:p>
            <a:endParaRPr lang="en-US"/>
          </a:p>
        </p:txBody>
      </p:sp>
      <p:pic>
        <p:nvPicPr>
          <p:cNvPr id="2050" name="Picture 2" descr="https://upload.wikimedia.org/wikipedia/commons/thumb/c/cc/Kernel_trick_idea.svg/1920px-Kernel_trick_idea.svg.png">
            <a:extLst>
              <a:ext uri="{FF2B5EF4-FFF2-40B4-BE49-F238E27FC236}">
                <a16:creationId xmlns:a16="http://schemas.microsoft.com/office/drawing/2014/main" id="{FC1CBCB2-FC26-4F55-9B8D-858FE2C0B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42" y="1825625"/>
            <a:ext cx="10993515" cy="471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730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83FB7-CEE9-49A9-9D66-D4C2829E404F}"/>
              </a:ext>
            </a:extLst>
          </p:cNvPr>
          <p:cNvSpPr>
            <a:spLocks noGrp="1"/>
          </p:cNvSpPr>
          <p:nvPr>
            <p:ph type="title"/>
          </p:nvPr>
        </p:nvSpPr>
        <p:spPr/>
        <p:txBody>
          <a:bodyPr/>
          <a:lstStyle/>
          <a:p>
            <a:r>
              <a:rPr lang="en-US" dirty="0"/>
              <a:t>Optimizing using Gradient Descent</a:t>
            </a:r>
          </a:p>
        </p:txBody>
      </p:sp>
      <p:sp>
        <p:nvSpPr>
          <p:cNvPr id="3" name="Content Placeholder 2">
            <a:extLst>
              <a:ext uri="{FF2B5EF4-FFF2-40B4-BE49-F238E27FC236}">
                <a16:creationId xmlns:a16="http://schemas.microsoft.com/office/drawing/2014/main" id="{8AB2142F-593C-4FD3-96F3-373C53D05CD2}"/>
              </a:ext>
            </a:extLst>
          </p:cNvPr>
          <p:cNvSpPr>
            <a:spLocks noGrp="1"/>
          </p:cNvSpPr>
          <p:nvPr>
            <p:ph idx="1"/>
          </p:nvPr>
        </p:nvSpPr>
        <p:spPr>
          <a:xfrm>
            <a:off x="838200" y="1825625"/>
            <a:ext cx="10515600" cy="4351338"/>
          </a:xfrm>
        </p:spPr>
        <p:txBody>
          <a:bodyPr/>
          <a:lstStyle/>
          <a:p>
            <a:pPr marL="0" indent="0">
              <a:buNone/>
            </a:pPr>
            <a:r>
              <a:rPr lang="en-US" dirty="0"/>
              <a:t>We can think of this in terms of </a:t>
            </a:r>
            <a:r>
              <a:rPr lang="en-US" i="1" dirty="0"/>
              <a:t>updating our weights</a:t>
            </a:r>
            <a:r>
              <a:rPr lang="en-US" dirty="0"/>
              <a:t>:</a:t>
            </a:r>
          </a:p>
          <a:p>
            <a:pPr marL="0" indent="0">
              <a:buNone/>
            </a:pPr>
            <a:endParaRPr lang="en-US" dirty="0"/>
          </a:p>
          <a:p>
            <a:pPr marL="0" indent="0">
              <a:buNone/>
            </a:pPr>
            <a:r>
              <a:rPr lang="en-US" dirty="0"/>
              <a:t>w </a:t>
            </a:r>
            <a:r>
              <a:rPr lang="en-US" dirty="0">
                <a:sym typeface="Wingdings" panose="05000000000000000000" pitchFamily="2" charset="2"/>
              </a:rPr>
              <a:t> w – </a:t>
            </a:r>
            <a:r>
              <a:rPr lang="en-US" dirty="0"/>
              <a:t>∇</a:t>
            </a:r>
            <a:r>
              <a:rPr lang="en-US" baseline="-25000" dirty="0"/>
              <a:t>w</a:t>
            </a:r>
            <a:r>
              <a:rPr lang="en-US" dirty="0"/>
              <a:t> MSE(w)</a:t>
            </a:r>
          </a:p>
          <a:p>
            <a:pPr marL="0" indent="0">
              <a:buNone/>
            </a:pPr>
            <a:r>
              <a:rPr lang="en-US" dirty="0"/>
              <a:t>∇</a:t>
            </a:r>
            <a:r>
              <a:rPr lang="en-US" baseline="-25000" dirty="0"/>
              <a:t>w</a:t>
            </a:r>
            <a:r>
              <a:rPr lang="en-US" dirty="0"/>
              <a:t> MSE(w) = [∂MSE(w) / ∂w</a:t>
            </a:r>
            <a:r>
              <a:rPr lang="en-US" baseline="-25000" dirty="0"/>
              <a:t>0</a:t>
            </a:r>
            <a:r>
              <a:rPr lang="en-US" dirty="0"/>
              <a:t>, ∂MSE(w) / ∂w</a:t>
            </a:r>
            <a:r>
              <a:rPr lang="en-US" baseline="-25000" dirty="0"/>
              <a:t>1</a:t>
            </a:r>
            <a:r>
              <a:rPr lang="en-US" dirty="0"/>
              <a:t>, … , ∂MSE(w) / ∂</a:t>
            </a:r>
            <a:r>
              <a:rPr lang="en-US" dirty="0" err="1"/>
              <a:t>w</a:t>
            </a:r>
            <a:r>
              <a:rPr lang="en-US" baseline="-25000" dirty="0" err="1"/>
              <a:t>n</a:t>
            </a:r>
            <a:r>
              <a:rPr lang="en-US" dirty="0"/>
              <a:t>]</a:t>
            </a:r>
          </a:p>
          <a:p>
            <a:pPr marL="0" indent="0">
              <a:buNone/>
            </a:pPr>
            <a:endParaRPr lang="en-US" dirty="0"/>
          </a:p>
          <a:p>
            <a:pPr marL="0" indent="0">
              <a:buNone/>
            </a:pPr>
            <a:r>
              <a:rPr lang="en-US" i="1" dirty="0"/>
              <a:t>The weights are updated by removing the gradient</a:t>
            </a:r>
          </a:p>
          <a:p>
            <a:pPr marL="0" indent="0">
              <a:buNone/>
            </a:pPr>
            <a:r>
              <a:rPr lang="en-US" i="1" dirty="0"/>
              <a:t>Each weight is updated by subtracting its partial derivative</a:t>
            </a:r>
          </a:p>
        </p:txBody>
      </p:sp>
    </p:spTree>
    <p:extLst>
      <p:ext uri="{BB962C8B-B14F-4D97-AF65-F5344CB8AC3E}">
        <p14:creationId xmlns:p14="http://schemas.microsoft.com/office/powerpoint/2010/main" val="365321967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5F600-93BF-4ECA-B7FB-1AC394F035E6}"/>
              </a:ext>
            </a:extLst>
          </p:cNvPr>
          <p:cNvSpPr>
            <a:spLocks noGrp="1"/>
          </p:cNvSpPr>
          <p:nvPr>
            <p:ph type="title"/>
          </p:nvPr>
        </p:nvSpPr>
        <p:spPr/>
        <p:txBody>
          <a:bodyPr/>
          <a:lstStyle/>
          <a:p>
            <a:r>
              <a:rPr lang="en-US" dirty="0"/>
              <a:t>Linear Inseparability – Dimension Projection</a:t>
            </a:r>
          </a:p>
        </p:txBody>
      </p:sp>
      <p:sp>
        <p:nvSpPr>
          <p:cNvPr id="3" name="Content Placeholder 2">
            <a:extLst>
              <a:ext uri="{FF2B5EF4-FFF2-40B4-BE49-F238E27FC236}">
                <a16:creationId xmlns:a16="http://schemas.microsoft.com/office/drawing/2014/main" id="{11F8B6BE-FA47-4543-857A-537D72DB5340}"/>
              </a:ext>
            </a:extLst>
          </p:cNvPr>
          <p:cNvSpPr>
            <a:spLocks noGrp="1"/>
          </p:cNvSpPr>
          <p:nvPr>
            <p:ph idx="1"/>
          </p:nvPr>
        </p:nvSpPr>
        <p:spPr/>
        <p:txBody>
          <a:bodyPr/>
          <a:lstStyle/>
          <a:p>
            <a:pPr marL="0" indent="0">
              <a:buNone/>
            </a:pPr>
            <a:r>
              <a:rPr lang="en-US" dirty="0"/>
              <a:t>Start with our initial feature vector x = [x</a:t>
            </a:r>
            <a:r>
              <a:rPr lang="en-US" baseline="-25000" dirty="0"/>
              <a:t>1</a:t>
            </a:r>
            <a:r>
              <a:rPr lang="en-US" dirty="0"/>
              <a:t>, x</a:t>
            </a:r>
            <a:r>
              <a:rPr lang="en-US" baseline="-25000" dirty="0"/>
              <a:t>2</a:t>
            </a:r>
            <a:r>
              <a:rPr lang="en-US" dirty="0"/>
              <a:t>]</a:t>
            </a:r>
          </a:p>
          <a:p>
            <a:pPr marL="0" indent="0">
              <a:buNone/>
            </a:pPr>
            <a:endParaRPr lang="en-US" dirty="0"/>
          </a:p>
          <a:p>
            <a:pPr marL="0" indent="0">
              <a:buNone/>
            </a:pPr>
            <a:r>
              <a:rPr lang="en-US" dirty="0"/>
              <a:t>Create an augmented feature vector </a:t>
            </a:r>
            <a:r>
              <a:rPr lang="el-GR" dirty="0"/>
              <a:t>φ</a:t>
            </a:r>
            <a:r>
              <a:rPr lang="en-US" dirty="0"/>
              <a:t>(x) = [x</a:t>
            </a:r>
            <a:r>
              <a:rPr lang="en-US" baseline="-25000" dirty="0"/>
              <a:t>1</a:t>
            </a:r>
            <a:r>
              <a:rPr lang="en-US" dirty="0"/>
              <a:t>, x</a:t>
            </a:r>
            <a:r>
              <a:rPr lang="en-US" baseline="-25000" dirty="0"/>
              <a:t>2</a:t>
            </a:r>
            <a:r>
              <a:rPr lang="en-US" dirty="0"/>
              <a:t>, x</a:t>
            </a:r>
            <a:r>
              <a:rPr lang="en-US" baseline="-25000" dirty="0"/>
              <a:t>1</a:t>
            </a:r>
            <a:r>
              <a:rPr lang="en-US" baseline="30000" dirty="0"/>
              <a:t>2</a:t>
            </a:r>
            <a:r>
              <a:rPr lang="en-US" dirty="0"/>
              <a:t> + x</a:t>
            </a:r>
            <a:r>
              <a:rPr lang="en-US" baseline="-25000" dirty="0"/>
              <a:t>2</a:t>
            </a:r>
            <a:r>
              <a:rPr lang="en-US" baseline="30000" dirty="0"/>
              <a:t>2</a:t>
            </a:r>
            <a:r>
              <a:rPr lang="en-US" dirty="0"/>
              <a:t>]</a:t>
            </a:r>
          </a:p>
          <a:p>
            <a:pPr marL="0" indent="0">
              <a:buNone/>
            </a:pPr>
            <a:endParaRPr lang="en-US" dirty="0"/>
          </a:p>
          <a:p>
            <a:pPr marL="0" indent="0">
              <a:buNone/>
            </a:pPr>
            <a:r>
              <a:rPr lang="en-US" dirty="0"/>
              <a:t>Replace x with </a:t>
            </a:r>
            <a:r>
              <a:rPr lang="el-GR" dirty="0"/>
              <a:t>φ</a:t>
            </a:r>
            <a:r>
              <a:rPr lang="en-US" dirty="0"/>
              <a:t>(x) in our optimization problem! </a:t>
            </a:r>
          </a:p>
          <a:p>
            <a:pPr marL="0" indent="0">
              <a:buNone/>
            </a:pPr>
            <a:endParaRPr lang="en-US" dirty="0"/>
          </a:p>
          <a:p>
            <a:pPr marL="0" indent="0">
              <a:buNone/>
            </a:pPr>
            <a:r>
              <a:rPr lang="en-US" dirty="0"/>
              <a:t>Decision Boundary is a plane in 3D Space</a:t>
            </a:r>
          </a:p>
          <a:p>
            <a:pPr marL="0" indent="0">
              <a:buNone/>
            </a:pPr>
            <a:r>
              <a:rPr lang="en-US" dirty="0"/>
              <a:t>	x</a:t>
            </a:r>
            <a:r>
              <a:rPr lang="en-US" baseline="-25000" dirty="0"/>
              <a:t>1</a:t>
            </a:r>
            <a:r>
              <a:rPr lang="en-US" baseline="30000" dirty="0"/>
              <a:t>2</a:t>
            </a:r>
            <a:r>
              <a:rPr lang="en-US" dirty="0"/>
              <a:t> + x</a:t>
            </a:r>
            <a:r>
              <a:rPr lang="en-US" baseline="-25000" dirty="0"/>
              <a:t>2</a:t>
            </a:r>
            <a:r>
              <a:rPr lang="en-US" baseline="30000" dirty="0"/>
              <a:t>2</a:t>
            </a:r>
            <a:r>
              <a:rPr lang="en-US" dirty="0"/>
              <a:t> = </a:t>
            </a:r>
            <a:r>
              <a:rPr lang="en-US" i="1" dirty="0"/>
              <a:t>constant</a:t>
            </a:r>
            <a:endParaRPr lang="en-US" dirty="0"/>
          </a:p>
        </p:txBody>
      </p:sp>
    </p:spTree>
    <p:extLst>
      <p:ext uri="{BB962C8B-B14F-4D97-AF65-F5344CB8AC3E}">
        <p14:creationId xmlns:p14="http://schemas.microsoft.com/office/powerpoint/2010/main" val="10478300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DA0C6-4CED-43A7-8349-5B61B74CEA9B}"/>
              </a:ext>
            </a:extLst>
          </p:cNvPr>
          <p:cNvSpPr>
            <a:spLocks noGrp="1"/>
          </p:cNvSpPr>
          <p:nvPr>
            <p:ph type="title"/>
          </p:nvPr>
        </p:nvSpPr>
        <p:spPr/>
        <p:txBody>
          <a:bodyPr/>
          <a:lstStyle/>
          <a:p>
            <a:r>
              <a:rPr lang="en-US" dirty="0"/>
              <a:t>Our Optimization Problem</a:t>
            </a:r>
          </a:p>
        </p:txBody>
      </p:sp>
      <p:sp>
        <p:nvSpPr>
          <p:cNvPr id="3" name="Content Placeholder 2">
            <a:extLst>
              <a:ext uri="{FF2B5EF4-FFF2-40B4-BE49-F238E27FC236}">
                <a16:creationId xmlns:a16="http://schemas.microsoft.com/office/drawing/2014/main" id="{C289CF72-C283-4FB3-B33F-757D6C4A5091}"/>
              </a:ext>
            </a:extLst>
          </p:cNvPr>
          <p:cNvSpPr>
            <a:spLocks noGrp="1"/>
          </p:cNvSpPr>
          <p:nvPr>
            <p:ph idx="1"/>
          </p:nvPr>
        </p:nvSpPr>
        <p:spPr/>
        <p:txBody>
          <a:bodyPr/>
          <a:lstStyle/>
          <a:p>
            <a:pPr marL="0" indent="0">
              <a:buNone/>
            </a:pPr>
            <a:r>
              <a:rPr lang="en-US" dirty="0"/>
              <a:t>(∑</a:t>
            </a:r>
            <a:r>
              <a:rPr lang="en-US" baseline="-25000" dirty="0" err="1"/>
              <a:t>i</a:t>
            </a:r>
            <a:r>
              <a:rPr lang="en-US" baseline="-25000" dirty="0"/>
              <a:t> </a:t>
            </a:r>
            <a:r>
              <a:rPr lang="el-GR" dirty="0"/>
              <a:t>α</a:t>
            </a:r>
            <a:r>
              <a:rPr lang="en-US" baseline="-25000" dirty="0" err="1"/>
              <a:t>i</a:t>
            </a:r>
            <a:r>
              <a:rPr lang="en-US" dirty="0"/>
              <a:t> − ½ ∑</a:t>
            </a:r>
            <a:r>
              <a:rPr lang="en-US" baseline="-25000" dirty="0" err="1"/>
              <a:t>i,j</a:t>
            </a:r>
            <a:r>
              <a:rPr lang="en-US" dirty="0"/>
              <a:t> </a:t>
            </a:r>
            <a:r>
              <a:rPr lang="el-GR" dirty="0"/>
              <a:t>α</a:t>
            </a:r>
            <a:r>
              <a:rPr lang="en-US" baseline="-25000" dirty="0" err="1"/>
              <a:t>i</a:t>
            </a:r>
            <a:r>
              <a:rPr lang="en-US" dirty="0"/>
              <a:t> </a:t>
            </a:r>
            <a:r>
              <a:rPr lang="el-GR" dirty="0"/>
              <a:t>α</a:t>
            </a:r>
            <a:r>
              <a:rPr lang="en-US" baseline="-25000" dirty="0"/>
              <a:t>j</a:t>
            </a:r>
            <a:r>
              <a:rPr lang="en-US" dirty="0"/>
              <a:t> </a:t>
            </a:r>
            <a:r>
              <a:rPr lang="en-US" dirty="0" err="1"/>
              <a:t>y</a:t>
            </a:r>
            <a:r>
              <a:rPr lang="en-US" baseline="-25000" dirty="0" err="1"/>
              <a:t>i</a:t>
            </a:r>
            <a:r>
              <a:rPr lang="en-US" dirty="0"/>
              <a:t> </a:t>
            </a:r>
            <a:r>
              <a:rPr lang="en-US" dirty="0" err="1"/>
              <a:t>y</a:t>
            </a:r>
            <a:r>
              <a:rPr lang="en-US" baseline="-25000" dirty="0" err="1"/>
              <a:t>j</a:t>
            </a:r>
            <a:r>
              <a:rPr lang="en-US" dirty="0"/>
              <a:t> x</a:t>
            </a:r>
            <a:r>
              <a:rPr lang="en-US" baseline="-25000" dirty="0"/>
              <a:t>i</a:t>
            </a:r>
            <a:r>
              <a:rPr lang="en-US" dirty="0"/>
              <a:t> · </a:t>
            </a:r>
            <a:r>
              <a:rPr lang="en-US" dirty="0" err="1"/>
              <a:t>x</a:t>
            </a:r>
            <a:r>
              <a:rPr lang="en-US" baseline="-25000" dirty="0" err="1"/>
              <a:t>j</a:t>
            </a:r>
            <a:r>
              <a:rPr lang="en-US" dirty="0"/>
              <a:t>)</a:t>
            </a:r>
          </a:p>
          <a:p>
            <a:pPr marL="0" indent="0">
              <a:buNone/>
            </a:pPr>
            <a:endParaRPr lang="en-US" dirty="0"/>
          </a:p>
          <a:p>
            <a:pPr marL="0" indent="0">
              <a:buNone/>
            </a:pPr>
            <a:r>
              <a:rPr lang="en-US" dirty="0"/>
              <a:t>(∑</a:t>
            </a:r>
            <a:r>
              <a:rPr lang="en-US" baseline="-25000" dirty="0" err="1"/>
              <a:t>i</a:t>
            </a:r>
            <a:r>
              <a:rPr lang="en-US" baseline="-25000" dirty="0"/>
              <a:t> </a:t>
            </a:r>
            <a:r>
              <a:rPr lang="el-GR" dirty="0"/>
              <a:t>α</a:t>
            </a:r>
            <a:r>
              <a:rPr lang="en-US" baseline="-25000" dirty="0" err="1"/>
              <a:t>i</a:t>
            </a:r>
            <a:r>
              <a:rPr lang="en-US" dirty="0"/>
              <a:t> − ½ ∑</a:t>
            </a:r>
            <a:r>
              <a:rPr lang="en-US" baseline="-25000" dirty="0" err="1"/>
              <a:t>i,j</a:t>
            </a:r>
            <a:r>
              <a:rPr lang="en-US" dirty="0"/>
              <a:t> </a:t>
            </a:r>
            <a:r>
              <a:rPr lang="el-GR" dirty="0"/>
              <a:t>α</a:t>
            </a:r>
            <a:r>
              <a:rPr lang="en-US" baseline="-25000" dirty="0" err="1"/>
              <a:t>i</a:t>
            </a:r>
            <a:r>
              <a:rPr lang="en-US" dirty="0"/>
              <a:t> </a:t>
            </a:r>
            <a:r>
              <a:rPr lang="el-GR" dirty="0"/>
              <a:t>α</a:t>
            </a:r>
            <a:r>
              <a:rPr lang="en-US" baseline="-25000" dirty="0"/>
              <a:t>j</a:t>
            </a:r>
            <a:r>
              <a:rPr lang="en-US" dirty="0"/>
              <a:t> </a:t>
            </a:r>
            <a:r>
              <a:rPr lang="en-US" dirty="0" err="1"/>
              <a:t>y</a:t>
            </a:r>
            <a:r>
              <a:rPr lang="en-US" baseline="-25000" dirty="0" err="1"/>
              <a:t>i</a:t>
            </a:r>
            <a:r>
              <a:rPr lang="en-US" dirty="0"/>
              <a:t> </a:t>
            </a:r>
            <a:r>
              <a:rPr lang="en-US" dirty="0" err="1"/>
              <a:t>y</a:t>
            </a:r>
            <a:r>
              <a:rPr lang="en-US" baseline="-25000" dirty="0" err="1"/>
              <a:t>j</a:t>
            </a:r>
            <a:r>
              <a:rPr lang="en-US" dirty="0"/>
              <a:t> </a:t>
            </a:r>
            <a:r>
              <a:rPr lang="el-GR" dirty="0"/>
              <a:t>φ</a:t>
            </a:r>
            <a:r>
              <a:rPr lang="en-US" dirty="0"/>
              <a:t>(x)</a:t>
            </a:r>
            <a:r>
              <a:rPr lang="en-US" baseline="-25000" dirty="0" err="1"/>
              <a:t>i</a:t>
            </a:r>
            <a:r>
              <a:rPr lang="en-US" dirty="0"/>
              <a:t> · </a:t>
            </a:r>
            <a:r>
              <a:rPr lang="el-GR" dirty="0"/>
              <a:t>φ</a:t>
            </a:r>
            <a:r>
              <a:rPr lang="en-US" dirty="0"/>
              <a:t>(x)</a:t>
            </a:r>
            <a:r>
              <a:rPr lang="en-US" baseline="-25000" dirty="0"/>
              <a:t>j</a:t>
            </a:r>
            <a:r>
              <a:rPr lang="en-US" dirty="0"/>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46911907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19ABC-9559-4457-A396-48EF63364086}"/>
              </a:ext>
            </a:extLst>
          </p:cNvPr>
          <p:cNvSpPr>
            <a:spLocks noGrp="1"/>
          </p:cNvSpPr>
          <p:nvPr>
            <p:ph type="title"/>
          </p:nvPr>
        </p:nvSpPr>
        <p:spPr/>
        <p:txBody>
          <a:bodyPr/>
          <a:lstStyle/>
          <a:p>
            <a:r>
              <a:rPr lang="en-US" dirty="0"/>
              <a:t>Generalizing our Optimization</a:t>
            </a:r>
          </a:p>
        </p:txBody>
      </p:sp>
      <p:sp>
        <p:nvSpPr>
          <p:cNvPr id="3" name="Content Placeholder 2">
            <a:extLst>
              <a:ext uri="{FF2B5EF4-FFF2-40B4-BE49-F238E27FC236}">
                <a16:creationId xmlns:a16="http://schemas.microsoft.com/office/drawing/2014/main" id="{B2E23DA5-B3BB-4E0D-981A-F40C83F4A73D}"/>
              </a:ext>
            </a:extLst>
          </p:cNvPr>
          <p:cNvSpPr>
            <a:spLocks noGrp="1"/>
          </p:cNvSpPr>
          <p:nvPr>
            <p:ph idx="1"/>
          </p:nvPr>
        </p:nvSpPr>
        <p:spPr/>
        <p:txBody>
          <a:bodyPr/>
          <a:lstStyle/>
          <a:p>
            <a:endParaRPr lang="en-US"/>
          </a:p>
        </p:txBody>
      </p:sp>
      <p:pic>
        <p:nvPicPr>
          <p:cNvPr id="1026" name="Picture 2" descr="Kernel Machine.svg">
            <a:extLst>
              <a:ext uri="{FF2B5EF4-FFF2-40B4-BE49-F238E27FC236}">
                <a16:creationId xmlns:a16="http://schemas.microsoft.com/office/drawing/2014/main" id="{8D01AA17-5AAC-4C05-9E2D-B8FA92B172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402" y="1825625"/>
            <a:ext cx="10061196" cy="457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6065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74F35-132D-4023-A71A-4F19F502C86C}"/>
              </a:ext>
            </a:extLst>
          </p:cNvPr>
          <p:cNvSpPr>
            <a:spLocks noGrp="1"/>
          </p:cNvSpPr>
          <p:nvPr>
            <p:ph type="title"/>
          </p:nvPr>
        </p:nvSpPr>
        <p:spPr/>
        <p:txBody>
          <a:bodyPr/>
          <a:lstStyle/>
          <a:p>
            <a:r>
              <a:rPr lang="en-US" dirty="0"/>
              <a:t>Our Optimization Problem – In Practice</a:t>
            </a:r>
          </a:p>
        </p:txBody>
      </p:sp>
      <p:sp>
        <p:nvSpPr>
          <p:cNvPr id="3" name="Content Placeholder 2">
            <a:extLst>
              <a:ext uri="{FF2B5EF4-FFF2-40B4-BE49-F238E27FC236}">
                <a16:creationId xmlns:a16="http://schemas.microsoft.com/office/drawing/2014/main" id="{47CDE391-94BB-4BDB-B944-9ABEBDC77F57}"/>
              </a:ext>
            </a:extLst>
          </p:cNvPr>
          <p:cNvSpPr>
            <a:spLocks noGrp="1"/>
          </p:cNvSpPr>
          <p:nvPr>
            <p:ph idx="1"/>
          </p:nvPr>
        </p:nvSpPr>
        <p:spPr/>
        <p:txBody>
          <a:bodyPr/>
          <a:lstStyle/>
          <a:p>
            <a:pPr marL="0" indent="0">
              <a:buNone/>
            </a:pPr>
            <a:r>
              <a:rPr lang="en-US" dirty="0"/>
              <a:t>For a 3-Dimensional Case…</a:t>
            </a:r>
          </a:p>
          <a:p>
            <a:pPr marL="0" indent="0">
              <a:buNone/>
            </a:pPr>
            <a:endParaRPr lang="en-US" dirty="0"/>
          </a:p>
          <a:p>
            <a:pPr marL="0" indent="0">
              <a:buNone/>
            </a:pPr>
            <a:r>
              <a:rPr lang="en-US" dirty="0"/>
              <a:t>X = [x</a:t>
            </a:r>
            <a:r>
              <a:rPr lang="en-US" baseline="-25000" dirty="0"/>
              <a:t>1</a:t>
            </a:r>
            <a:r>
              <a:rPr lang="en-US" dirty="0"/>
              <a:t>,x</a:t>
            </a:r>
            <a:r>
              <a:rPr lang="en-US" baseline="-25000" dirty="0"/>
              <a:t>2</a:t>
            </a:r>
            <a:r>
              <a:rPr lang="en-US" dirty="0"/>
              <a:t>,x</a:t>
            </a:r>
            <a:r>
              <a:rPr lang="en-US" baseline="-25000" dirty="0"/>
              <a:t>3</a:t>
            </a:r>
            <a:r>
              <a:rPr lang="en-US" dirty="0"/>
              <a:t>]</a:t>
            </a:r>
          </a:p>
          <a:p>
            <a:pPr marL="0" indent="0">
              <a:buNone/>
            </a:pPr>
            <a:r>
              <a:rPr lang="el-GR" dirty="0"/>
              <a:t>φ</a:t>
            </a:r>
            <a:r>
              <a:rPr lang="en-US" dirty="0"/>
              <a:t>(x) = (</a:t>
            </a:r>
            <a:r>
              <a:rPr lang="en-US" dirty="0" err="1"/>
              <a:t>x</a:t>
            </a:r>
            <a:r>
              <a:rPr lang="en-US" baseline="-25000" dirty="0" err="1"/>
              <a:t>i</a:t>
            </a:r>
            <a:r>
              <a:rPr lang="en-US" baseline="30000" dirty="0" err="1"/>
              <a:t>T</a:t>
            </a:r>
            <a:r>
              <a:rPr lang="en-US" dirty="0" err="1"/>
              <a:t>x</a:t>
            </a:r>
            <a:r>
              <a:rPr lang="en-US" baseline="-25000" dirty="0" err="1"/>
              <a:t>j</a:t>
            </a:r>
            <a:r>
              <a:rPr lang="en-US" dirty="0"/>
              <a:t>)</a:t>
            </a:r>
            <a:r>
              <a:rPr lang="en-US" baseline="30000" dirty="0"/>
              <a:t>2</a:t>
            </a:r>
            <a:r>
              <a:rPr lang="en-US" dirty="0"/>
              <a:t> </a:t>
            </a:r>
          </a:p>
        </p:txBody>
      </p:sp>
    </p:spTree>
    <p:extLst>
      <p:ext uri="{BB962C8B-B14F-4D97-AF65-F5344CB8AC3E}">
        <p14:creationId xmlns:p14="http://schemas.microsoft.com/office/powerpoint/2010/main" val="244870345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C465-5C20-4E2E-914E-99FA51DBF730}"/>
              </a:ext>
            </a:extLst>
          </p:cNvPr>
          <p:cNvSpPr>
            <a:spLocks noGrp="1"/>
          </p:cNvSpPr>
          <p:nvPr>
            <p:ph type="title"/>
          </p:nvPr>
        </p:nvSpPr>
        <p:spPr/>
        <p:txBody>
          <a:bodyPr/>
          <a:lstStyle/>
          <a:p>
            <a:r>
              <a:rPr lang="en-US" dirty="0"/>
              <a:t>Linear Inseparability – 1D Case</a:t>
            </a:r>
          </a:p>
        </p:txBody>
      </p:sp>
      <p:sp>
        <p:nvSpPr>
          <p:cNvPr id="3" name="Content Placeholder 2">
            <a:extLst>
              <a:ext uri="{FF2B5EF4-FFF2-40B4-BE49-F238E27FC236}">
                <a16:creationId xmlns:a16="http://schemas.microsoft.com/office/drawing/2014/main" id="{C782DFAD-404D-4BC9-8D3E-DE9DFB94B406}"/>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Project our data into a higher dimensional space</a:t>
            </a:r>
          </a:p>
        </p:txBody>
      </p:sp>
      <p:pic>
        <p:nvPicPr>
          <p:cNvPr id="4" name="Picture 3">
            <a:extLst>
              <a:ext uri="{FF2B5EF4-FFF2-40B4-BE49-F238E27FC236}">
                <a16:creationId xmlns:a16="http://schemas.microsoft.com/office/drawing/2014/main" id="{CA333D89-B64C-446E-9ABF-18E1FE763CEC}"/>
              </a:ext>
            </a:extLst>
          </p:cNvPr>
          <p:cNvPicPr>
            <a:picLocks noChangeAspect="1"/>
          </p:cNvPicPr>
          <p:nvPr/>
        </p:nvPicPr>
        <p:blipFill>
          <a:blip r:embed="rId2"/>
          <a:stretch>
            <a:fillRect/>
          </a:stretch>
        </p:blipFill>
        <p:spPr>
          <a:xfrm>
            <a:off x="2900362" y="1825625"/>
            <a:ext cx="6391275" cy="1371600"/>
          </a:xfrm>
          <a:prstGeom prst="rect">
            <a:avLst/>
          </a:prstGeom>
        </p:spPr>
      </p:pic>
      <p:pic>
        <p:nvPicPr>
          <p:cNvPr id="5" name="Picture 4">
            <a:extLst>
              <a:ext uri="{FF2B5EF4-FFF2-40B4-BE49-F238E27FC236}">
                <a16:creationId xmlns:a16="http://schemas.microsoft.com/office/drawing/2014/main" id="{878E4DD2-82DF-4890-B2A0-12A25365FE88}"/>
              </a:ext>
            </a:extLst>
          </p:cNvPr>
          <p:cNvPicPr>
            <a:picLocks noChangeAspect="1"/>
          </p:cNvPicPr>
          <p:nvPr/>
        </p:nvPicPr>
        <p:blipFill>
          <a:blip r:embed="rId3"/>
          <a:stretch>
            <a:fillRect/>
          </a:stretch>
        </p:blipFill>
        <p:spPr>
          <a:xfrm>
            <a:off x="4519611" y="4086225"/>
            <a:ext cx="3152775" cy="2771775"/>
          </a:xfrm>
          <a:prstGeom prst="rect">
            <a:avLst/>
          </a:prstGeom>
        </p:spPr>
      </p:pic>
    </p:spTree>
    <p:extLst>
      <p:ext uri="{BB962C8B-B14F-4D97-AF65-F5344CB8AC3E}">
        <p14:creationId xmlns:p14="http://schemas.microsoft.com/office/powerpoint/2010/main" val="372926115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74F35-132D-4023-A71A-4F19F502C86C}"/>
              </a:ext>
            </a:extLst>
          </p:cNvPr>
          <p:cNvSpPr>
            <a:spLocks noGrp="1"/>
          </p:cNvSpPr>
          <p:nvPr>
            <p:ph type="title"/>
          </p:nvPr>
        </p:nvSpPr>
        <p:spPr/>
        <p:txBody>
          <a:bodyPr/>
          <a:lstStyle/>
          <a:p>
            <a:r>
              <a:rPr lang="en-US" dirty="0"/>
              <a:t>Our Optimization Problem – In Practice</a:t>
            </a:r>
          </a:p>
        </p:txBody>
      </p:sp>
      <p:sp>
        <p:nvSpPr>
          <p:cNvPr id="3" name="Content Placeholder 2">
            <a:extLst>
              <a:ext uri="{FF2B5EF4-FFF2-40B4-BE49-F238E27FC236}">
                <a16:creationId xmlns:a16="http://schemas.microsoft.com/office/drawing/2014/main" id="{47CDE391-94BB-4BDB-B944-9ABEBDC77F57}"/>
              </a:ext>
            </a:extLst>
          </p:cNvPr>
          <p:cNvSpPr>
            <a:spLocks noGrp="1"/>
          </p:cNvSpPr>
          <p:nvPr>
            <p:ph idx="1"/>
          </p:nvPr>
        </p:nvSpPr>
        <p:spPr/>
        <p:txBody>
          <a:bodyPr/>
          <a:lstStyle/>
          <a:p>
            <a:pPr marL="0" indent="0">
              <a:buNone/>
            </a:pPr>
            <a:r>
              <a:rPr lang="en-US" dirty="0"/>
              <a:t>For a 3-Dimensional Case…</a:t>
            </a:r>
          </a:p>
          <a:p>
            <a:pPr marL="0" indent="0">
              <a:buNone/>
            </a:pPr>
            <a:endParaRPr lang="en-US" dirty="0"/>
          </a:p>
          <a:p>
            <a:pPr marL="0" indent="0">
              <a:buNone/>
            </a:pPr>
            <a:r>
              <a:rPr lang="en-US" dirty="0"/>
              <a:t>X = [x</a:t>
            </a:r>
            <a:r>
              <a:rPr lang="en-US" baseline="-25000" dirty="0"/>
              <a:t>1</a:t>
            </a:r>
            <a:r>
              <a:rPr lang="en-US" dirty="0"/>
              <a:t>,x</a:t>
            </a:r>
            <a:r>
              <a:rPr lang="en-US" baseline="-25000" dirty="0"/>
              <a:t>2</a:t>
            </a:r>
            <a:r>
              <a:rPr lang="en-US" dirty="0"/>
              <a:t>,x</a:t>
            </a:r>
            <a:r>
              <a:rPr lang="en-US" baseline="-25000" dirty="0"/>
              <a:t>3</a:t>
            </a:r>
            <a:r>
              <a:rPr lang="en-US" dirty="0"/>
              <a:t>]</a:t>
            </a:r>
          </a:p>
          <a:p>
            <a:pPr marL="0" indent="0">
              <a:buNone/>
            </a:pPr>
            <a:r>
              <a:rPr lang="el-GR" dirty="0"/>
              <a:t>φ</a:t>
            </a:r>
            <a:r>
              <a:rPr lang="en-US" dirty="0"/>
              <a:t>(x) = (</a:t>
            </a:r>
            <a:r>
              <a:rPr lang="en-US" dirty="0" err="1"/>
              <a:t>x</a:t>
            </a:r>
            <a:r>
              <a:rPr lang="en-US" baseline="-25000" dirty="0" err="1"/>
              <a:t>i</a:t>
            </a:r>
            <a:r>
              <a:rPr lang="en-US" baseline="30000" dirty="0" err="1"/>
              <a:t>T</a:t>
            </a:r>
            <a:r>
              <a:rPr lang="en-US" dirty="0" err="1"/>
              <a:t>x</a:t>
            </a:r>
            <a:r>
              <a:rPr lang="en-US" baseline="-25000" dirty="0" err="1"/>
              <a:t>j</a:t>
            </a:r>
            <a:r>
              <a:rPr lang="en-US" dirty="0"/>
              <a:t>)</a:t>
            </a:r>
            <a:r>
              <a:rPr lang="en-US" baseline="30000" dirty="0"/>
              <a:t>2</a:t>
            </a:r>
            <a:r>
              <a:rPr lang="en-US" dirty="0"/>
              <a:t> </a:t>
            </a:r>
          </a:p>
          <a:p>
            <a:pPr marL="0" indent="0">
              <a:buNone/>
            </a:pPr>
            <a:endParaRPr lang="en-US" dirty="0"/>
          </a:p>
          <a:p>
            <a:pPr marL="0" indent="0">
              <a:buNone/>
            </a:pPr>
            <a:r>
              <a:rPr lang="en-US" dirty="0"/>
              <a:t> </a:t>
            </a:r>
            <a:r>
              <a:rPr lang="el-GR" dirty="0"/>
              <a:t>φ</a:t>
            </a:r>
            <a:r>
              <a:rPr lang="en-US" dirty="0"/>
              <a:t>[X] = [x</a:t>
            </a:r>
            <a:r>
              <a:rPr lang="en-US" baseline="-25000" dirty="0"/>
              <a:t>1</a:t>
            </a:r>
            <a:r>
              <a:rPr lang="en-US" dirty="0"/>
              <a:t> </a:t>
            </a:r>
            <a:r>
              <a:rPr lang="en-US" dirty="0" err="1"/>
              <a:t>x</a:t>
            </a:r>
            <a:r>
              <a:rPr lang="en-US" baseline="-25000" dirty="0" err="1"/>
              <a:t>1</a:t>
            </a:r>
            <a:r>
              <a:rPr lang="en-US" dirty="0"/>
              <a:t>, x</a:t>
            </a:r>
            <a:r>
              <a:rPr lang="en-US" baseline="-25000" dirty="0"/>
              <a:t>1</a:t>
            </a:r>
            <a:r>
              <a:rPr lang="en-US" dirty="0"/>
              <a:t> x</a:t>
            </a:r>
            <a:r>
              <a:rPr lang="en-US" baseline="-25000" dirty="0"/>
              <a:t>2</a:t>
            </a:r>
            <a:r>
              <a:rPr lang="en-US" dirty="0"/>
              <a:t>, x</a:t>
            </a:r>
            <a:r>
              <a:rPr lang="en-US" baseline="-25000" dirty="0"/>
              <a:t>1</a:t>
            </a:r>
            <a:r>
              <a:rPr lang="en-US" dirty="0"/>
              <a:t> x</a:t>
            </a:r>
            <a:r>
              <a:rPr lang="en-US" baseline="-25000" dirty="0"/>
              <a:t>3</a:t>
            </a:r>
            <a:r>
              <a:rPr lang="en-US" dirty="0"/>
              <a:t>, x</a:t>
            </a:r>
            <a:r>
              <a:rPr lang="en-US" baseline="-25000" dirty="0"/>
              <a:t>2</a:t>
            </a:r>
            <a:r>
              <a:rPr lang="en-US" dirty="0"/>
              <a:t> x</a:t>
            </a:r>
            <a:r>
              <a:rPr lang="en-US" baseline="-25000" dirty="0"/>
              <a:t>1</a:t>
            </a:r>
            <a:r>
              <a:rPr lang="en-US" dirty="0"/>
              <a:t>, x</a:t>
            </a:r>
            <a:r>
              <a:rPr lang="en-US" baseline="-25000" dirty="0"/>
              <a:t>2</a:t>
            </a:r>
            <a:r>
              <a:rPr lang="en-US" dirty="0"/>
              <a:t> </a:t>
            </a:r>
            <a:r>
              <a:rPr lang="en-US" dirty="0" err="1"/>
              <a:t>x</a:t>
            </a:r>
            <a:r>
              <a:rPr lang="en-US" baseline="-25000" dirty="0" err="1"/>
              <a:t>2</a:t>
            </a:r>
            <a:r>
              <a:rPr lang="en-US" dirty="0"/>
              <a:t>, x</a:t>
            </a:r>
            <a:r>
              <a:rPr lang="en-US" baseline="-25000" dirty="0"/>
              <a:t>2</a:t>
            </a:r>
            <a:r>
              <a:rPr lang="en-US" dirty="0"/>
              <a:t> x</a:t>
            </a:r>
            <a:r>
              <a:rPr lang="en-US" baseline="-25000" dirty="0"/>
              <a:t>3</a:t>
            </a:r>
            <a:r>
              <a:rPr lang="en-US" dirty="0"/>
              <a:t>, x</a:t>
            </a:r>
            <a:r>
              <a:rPr lang="en-US" baseline="-25000" dirty="0"/>
              <a:t>3</a:t>
            </a:r>
            <a:r>
              <a:rPr lang="en-US" dirty="0"/>
              <a:t> x</a:t>
            </a:r>
            <a:r>
              <a:rPr lang="en-US" baseline="-25000" dirty="0"/>
              <a:t>1</a:t>
            </a:r>
            <a:r>
              <a:rPr lang="en-US" dirty="0"/>
              <a:t>, x</a:t>
            </a:r>
            <a:r>
              <a:rPr lang="en-US" baseline="-25000" dirty="0"/>
              <a:t>3</a:t>
            </a:r>
            <a:r>
              <a:rPr lang="en-US" dirty="0"/>
              <a:t> x</a:t>
            </a:r>
            <a:r>
              <a:rPr lang="en-US" baseline="-25000" dirty="0"/>
              <a:t>2</a:t>
            </a:r>
            <a:r>
              <a:rPr lang="en-US" dirty="0"/>
              <a:t>, x</a:t>
            </a:r>
            <a:r>
              <a:rPr lang="en-US" baseline="-25000" dirty="0"/>
              <a:t>3</a:t>
            </a:r>
            <a:r>
              <a:rPr lang="en-US" dirty="0"/>
              <a:t> x</a:t>
            </a:r>
            <a:r>
              <a:rPr lang="en-US" baseline="-25000" dirty="0"/>
              <a:t>3</a:t>
            </a:r>
            <a:r>
              <a:rPr lang="en-US" dirty="0"/>
              <a:t>]</a:t>
            </a:r>
          </a:p>
        </p:txBody>
      </p:sp>
    </p:spTree>
    <p:extLst>
      <p:ext uri="{BB962C8B-B14F-4D97-AF65-F5344CB8AC3E}">
        <p14:creationId xmlns:p14="http://schemas.microsoft.com/office/powerpoint/2010/main" val="115627653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DDBA9-67E2-40A8-850E-14695428771D}"/>
              </a:ext>
            </a:extLst>
          </p:cNvPr>
          <p:cNvSpPr>
            <a:spLocks noGrp="1"/>
          </p:cNvSpPr>
          <p:nvPr>
            <p:ph type="title"/>
          </p:nvPr>
        </p:nvSpPr>
        <p:spPr/>
        <p:txBody>
          <a:bodyPr/>
          <a:lstStyle/>
          <a:p>
            <a:r>
              <a:rPr lang="en-US" dirty="0"/>
              <a:t>Generalizing our Optimization – Curse of Dimensionality</a:t>
            </a:r>
          </a:p>
        </p:txBody>
      </p:sp>
      <p:sp>
        <p:nvSpPr>
          <p:cNvPr id="3" name="Content Placeholder 2">
            <a:extLst>
              <a:ext uri="{FF2B5EF4-FFF2-40B4-BE49-F238E27FC236}">
                <a16:creationId xmlns:a16="http://schemas.microsoft.com/office/drawing/2014/main" id="{5A07F258-E9FA-4F64-86B3-73D459567A03}"/>
              </a:ext>
            </a:extLst>
          </p:cNvPr>
          <p:cNvSpPr>
            <a:spLocks noGrp="1"/>
          </p:cNvSpPr>
          <p:nvPr>
            <p:ph idx="1"/>
          </p:nvPr>
        </p:nvSpPr>
        <p:spPr/>
        <p:txBody>
          <a:bodyPr/>
          <a:lstStyle/>
          <a:p>
            <a:pPr marL="0" indent="0">
              <a:buNone/>
            </a:pPr>
            <a:r>
              <a:rPr lang="en-US" dirty="0"/>
              <a:t>Take a 64-feature vector</a:t>
            </a:r>
          </a:p>
          <a:p>
            <a:pPr marL="0" indent="0">
              <a:buNone/>
            </a:pPr>
            <a:r>
              <a:rPr lang="en-US" dirty="0"/>
              <a:t>	Transform it using </a:t>
            </a:r>
            <a:r>
              <a:rPr lang="el-GR" dirty="0"/>
              <a:t>φ</a:t>
            </a:r>
            <a:r>
              <a:rPr lang="en-US" dirty="0"/>
              <a:t>(x) = (</a:t>
            </a:r>
            <a:r>
              <a:rPr lang="en-US" dirty="0" err="1"/>
              <a:t>x</a:t>
            </a:r>
            <a:r>
              <a:rPr lang="en-US" baseline="-25000" dirty="0" err="1"/>
              <a:t>i</a:t>
            </a:r>
            <a:r>
              <a:rPr lang="en-US" baseline="30000" dirty="0" err="1"/>
              <a:t>T</a:t>
            </a:r>
            <a:r>
              <a:rPr lang="en-US" dirty="0" err="1"/>
              <a:t>x</a:t>
            </a:r>
            <a:r>
              <a:rPr lang="en-US" baseline="-25000" dirty="0" err="1"/>
              <a:t>j</a:t>
            </a:r>
            <a:r>
              <a:rPr lang="en-US" dirty="0"/>
              <a:t>)</a:t>
            </a:r>
            <a:r>
              <a:rPr lang="en-US" baseline="30000" dirty="0"/>
              <a:t>2</a:t>
            </a:r>
            <a:r>
              <a:rPr lang="en-US" dirty="0"/>
              <a:t> </a:t>
            </a:r>
          </a:p>
          <a:p>
            <a:pPr marL="0" indent="0">
              <a:buNone/>
            </a:pPr>
            <a:endParaRPr lang="en-US" dirty="0"/>
          </a:p>
          <a:p>
            <a:pPr marL="0" indent="0">
              <a:buNone/>
            </a:pPr>
            <a:r>
              <a:rPr lang="en-US" dirty="0"/>
              <a:t>How many dimension do I have?</a:t>
            </a:r>
          </a:p>
        </p:txBody>
      </p:sp>
    </p:spTree>
    <p:extLst>
      <p:ext uri="{BB962C8B-B14F-4D97-AF65-F5344CB8AC3E}">
        <p14:creationId xmlns:p14="http://schemas.microsoft.com/office/powerpoint/2010/main" val="197657797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DA0C6-4CED-43A7-8349-5B61B74CEA9B}"/>
              </a:ext>
            </a:extLst>
          </p:cNvPr>
          <p:cNvSpPr>
            <a:spLocks noGrp="1"/>
          </p:cNvSpPr>
          <p:nvPr>
            <p:ph type="title"/>
          </p:nvPr>
        </p:nvSpPr>
        <p:spPr/>
        <p:txBody>
          <a:bodyPr/>
          <a:lstStyle/>
          <a:p>
            <a:r>
              <a:rPr lang="en-US" dirty="0"/>
              <a:t>Our Optimization Problem</a:t>
            </a:r>
          </a:p>
        </p:txBody>
      </p:sp>
      <p:sp>
        <p:nvSpPr>
          <p:cNvPr id="3" name="Content Placeholder 2">
            <a:extLst>
              <a:ext uri="{FF2B5EF4-FFF2-40B4-BE49-F238E27FC236}">
                <a16:creationId xmlns:a16="http://schemas.microsoft.com/office/drawing/2014/main" id="{C289CF72-C283-4FB3-B33F-757D6C4A5091}"/>
              </a:ext>
            </a:extLst>
          </p:cNvPr>
          <p:cNvSpPr>
            <a:spLocks noGrp="1"/>
          </p:cNvSpPr>
          <p:nvPr>
            <p:ph idx="1"/>
          </p:nvPr>
        </p:nvSpPr>
        <p:spPr/>
        <p:txBody>
          <a:bodyPr/>
          <a:lstStyle/>
          <a:p>
            <a:pPr marL="0" indent="0">
              <a:buNone/>
            </a:pPr>
            <a:r>
              <a:rPr lang="en-US" dirty="0"/>
              <a:t>(∑</a:t>
            </a:r>
            <a:r>
              <a:rPr lang="en-US" baseline="-25000" dirty="0" err="1"/>
              <a:t>i</a:t>
            </a:r>
            <a:r>
              <a:rPr lang="en-US" baseline="-25000" dirty="0"/>
              <a:t> </a:t>
            </a:r>
            <a:r>
              <a:rPr lang="el-GR" dirty="0"/>
              <a:t>α</a:t>
            </a:r>
            <a:r>
              <a:rPr lang="en-US" baseline="-25000" dirty="0" err="1"/>
              <a:t>i</a:t>
            </a:r>
            <a:r>
              <a:rPr lang="en-US" dirty="0"/>
              <a:t> − ½ ∑</a:t>
            </a:r>
            <a:r>
              <a:rPr lang="en-US" baseline="-25000" dirty="0" err="1"/>
              <a:t>i,j</a:t>
            </a:r>
            <a:r>
              <a:rPr lang="en-US" dirty="0"/>
              <a:t> </a:t>
            </a:r>
            <a:r>
              <a:rPr lang="el-GR" dirty="0"/>
              <a:t>α</a:t>
            </a:r>
            <a:r>
              <a:rPr lang="en-US" baseline="-25000" dirty="0" err="1"/>
              <a:t>i</a:t>
            </a:r>
            <a:r>
              <a:rPr lang="en-US" dirty="0"/>
              <a:t> </a:t>
            </a:r>
            <a:r>
              <a:rPr lang="el-GR" dirty="0"/>
              <a:t>α</a:t>
            </a:r>
            <a:r>
              <a:rPr lang="en-US" baseline="-25000" dirty="0"/>
              <a:t>j</a:t>
            </a:r>
            <a:r>
              <a:rPr lang="en-US" dirty="0"/>
              <a:t> </a:t>
            </a:r>
            <a:r>
              <a:rPr lang="en-US" dirty="0" err="1"/>
              <a:t>y</a:t>
            </a:r>
            <a:r>
              <a:rPr lang="en-US" baseline="-25000" dirty="0" err="1"/>
              <a:t>i</a:t>
            </a:r>
            <a:r>
              <a:rPr lang="en-US" dirty="0"/>
              <a:t> </a:t>
            </a:r>
            <a:r>
              <a:rPr lang="en-US" dirty="0" err="1"/>
              <a:t>y</a:t>
            </a:r>
            <a:r>
              <a:rPr lang="en-US" baseline="-25000" dirty="0" err="1"/>
              <a:t>j</a:t>
            </a:r>
            <a:r>
              <a:rPr lang="en-US" dirty="0"/>
              <a:t> x</a:t>
            </a:r>
            <a:r>
              <a:rPr lang="en-US" baseline="-25000" dirty="0"/>
              <a:t>i</a:t>
            </a:r>
            <a:r>
              <a:rPr lang="en-US" dirty="0"/>
              <a:t> · </a:t>
            </a:r>
            <a:r>
              <a:rPr lang="en-US" dirty="0" err="1"/>
              <a:t>x</a:t>
            </a:r>
            <a:r>
              <a:rPr lang="en-US" baseline="-25000" dirty="0" err="1"/>
              <a:t>j</a:t>
            </a:r>
            <a:r>
              <a:rPr lang="en-US" dirty="0"/>
              <a:t>)</a:t>
            </a:r>
          </a:p>
          <a:p>
            <a:pPr marL="0" indent="0">
              <a:buNone/>
            </a:pPr>
            <a:endParaRPr lang="en-US" dirty="0"/>
          </a:p>
          <a:p>
            <a:pPr marL="0" indent="0">
              <a:buNone/>
            </a:pPr>
            <a:r>
              <a:rPr lang="en-US" dirty="0"/>
              <a:t>(∑</a:t>
            </a:r>
            <a:r>
              <a:rPr lang="en-US" baseline="-25000" dirty="0" err="1"/>
              <a:t>i</a:t>
            </a:r>
            <a:r>
              <a:rPr lang="en-US" baseline="-25000" dirty="0"/>
              <a:t> </a:t>
            </a:r>
            <a:r>
              <a:rPr lang="el-GR" dirty="0"/>
              <a:t>α</a:t>
            </a:r>
            <a:r>
              <a:rPr lang="en-US" baseline="-25000" dirty="0" err="1"/>
              <a:t>i</a:t>
            </a:r>
            <a:r>
              <a:rPr lang="en-US" dirty="0"/>
              <a:t> − ½ ∑</a:t>
            </a:r>
            <a:r>
              <a:rPr lang="en-US" baseline="-25000" dirty="0" err="1"/>
              <a:t>i,j</a:t>
            </a:r>
            <a:r>
              <a:rPr lang="en-US" dirty="0"/>
              <a:t> </a:t>
            </a:r>
            <a:r>
              <a:rPr lang="el-GR" dirty="0"/>
              <a:t>α</a:t>
            </a:r>
            <a:r>
              <a:rPr lang="en-US" baseline="-25000" dirty="0" err="1"/>
              <a:t>i</a:t>
            </a:r>
            <a:r>
              <a:rPr lang="en-US" dirty="0"/>
              <a:t> </a:t>
            </a:r>
            <a:r>
              <a:rPr lang="el-GR" dirty="0"/>
              <a:t>α</a:t>
            </a:r>
            <a:r>
              <a:rPr lang="en-US" baseline="-25000" dirty="0"/>
              <a:t>j</a:t>
            </a:r>
            <a:r>
              <a:rPr lang="en-US" dirty="0"/>
              <a:t> </a:t>
            </a:r>
            <a:r>
              <a:rPr lang="en-US" dirty="0" err="1"/>
              <a:t>y</a:t>
            </a:r>
            <a:r>
              <a:rPr lang="en-US" baseline="-25000" dirty="0" err="1"/>
              <a:t>i</a:t>
            </a:r>
            <a:r>
              <a:rPr lang="en-US" dirty="0"/>
              <a:t> </a:t>
            </a:r>
            <a:r>
              <a:rPr lang="en-US" dirty="0" err="1"/>
              <a:t>y</a:t>
            </a:r>
            <a:r>
              <a:rPr lang="en-US" baseline="-25000" dirty="0" err="1"/>
              <a:t>j</a:t>
            </a:r>
            <a:r>
              <a:rPr lang="en-US" dirty="0"/>
              <a:t> </a:t>
            </a:r>
            <a:r>
              <a:rPr lang="el-GR" dirty="0"/>
              <a:t>φ</a:t>
            </a:r>
            <a:r>
              <a:rPr lang="en-US" dirty="0"/>
              <a:t>(x)</a:t>
            </a:r>
            <a:r>
              <a:rPr lang="en-US" baseline="-25000" dirty="0" err="1"/>
              <a:t>i</a:t>
            </a:r>
            <a:r>
              <a:rPr lang="en-US" dirty="0"/>
              <a:t> · </a:t>
            </a:r>
            <a:r>
              <a:rPr lang="el-GR" dirty="0"/>
              <a:t>φ</a:t>
            </a:r>
            <a:r>
              <a:rPr lang="en-US" dirty="0"/>
              <a:t>(x)</a:t>
            </a:r>
            <a:r>
              <a:rPr lang="en-US" baseline="-25000" dirty="0"/>
              <a:t>j</a:t>
            </a:r>
            <a:r>
              <a:rPr lang="en-US" dirty="0"/>
              <a:t>)</a:t>
            </a:r>
          </a:p>
          <a:p>
            <a:pPr marL="0" indent="0">
              <a:buNone/>
            </a:pPr>
            <a:endParaRPr lang="en-US" dirty="0"/>
          </a:p>
          <a:p>
            <a:pPr marL="0" indent="0">
              <a:buNone/>
            </a:pPr>
            <a:r>
              <a:rPr lang="en-US" dirty="0"/>
              <a:t>Redefine </a:t>
            </a:r>
            <a:r>
              <a:rPr lang="el-GR" dirty="0"/>
              <a:t>φ</a:t>
            </a:r>
            <a:r>
              <a:rPr lang="en-US" dirty="0"/>
              <a:t>(x)</a:t>
            </a:r>
            <a:r>
              <a:rPr lang="en-US" baseline="-25000" dirty="0" err="1"/>
              <a:t>i</a:t>
            </a:r>
            <a:r>
              <a:rPr lang="en-US" dirty="0"/>
              <a:t> · </a:t>
            </a:r>
            <a:r>
              <a:rPr lang="el-GR" dirty="0"/>
              <a:t>φ</a:t>
            </a:r>
            <a:r>
              <a:rPr lang="en-US" dirty="0"/>
              <a:t>(x)</a:t>
            </a:r>
            <a:r>
              <a:rPr lang="en-US" baseline="-25000" dirty="0"/>
              <a:t>j</a:t>
            </a:r>
            <a:r>
              <a:rPr lang="en-US" dirty="0"/>
              <a:t> as K(x, z) (x</a:t>
            </a:r>
            <a:r>
              <a:rPr lang="en-US" baseline="-25000" dirty="0"/>
              <a:t>i</a:t>
            </a:r>
            <a:r>
              <a:rPr lang="en-US" dirty="0"/>
              <a:t> becomes x, </a:t>
            </a:r>
            <a:r>
              <a:rPr lang="en-US" dirty="0" err="1"/>
              <a:t>x</a:t>
            </a:r>
            <a:r>
              <a:rPr lang="en-US" baseline="-25000" dirty="0" err="1"/>
              <a:t>j</a:t>
            </a:r>
            <a:r>
              <a:rPr lang="en-US" dirty="0"/>
              <a:t> becomes z)*</a:t>
            </a:r>
          </a:p>
          <a:p>
            <a:pPr marL="0" indent="0">
              <a:buNone/>
            </a:pPr>
            <a:endParaRPr lang="en-US" dirty="0"/>
          </a:p>
          <a:p>
            <a:pPr marL="0" indent="0">
              <a:buNone/>
            </a:pPr>
            <a:endParaRPr lang="en-US" dirty="0"/>
          </a:p>
          <a:p>
            <a:pPr marL="0" indent="0">
              <a:buNone/>
            </a:pPr>
            <a:r>
              <a:rPr lang="en-US" dirty="0"/>
              <a:t>*there are restrictions on this mapping – we’ll get there!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2833885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DA0C6-4CED-43A7-8349-5B61B74CEA9B}"/>
              </a:ext>
            </a:extLst>
          </p:cNvPr>
          <p:cNvSpPr>
            <a:spLocks noGrp="1"/>
          </p:cNvSpPr>
          <p:nvPr>
            <p:ph type="title"/>
          </p:nvPr>
        </p:nvSpPr>
        <p:spPr/>
        <p:txBody>
          <a:bodyPr/>
          <a:lstStyle/>
          <a:p>
            <a:r>
              <a:rPr lang="en-US" dirty="0"/>
              <a:t>Our Optimization Problem – In Practice</a:t>
            </a:r>
          </a:p>
        </p:txBody>
      </p:sp>
      <p:sp>
        <p:nvSpPr>
          <p:cNvPr id="3" name="Content Placeholder 2">
            <a:extLst>
              <a:ext uri="{FF2B5EF4-FFF2-40B4-BE49-F238E27FC236}">
                <a16:creationId xmlns:a16="http://schemas.microsoft.com/office/drawing/2014/main" id="{C289CF72-C283-4FB3-B33F-757D6C4A5091}"/>
              </a:ext>
            </a:extLst>
          </p:cNvPr>
          <p:cNvSpPr>
            <a:spLocks noGrp="1"/>
          </p:cNvSpPr>
          <p:nvPr>
            <p:ph idx="1"/>
          </p:nvPr>
        </p:nvSpPr>
        <p:spPr/>
        <p:txBody>
          <a:bodyPr/>
          <a:lstStyle/>
          <a:p>
            <a:pPr marL="0" indent="0">
              <a:buNone/>
            </a:pPr>
            <a:r>
              <a:rPr lang="en-US" dirty="0"/>
              <a:t>x, z are vectors of real numbers in N-Dimensional Space</a:t>
            </a:r>
          </a:p>
          <a:p>
            <a:pPr marL="0" indent="0">
              <a:buNone/>
            </a:pPr>
            <a:endParaRPr lang="en-US" dirty="0"/>
          </a:p>
          <a:p>
            <a:pPr marL="0" indent="0">
              <a:buNone/>
            </a:pPr>
            <a:r>
              <a:rPr lang="en-US" dirty="0"/>
              <a:t>K(x, z) = (</a:t>
            </a:r>
            <a:r>
              <a:rPr lang="en-US" dirty="0" err="1"/>
              <a:t>x</a:t>
            </a:r>
            <a:r>
              <a:rPr lang="en-US" baseline="30000" dirty="0" err="1"/>
              <a:t>T</a:t>
            </a:r>
            <a:r>
              <a:rPr lang="en-US" dirty="0" err="1"/>
              <a:t>z</a:t>
            </a:r>
            <a:r>
              <a:rPr lang="en-US" dirty="0"/>
              <a:t>)</a:t>
            </a:r>
            <a:r>
              <a:rPr lang="en-US" baseline="30000" dirty="0"/>
              <a:t>2</a:t>
            </a: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02441630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DA0C6-4CED-43A7-8349-5B61B74CEA9B}"/>
              </a:ext>
            </a:extLst>
          </p:cNvPr>
          <p:cNvSpPr>
            <a:spLocks noGrp="1"/>
          </p:cNvSpPr>
          <p:nvPr>
            <p:ph type="title"/>
          </p:nvPr>
        </p:nvSpPr>
        <p:spPr/>
        <p:txBody>
          <a:bodyPr/>
          <a:lstStyle/>
          <a:p>
            <a:r>
              <a:rPr lang="en-US" dirty="0"/>
              <a:t>Our Optimization Problem – In Practice</a:t>
            </a:r>
          </a:p>
        </p:txBody>
      </p:sp>
      <p:sp>
        <p:nvSpPr>
          <p:cNvPr id="3" name="Content Placeholder 2">
            <a:extLst>
              <a:ext uri="{FF2B5EF4-FFF2-40B4-BE49-F238E27FC236}">
                <a16:creationId xmlns:a16="http://schemas.microsoft.com/office/drawing/2014/main" id="{C289CF72-C283-4FB3-B33F-757D6C4A5091}"/>
              </a:ext>
            </a:extLst>
          </p:cNvPr>
          <p:cNvSpPr>
            <a:spLocks noGrp="1"/>
          </p:cNvSpPr>
          <p:nvPr>
            <p:ph idx="1"/>
          </p:nvPr>
        </p:nvSpPr>
        <p:spPr/>
        <p:txBody>
          <a:bodyPr>
            <a:normAutofit/>
          </a:bodyPr>
          <a:lstStyle/>
          <a:p>
            <a:pPr marL="0" indent="0">
              <a:buNone/>
            </a:pPr>
            <a:r>
              <a:rPr lang="en-US" dirty="0"/>
              <a:t>x, z are vectors of real numbers in N-Dimensional Space</a:t>
            </a:r>
          </a:p>
          <a:p>
            <a:pPr marL="0" indent="0">
              <a:buNone/>
            </a:pPr>
            <a:endParaRPr lang="en-US" dirty="0"/>
          </a:p>
          <a:p>
            <a:pPr marL="0" indent="0">
              <a:buNone/>
            </a:pPr>
            <a:r>
              <a:rPr lang="en-US" dirty="0"/>
              <a:t>K(x, z) = (</a:t>
            </a:r>
            <a:r>
              <a:rPr lang="en-US" dirty="0" err="1"/>
              <a:t>x</a:t>
            </a:r>
            <a:r>
              <a:rPr lang="en-US" baseline="30000" dirty="0" err="1"/>
              <a:t>T</a:t>
            </a:r>
            <a:r>
              <a:rPr lang="en-US" dirty="0" err="1"/>
              <a:t>z</a:t>
            </a:r>
            <a:r>
              <a:rPr lang="en-US" dirty="0"/>
              <a:t>)</a:t>
            </a:r>
            <a:r>
              <a:rPr lang="en-US" baseline="30000" dirty="0"/>
              <a:t>2</a:t>
            </a:r>
            <a:r>
              <a:rPr lang="en-US" dirty="0"/>
              <a:t> </a:t>
            </a:r>
          </a:p>
          <a:p>
            <a:pPr marL="0" indent="0">
              <a:buNone/>
            </a:pPr>
            <a:r>
              <a:rPr lang="en-US" dirty="0"/>
              <a:t>K(x, z) = (∑</a:t>
            </a:r>
            <a:r>
              <a:rPr lang="en-US" baseline="-25000" dirty="0" err="1"/>
              <a:t>i</a:t>
            </a:r>
            <a:r>
              <a:rPr lang="en-US" baseline="-25000" dirty="0"/>
              <a:t>=1</a:t>
            </a:r>
            <a:r>
              <a:rPr lang="en-US" baseline="-25000" dirty="0">
                <a:sym typeface="Wingdings" panose="05000000000000000000" pitchFamily="2" charset="2"/>
              </a:rPr>
              <a:t>n</a:t>
            </a:r>
            <a:r>
              <a:rPr lang="en-US" dirty="0">
                <a:sym typeface="Wingdings" panose="05000000000000000000" pitchFamily="2" charset="2"/>
              </a:rPr>
              <a:t> (</a:t>
            </a:r>
            <a:r>
              <a:rPr lang="en-US" dirty="0" err="1">
                <a:sym typeface="Wingdings" panose="05000000000000000000" pitchFamily="2" charset="2"/>
              </a:rPr>
              <a:t>x</a:t>
            </a:r>
            <a:r>
              <a:rPr lang="en-US" baseline="-25000" dirty="0" err="1">
                <a:sym typeface="Wingdings" panose="05000000000000000000" pitchFamily="2" charset="2"/>
              </a:rPr>
              <a:t>i</a:t>
            </a:r>
            <a:r>
              <a:rPr lang="en-US" dirty="0" err="1">
                <a:sym typeface="Wingdings" panose="05000000000000000000" pitchFamily="2" charset="2"/>
              </a:rPr>
              <a:t>z</a:t>
            </a:r>
            <a:r>
              <a:rPr lang="en-US" baseline="-25000" dirty="0" err="1">
                <a:sym typeface="Wingdings" panose="05000000000000000000" pitchFamily="2" charset="2"/>
              </a:rPr>
              <a:t>i</a:t>
            </a:r>
            <a:r>
              <a:rPr lang="en-US" dirty="0">
                <a:sym typeface="Wingdings" panose="05000000000000000000" pitchFamily="2" charset="2"/>
              </a:rPr>
              <a:t>))</a:t>
            </a:r>
            <a:r>
              <a:rPr lang="en-US" dirty="0"/>
              <a:t> (∑</a:t>
            </a:r>
            <a:r>
              <a:rPr lang="en-US" baseline="-25000" dirty="0"/>
              <a:t>j=1</a:t>
            </a:r>
            <a:r>
              <a:rPr lang="en-US" baseline="-25000" dirty="0">
                <a:sym typeface="Wingdings" panose="05000000000000000000" pitchFamily="2" charset="2"/>
              </a:rPr>
              <a:t>n</a:t>
            </a:r>
            <a:r>
              <a:rPr lang="en-US" dirty="0">
                <a:sym typeface="Wingdings" panose="05000000000000000000" pitchFamily="2" charset="2"/>
              </a:rPr>
              <a:t> (</a:t>
            </a:r>
            <a:r>
              <a:rPr lang="en-US" dirty="0" err="1">
                <a:sym typeface="Wingdings" panose="05000000000000000000" pitchFamily="2" charset="2"/>
              </a:rPr>
              <a:t>x</a:t>
            </a:r>
            <a:r>
              <a:rPr lang="en-US" baseline="-25000" dirty="0" err="1">
                <a:sym typeface="Wingdings" panose="05000000000000000000" pitchFamily="2" charset="2"/>
              </a:rPr>
              <a:t>j</a:t>
            </a:r>
            <a:r>
              <a:rPr lang="en-US" dirty="0" err="1">
                <a:sym typeface="Wingdings" panose="05000000000000000000" pitchFamily="2" charset="2"/>
              </a:rPr>
              <a:t>z</a:t>
            </a:r>
            <a:r>
              <a:rPr lang="en-US" baseline="-25000" dirty="0" err="1">
                <a:sym typeface="Wingdings" panose="05000000000000000000" pitchFamily="2" charset="2"/>
              </a:rPr>
              <a:t>j</a:t>
            </a:r>
            <a:r>
              <a:rPr lang="en-US" dirty="0">
                <a:sym typeface="Wingdings" panose="05000000000000000000" pitchFamily="2" charset="2"/>
              </a:rPr>
              <a:t>))</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941115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9BCD3-1AAA-452E-AAB5-52E95AB758ED}"/>
              </a:ext>
            </a:extLst>
          </p:cNvPr>
          <p:cNvSpPr>
            <a:spLocks noGrp="1"/>
          </p:cNvSpPr>
          <p:nvPr>
            <p:ph type="title"/>
          </p:nvPr>
        </p:nvSpPr>
        <p:spPr/>
        <p:txBody>
          <a:bodyPr>
            <a:normAutofit fontScale="90000"/>
          </a:bodyPr>
          <a:lstStyle/>
          <a:p>
            <a:r>
              <a:rPr lang="en-US" dirty="0"/>
              <a:t>Housing Market</a:t>
            </a:r>
          </a:p>
        </p:txBody>
      </p:sp>
      <p:sp>
        <p:nvSpPr>
          <p:cNvPr id="3" name="Text Placeholder 2">
            <a:extLst>
              <a:ext uri="{FF2B5EF4-FFF2-40B4-BE49-F238E27FC236}">
                <a16:creationId xmlns:a16="http://schemas.microsoft.com/office/drawing/2014/main" id="{FB740121-738F-45E4-BDEF-E19D266DF9D1}"/>
              </a:ext>
            </a:extLst>
          </p:cNvPr>
          <p:cNvSpPr>
            <a:spLocks noGrp="1"/>
          </p:cNvSpPr>
          <p:nvPr>
            <p:ph type="body" idx="1"/>
          </p:nvPr>
        </p:nvSpPr>
        <p:spPr/>
        <p:txBody>
          <a:bodyPr/>
          <a:lstStyle/>
          <a:p>
            <a:endParaRPr lang="en-US"/>
          </a:p>
        </p:txBody>
      </p:sp>
      <p:pic>
        <p:nvPicPr>
          <p:cNvPr id="16386" name="Picture 2" descr="Image result for House">
            <a:extLst>
              <a:ext uri="{FF2B5EF4-FFF2-40B4-BE49-F238E27FC236}">
                <a16:creationId xmlns:a16="http://schemas.microsoft.com/office/drawing/2014/main" id="{268D3206-0897-4A3D-9862-CC55C0359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3957" y="1536634"/>
            <a:ext cx="6232444" cy="4575825"/>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House">
            <a:extLst>
              <a:ext uri="{FF2B5EF4-FFF2-40B4-BE49-F238E27FC236}">
                <a16:creationId xmlns:a16="http://schemas.microsoft.com/office/drawing/2014/main" id="{F7752B49-E563-4B31-84A8-DA9F9FBD8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198" y="1738050"/>
            <a:ext cx="6232445" cy="4152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264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83FB7-CEE9-49A9-9D66-D4C2829E404F}"/>
              </a:ext>
            </a:extLst>
          </p:cNvPr>
          <p:cNvSpPr>
            <a:spLocks noGrp="1"/>
          </p:cNvSpPr>
          <p:nvPr>
            <p:ph type="title"/>
          </p:nvPr>
        </p:nvSpPr>
        <p:spPr/>
        <p:txBody>
          <a:bodyPr/>
          <a:lstStyle/>
          <a:p>
            <a:r>
              <a:rPr lang="en-US" dirty="0"/>
              <a:t>Optimizing using Gradient Descent</a:t>
            </a:r>
          </a:p>
        </p:txBody>
      </p:sp>
      <p:sp>
        <p:nvSpPr>
          <p:cNvPr id="3" name="Content Placeholder 2">
            <a:extLst>
              <a:ext uri="{FF2B5EF4-FFF2-40B4-BE49-F238E27FC236}">
                <a16:creationId xmlns:a16="http://schemas.microsoft.com/office/drawing/2014/main" id="{8AB2142F-593C-4FD3-96F3-373C53D05CD2}"/>
              </a:ext>
            </a:extLst>
          </p:cNvPr>
          <p:cNvSpPr>
            <a:spLocks noGrp="1"/>
          </p:cNvSpPr>
          <p:nvPr>
            <p:ph idx="1"/>
          </p:nvPr>
        </p:nvSpPr>
        <p:spPr/>
        <p:txBody>
          <a:bodyPr/>
          <a:lstStyle/>
          <a:p>
            <a:pPr marL="0" indent="0">
              <a:buNone/>
            </a:pPr>
            <a:r>
              <a:rPr lang="en-US" dirty="0"/>
              <a:t>We can think of this in terms of </a:t>
            </a:r>
            <a:r>
              <a:rPr lang="en-US" i="1" dirty="0"/>
              <a:t>a rate of change</a:t>
            </a:r>
            <a:r>
              <a:rPr lang="en-US" dirty="0"/>
              <a:t>:</a:t>
            </a:r>
          </a:p>
          <a:p>
            <a:pPr marL="0" indent="0">
              <a:buNone/>
            </a:pPr>
            <a:endParaRPr lang="en-US" dirty="0"/>
          </a:p>
          <a:p>
            <a:pPr marL="0" indent="0">
              <a:buNone/>
            </a:pPr>
            <a:r>
              <a:rPr lang="en-US" dirty="0"/>
              <a:t>w </a:t>
            </a:r>
            <a:r>
              <a:rPr lang="en-US" dirty="0">
                <a:sym typeface="Wingdings" panose="05000000000000000000" pitchFamily="2" charset="2"/>
              </a:rPr>
              <a:t> w – </a:t>
            </a:r>
            <a:r>
              <a:rPr lang="el-GR" dirty="0"/>
              <a:t>λ</a:t>
            </a:r>
            <a:r>
              <a:rPr lang="en-US" dirty="0"/>
              <a:t> * ∇</a:t>
            </a:r>
            <a:r>
              <a:rPr lang="en-US" baseline="-25000" dirty="0"/>
              <a:t>w</a:t>
            </a:r>
            <a:r>
              <a:rPr lang="en-US" dirty="0"/>
              <a:t> MSE(w)</a:t>
            </a:r>
          </a:p>
        </p:txBody>
      </p:sp>
    </p:spTree>
    <p:extLst>
      <p:ext uri="{BB962C8B-B14F-4D97-AF65-F5344CB8AC3E}">
        <p14:creationId xmlns:p14="http://schemas.microsoft.com/office/powerpoint/2010/main" val="324019133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DA0C6-4CED-43A7-8349-5B61B74CEA9B}"/>
              </a:ext>
            </a:extLst>
          </p:cNvPr>
          <p:cNvSpPr>
            <a:spLocks noGrp="1"/>
          </p:cNvSpPr>
          <p:nvPr>
            <p:ph type="title"/>
          </p:nvPr>
        </p:nvSpPr>
        <p:spPr/>
        <p:txBody>
          <a:bodyPr/>
          <a:lstStyle/>
          <a:p>
            <a:r>
              <a:rPr lang="en-US" dirty="0"/>
              <a:t>Our Optimization Problem – In Practice</a:t>
            </a:r>
          </a:p>
        </p:txBody>
      </p:sp>
      <p:sp>
        <p:nvSpPr>
          <p:cNvPr id="3" name="Content Placeholder 2">
            <a:extLst>
              <a:ext uri="{FF2B5EF4-FFF2-40B4-BE49-F238E27FC236}">
                <a16:creationId xmlns:a16="http://schemas.microsoft.com/office/drawing/2014/main" id="{C289CF72-C283-4FB3-B33F-757D6C4A5091}"/>
              </a:ext>
            </a:extLst>
          </p:cNvPr>
          <p:cNvSpPr>
            <a:spLocks noGrp="1"/>
          </p:cNvSpPr>
          <p:nvPr>
            <p:ph idx="1"/>
          </p:nvPr>
        </p:nvSpPr>
        <p:spPr/>
        <p:txBody>
          <a:bodyPr>
            <a:normAutofit/>
          </a:bodyPr>
          <a:lstStyle/>
          <a:p>
            <a:pPr marL="0" indent="0">
              <a:buNone/>
            </a:pPr>
            <a:r>
              <a:rPr lang="en-US" dirty="0"/>
              <a:t>x, z are vectors of real numbers in N-Dimensional Space</a:t>
            </a:r>
          </a:p>
          <a:p>
            <a:pPr marL="0" indent="0">
              <a:buNone/>
            </a:pPr>
            <a:endParaRPr lang="en-US" dirty="0"/>
          </a:p>
          <a:p>
            <a:pPr marL="0" indent="0">
              <a:buNone/>
            </a:pPr>
            <a:r>
              <a:rPr lang="en-US" dirty="0"/>
              <a:t>K(x, z) = (</a:t>
            </a:r>
            <a:r>
              <a:rPr lang="en-US" dirty="0" err="1"/>
              <a:t>x</a:t>
            </a:r>
            <a:r>
              <a:rPr lang="en-US" baseline="30000" dirty="0" err="1"/>
              <a:t>T</a:t>
            </a:r>
            <a:r>
              <a:rPr lang="en-US" dirty="0" err="1"/>
              <a:t>z</a:t>
            </a:r>
            <a:r>
              <a:rPr lang="en-US" dirty="0"/>
              <a:t>)</a:t>
            </a:r>
            <a:r>
              <a:rPr lang="en-US" baseline="30000" dirty="0"/>
              <a:t>2</a:t>
            </a:r>
            <a:r>
              <a:rPr lang="en-US" dirty="0"/>
              <a:t> </a:t>
            </a:r>
          </a:p>
          <a:p>
            <a:pPr marL="0" indent="0">
              <a:buNone/>
            </a:pPr>
            <a:r>
              <a:rPr lang="en-US" dirty="0"/>
              <a:t>K(x, z) = (∑</a:t>
            </a:r>
            <a:r>
              <a:rPr lang="en-US" baseline="-25000" dirty="0" err="1"/>
              <a:t>i</a:t>
            </a:r>
            <a:r>
              <a:rPr lang="en-US" baseline="-25000" dirty="0"/>
              <a:t>=1</a:t>
            </a:r>
            <a:r>
              <a:rPr lang="en-US" baseline="-25000" dirty="0">
                <a:sym typeface="Wingdings" panose="05000000000000000000" pitchFamily="2" charset="2"/>
              </a:rPr>
              <a:t>n</a:t>
            </a:r>
            <a:r>
              <a:rPr lang="en-US" dirty="0">
                <a:sym typeface="Wingdings" panose="05000000000000000000" pitchFamily="2" charset="2"/>
              </a:rPr>
              <a:t> (</a:t>
            </a:r>
            <a:r>
              <a:rPr lang="en-US" dirty="0" err="1">
                <a:sym typeface="Wingdings" panose="05000000000000000000" pitchFamily="2" charset="2"/>
              </a:rPr>
              <a:t>x</a:t>
            </a:r>
            <a:r>
              <a:rPr lang="en-US" baseline="-25000" dirty="0" err="1">
                <a:sym typeface="Wingdings" panose="05000000000000000000" pitchFamily="2" charset="2"/>
              </a:rPr>
              <a:t>i</a:t>
            </a:r>
            <a:r>
              <a:rPr lang="en-US" dirty="0" err="1">
                <a:sym typeface="Wingdings" panose="05000000000000000000" pitchFamily="2" charset="2"/>
              </a:rPr>
              <a:t>z</a:t>
            </a:r>
            <a:r>
              <a:rPr lang="en-US" baseline="-25000" dirty="0" err="1">
                <a:sym typeface="Wingdings" panose="05000000000000000000" pitchFamily="2" charset="2"/>
              </a:rPr>
              <a:t>i</a:t>
            </a:r>
            <a:r>
              <a:rPr lang="en-US" dirty="0">
                <a:sym typeface="Wingdings" panose="05000000000000000000" pitchFamily="2" charset="2"/>
              </a:rPr>
              <a:t>))</a:t>
            </a:r>
            <a:r>
              <a:rPr lang="en-US" dirty="0"/>
              <a:t> (∑</a:t>
            </a:r>
            <a:r>
              <a:rPr lang="en-US" baseline="-25000" dirty="0"/>
              <a:t>j=1</a:t>
            </a:r>
            <a:r>
              <a:rPr lang="en-US" baseline="-25000" dirty="0">
                <a:sym typeface="Wingdings" panose="05000000000000000000" pitchFamily="2" charset="2"/>
              </a:rPr>
              <a:t>n</a:t>
            </a:r>
            <a:r>
              <a:rPr lang="en-US" dirty="0">
                <a:sym typeface="Wingdings" panose="05000000000000000000" pitchFamily="2" charset="2"/>
              </a:rPr>
              <a:t> (</a:t>
            </a:r>
            <a:r>
              <a:rPr lang="en-US" dirty="0" err="1">
                <a:sym typeface="Wingdings" panose="05000000000000000000" pitchFamily="2" charset="2"/>
              </a:rPr>
              <a:t>x</a:t>
            </a:r>
            <a:r>
              <a:rPr lang="en-US" baseline="-25000" dirty="0" err="1">
                <a:sym typeface="Wingdings" panose="05000000000000000000" pitchFamily="2" charset="2"/>
              </a:rPr>
              <a:t>j</a:t>
            </a:r>
            <a:r>
              <a:rPr lang="en-US" dirty="0" err="1">
                <a:sym typeface="Wingdings" panose="05000000000000000000" pitchFamily="2" charset="2"/>
              </a:rPr>
              <a:t>z</a:t>
            </a:r>
            <a:r>
              <a:rPr lang="en-US" baseline="-25000" dirty="0" err="1">
                <a:sym typeface="Wingdings" panose="05000000000000000000" pitchFamily="2" charset="2"/>
              </a:rPr>
              <a:t>j</a:t>
            </a:r>
            <a:r>
              <a:rPr lang="en-US" dirty="0">
                <a:sym typeface="Wingdings" panose="05000000000000000000" pitchFamily="2" charset="2"/>
              </a:rPr>
              <a:t>))</a:t>
            </a:r>
          </a:p>
          <a:p>
            <a:pPr marL="0" indent="0">
              <a:buNone/>
            </a:pPr>
            <a:r>
              <a:rPr lang="en-US" baseline="-25000" dirty="0">
                <a:sym typeface="Wingdings" panose="05000000000000000000" pitchFamily="2" charset="2"/>
              </a:rPr>
              <a:t>	</a:t>
            </a:r>
            <a:r>
              <a:rPr lang="en-US" dirty="0">
                <a:sym typeface="Wingdings" panose="05000000000000000000" pitchFamily="2" charset="2"/>
              </a:rPr>
              <a:t>= </a:t>
            </a:r>
            <a:r>
              <a:rPr lang="en-US" dirty="0"/>
              <a:t>∑</a:t>
            </a:r>
            <a:r>
              <a:rPr lang="en-US" baseline="-25000" dirty="0" err="1"/>
              <a:t>i</a:t>
            </a:r>
            <a:r>
              <a:rPr lang="en-US" baseline="-25000" dirty="0"/>
              <a:t>=1</a:t>
            </a:r>
            <a:r>
              <a:rPr lang="en-US" baseline="-25000" dirty="0">
                <a:sym typeface="Wingdings" panose="05000000000000000000" pitchFamily="2" charset="2"/>
              </a:rPr>
              <a:t>n</a:t>
            </a:r>
            <a:r>
              <a:rPr lang="en-US" dirty="0"/>
              <a:t> ∑</a:t>
            </a:r>
            <a:r>
              <a:rPr lang="en-US" baseline="-25000" dirty="0"/>
              <a:t>j=1</a:t>
            </a:r>
            <a:r>
              <a:rPr lang="en-US" baseline="-25000" dirty="0">
                <a:sym typeface="Wingdings" panose="05000000000000000000" pitchFamily="2" charset="2"/>
              </a:rPr>
              <a:t>n</a:t>
            </a:r>
            <a:r>
              <a:rPr lang="en-US" dirty="0">
                <a:sym typeface="Wingdings" panose="05000000000000000000" pitchFamily="2" charset="2"/>
              </a:rPr>
              <a:t>(</a:t>
            </a:r>
            <a:r>
              <a:rPr lang="en-US" dirty="0" err="1">
                <a:sym typeface="Wingdings" panose="05000000000000000000" pitchFamily="2" charset="2"/>
              </a:rPr>
              <a:t>x</a:t>
            </a:r>
            <a:r>
              <a:rPr lang="en-US" baseline="-25000" dirty="0" err="1">
                <a:sym typeface="Wingdings" panose="05000000000000000000" pitchFamily="2" charset="2"/>
              </a:rPr>
              <a:t>i</a:t>
            </a:r>
            <a:r>
              <a:rPr lang="en-US" dirty="0" err="1">
                <a:sym typeface="Wingdings" panose="05000000000000000000" pitchFamily="2" charset="2"/>
              </a:rPr>
              <a:t>z</a:t>
            </a:r>
            <a:r>
              <a:rPr lang="en-US" baseline="-25000" dirty="0" err="1">
                <a:sym typeface="Wingdings" panose="05000000000000000000" pitchFamily="2" charset="2"/>
              </a:rPr>
              <a:t>i</a:t>
            </a:r>
            <a:r>
              <a:rPr lang="en-US" dirty="0" err="1">
                <a:sym typeface="Wingdings" panose="05000000000000000000" pitchFamily="2" charset="2"/>
              </a:rPr>
              <a:t>x</a:t>
            </a:r>
            <a:r>
              <a:rPr lang="en-US" baseline="-25000" dirty="0" err="1">
                <a:sym typeface="Wingdings" panose="05000000000000000000" pitchFamily="2" charset="2"/>
              </a:rPr>
              <a:t>j</a:t>
            </a:r>
            <a:r>
              <a:rPr lang="en-US" dirty="0" err="1">
                <a:sym typeface="Wingdings" panose="05000000000000000000" pitchFamily="2" charset="2"/>
              </a:rPr>
              <a:t>z</a:t>
            </a:r>
            <a:r>
              <a:rPr lang="en-US" baseline="-25000" dirty="0" err="1">
                <a:sym typeface="Wingdings" panose="05000000000000000000" pitchFamily="2" charset="2"/>
              </a:rPr>
              <a:t>j</a:t>
            </a:r>
            <a:r>
              <a:rPr lang="en-US" dirty="0">
                <a:sym typeface="Wingdings" panose="05000000000000000000" pitchFamily="2" charset="2"/>
              </a:rPr>
              <a:t>)</a:t>
            </a:r>
          </a:p>
          <a:p>
            <a:pPr marL="0" indent="0">
              <a:buNone/>
            </a:pPr>
            <a:r>
              <a:rPr lang="en-US" dirty="0">
                <a:sym typeface="Wingdings" panose="05000000000000000000" pitchFamily="2" charset="2"/>
              </a:rPr>
              <a:t>	= </a:t>
            </a:r>
            <a:r>
              <a:rPr lang="en-US" dirty="0"/>
              <a:t>∑</a:t>
            </a:r>
            <a:r>
              <a:rPr lang="en-US" baseline="-25000" dirty="0" err="1"/>
              <a:t>i,j</a:t>
            </a:r>
            <a:r>
              <a:rPr lang="en-US" baseline="-25000" dirty="0"/>
              <a:t>=1</a:t>
            </a:r>
            <a:r>
              <a:rPr lang="en-US" baseline="-25000" dirty="0">
                <a:sym typeface="Wingdings" panose="05000000000000000000" pitchFamily="2" charset="2"/>
              </a:rPr>
              <a:t>n</a:t>
            </a:r>
            <a:r>
              <a:rPr lang="en-US" dirty="0">
                <a:sym typeface="Wingdings" panose="05000000000000000000" pitchFamily="2" charset="2"/>
              </a:rPr>
              <a:t>(</a:t>
            </a:r>
            <a:r>
              <a:rPr lang="en-US" dirty="0" err="1">
                <a:sym typeface="Wingdings" panose="05000000000000000000" pitchFamily="2" charset="2"/>
              </a:rPr>
              <a:t>x</a:t>
            </a:r>
            <a:r>
              <a:rPr lang="en-US" baseline="-25000" dirty="0" err="1">
                <a:sym typeface="Wingdings" panose="05000000000000000000" pitchFamily="2" charset="2"/>
              </a:rPr>
              <a:t>i</a:t>
            </a:r>
            <a:r>
              <a:rPr lang="en-US" dirty="0" err="1">
                <a:sym typeface="Wingdings" panose="05000000000000000000" pitchFamily="2" charset="2"/>
              </a:rPr>
              <a:t>z</a:t>
            </a:r>
            <a:r>
              <a:rPr lang="en-US" baseline="-25000" dirty="0" err="1">
                <a:sym typeface="Wingdings" panose="05000000000000000000" pitchFamily="2" charset="2"/>
              </a:rPr>
              <a:t>i</a:t>
            </a:r>
            <a:r>
              <a:rPr lang="en-US" dirty="0" err="1">
                <a:sym typeface="Wingdings" panose="05000000000000000000" pitchFamily="2" charset="2"/>
              </a:rPr>
              <a:t>x</a:t>
            </a:r>
            <a:r>
              <a:rPr lang="en-US" baseline="-25000" dirty="0" err="1">
                <a:sym typeface="Wingdings" panose="05000000000000000000" pitchFamily="2" charset="2"/>
              </a:rPr>
              <a:t>j</a:t>
            </a:r>
            <a:r>
              <a:rPr lang="en-US" dirty="0" err="1">
                <a:sym typeface="Wingdings" panose="05000000000000000000" pitchFamily="2" charset="2"/>
              </a:rPr>
              <a:t>z</a:t>
            </a:r>
            <a:r>
              <a:rPr lang="en-US" baseline="-25000" dirty="0" err="1">
                <a:sym typeface="Wingdings" panose="05000000000000000000" pitchFamily="2" charset="2"/>
              </a:rPr>
              <a:t>j</a:t>
            </a:r>
            <a:r>
              <a:rPr lang="en-US" dirty="0">
                <a:sym typeface="Wingdings" panose="05000000000000000000" pitchFamily="2" charset="2"/>
              </a:rPr>
              <a:t>)</a:t>
            </a:r>
          </a:p>
          <a:p>
            <a:pPr marL="0" indent="0">
              <a:buNone/>
            </a:pPr>
            <a:endParaRPr lang="en-US" dirty="0"/>
          </a:p>
          <a:p>
            <a:pPr marL="0" indent="0">
              <a:buNone/>
            </a:pPr>
            <a:r>
              <a:rPr lang="en-US" dirty="0"/>
              <a:t>(∑</a:t>
            </a:r>
            <a:r>
              <a:rPr lang="en-US" baseline="-25000" dirty="0" err="1"/>
              <a:t>i</a:t>
            </a:r>
            <a:r>
              <a:rPr lang="en-US" baseline="-25000" dirty="0"/>
              <a:t> </a:t>
            </a:r>
            <a:r>
              <a:rPr lang="el-GR" dirty="0"/>
              <a:t>α</a:t>
            </a:r>
            <a:r>
              <a:rPr lang="en-US" baseline="-25000" dirty="0" err="1"/>
              <a:t>i</a:t>
            </a:r>
            <a:r>
              <a:rPr lang="en-US" dirty="0"/>
              <a:t> − ½ ∑</a:t>
            </a:r>
            <a:r>
              <a:rPr lang="en-US" baseline="-25000" dirty="0" err="1"/>
              <a:t>i,j</a:t>
            </a:r>
            <a:r>
              <a:rPr lang="en-US" dirty="0"/>
              <a:t> </a:t>
            </a:r>
            <a:r>
              <a:rPr lang="el-GR" dirty="0"/>
              <a:t>α</a:t>
            </a:r>
            <a:r>
              <a:rPr lang="en-US" baseline="-25000" dirty="0" err="1"/>
              <a:t>i</a:t>
            </a:r>
            <a:r>
              <a:rPr lang="en-US" dirty="0"/>
              <a:t> </a:t>
            </a:r>
            <a:r>
              <a:rPr lang="el-GR" dirty="0"/>
              <a:t>α</a:t>
            </a:r>
            <a:r>
              <a:rPr lang="en-US" baseline="-25000" dirty="0"/>
              <a:t>j</a:t>
            </a:r>
            <a:r>
              <a:rPr lang="en-US" dirty="0"/>
              <a:t> </a:t>
            </a:r>
            <a:r>
              <a:rPr lang="en-US" dirty="0" err="1"/>
              <a:t>y</a:t>
            </a:r>
            <a:r>
              <a:rPr lang="en-US" baseline="-25000" dirty="0" err="1"/>
              <a:t>i</a:t>
            </a:r>
            <a:r>
              <a:rPr lang="en-US" dirty="0"/>
              <a:t> </a:t>
            </a:r>
            <a:r>
              <a:rPr lang="en-US" dirty="0" err="1"/>
              <a:t>y</a:t>
            </a:r>
            <a:r>
              <a:rPr lang="en-US" baseline="-25000" dirty="0" err="1"/>
              <a:t>j</a:t>
            </a:r>
            <a:r>
              <a:rPr lang="en-US" dirty="0"/>
              <a:t> </a:t>
            </a:r>
            <a:r>
              <a:rPr lang="en-US" dirty="0">
                <a:sym typeface="Wingdings" panose="05000000000000000000" pitchFamily="2" charset="2"/>
              </a:rPr>
              <a:t>(</a:t>
            </a:r>
            <a:r>
              <a:rPr lang="en-US" dirty="0" err="1">
                <a:sym typeface="Wingdings" panose="05000000000000000000" pitchFamily="2" charset="2"/>
              </a:rPr>
              <a:t>x</a:t>
            </a:r>
            <a:r>
              <a:rPr lang="en-US" baseline="-25000" dirty="0" err="1">
                <a:sym typeface="Wingdings" panose="05000000000000000000" pitchFamily="2" charset="2"/>
              </a:rPr>
              <a:t>i</a:t>
            </a:r>
            <a:r>
              <a:rPr lang="en-US" dirty="0" err="1">
                <a:sym typeface="Wingdings" panose="05000000000000000000" pitchFamily="2" charset="2"/>
              </a:rPr>
              <a:t>z</a:t>
            </a:r>
            <a:r>
              <a:rPr lang="en-US" baseline="-25000" dirty="0" err="1">
                <a:sym typeface="Wingdings" panose="05000000000000000000" pitchFamily="2" charset="2"/>
              </a:rPr>
              <a:t>i</a:t>
            </a:r>
            <a:r>
              <a:rPr lang="en-US" dirty="0" err="1">
                <a:sym typeface="Wingdings" panose="05000000000000000000" pitchFamily="2" charset="2"/>
              </a:rPr>
              <a:t>x</a:t>
            </a:r>
            <a:r>
              <a:rPr lang="en-US" baseline="-25000" dirty="0" err="1">
                <a:sym typeface="Wingdings" panose="05000000000000000000" pitchFamily="2" charset="2"/>
              </a:rPr>
              <a:t>j</a:t>
            </a:r>
            <a:r>
              <a:rPr lang="en-US" dirty="0" err="1">
                <a:sym typeface="Wingdings" panose="05000000000000000000" pitchFamily="2" charset="2"/>
              </a:rPr>
              <a:t>z</a:t>
            </a:r>
            <a:r>
              <a:rPr lang="en-US" baseline="-25000" dirty="0" err="1">
                <a:sym typeface="Wingdings" panose="05000000000000000000" pitchFamily="2" charset="2"/>
              </a:rPr>
              <a:t>j</a:t>
            </a:r>
            <a:r>
              <a:rPr lang="en-US" dirty="0">
                <a:sym typeface="Wingdings" panose="05000000000000000000" pitchFamily="2" charset="2"/>
              </a:rPr>
              <a:t>)</a:t>
            </a:r>
            <a:r>
              <a:rPr lang="en-US" dirty="0"/>
              <a:t>)</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86006716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8161B-247C-4BC5-A1D6-0ADF4AE4B08D}"/>
              </a:ext>
            </a:extLst>
          </p:cNvPr>
          <p:cNvSpPr>
            <a:spLocks noGrp="1"/>
          </p:cNvSpPr>
          <p:nvPr>
            <p:ph type="title"/>
          </p:nvPr>
        </p:nvSpPr>
        <p:spPr/>
        <p:txBody>
          <a:bodyPr/>
          <a:lstStyle/>
          <a:p>
            <a:r>
              <a:rPr lang="en-US" dirty="0"/>
              <a:t>Kernels Save Time!</a:t>
            </a:r>
          </a:p>
        </p:txBody>
      </p:sp>
      <p:sp>
        <p:nvSpPr>
          <p:cNvPr id="3" name="Content Placeholder 2">
            <a:extLst>
              <a:ext uri="{FF2B5EF4-FFF2-40B4-BE49-F238E27FC236}">
                <a16:creationId xmlns:a16="http://schemas.microsoft.com/office/drawing/2014/main" id="{5FFD0263-0788-40CC-A93D-CD66C7E234A5}"/>
              </a:ext>
            </a:extLst>
          </p:cNvPr>
          <p:cNvSpPr>
            <a:spLocks noGrp="1"/>
          </p:cNvSpPr>
          <p:nvPr>
            <p:ph idx="1"/>
          </p:nvPr>
        </p:nvSpPr>
        <p:spPr/>
        <p:txBody>
          <a:bodyPr/>
          <a:lstStyle/>
          <a:p>
            <a:pPr marL="0" indent="0">
              <a:buNone/>
            </a:pPr>
            <a:r>
              <a:rPr lang="en-US" dirty="0"/>
              <a:t>Computing </a:t>
            </a:r>
            <a:r>
              <a:rPr lang="el-GR" dirty="0"/>
              <a:t>φ</a:t>
            </a:r>
            <a:r>
              <a:rPr lang="en-US" dirty="0"/>
              <a:t>(x) = (</a:t>
            </a:r>
            <a:r>
              <a:rPr lang="en-US" dirty="0" err="1"/>
              <a:t>x</a:t>
            </a:r>
            <a:r>
              <a:rPr lang="en-US" baseline="-25000" dirty="0" err="1"/>
              <a:t>i</a:t>
            </a:r>
            <a:r>
              <a:rPr lang="en-US" baseline="30000" dirty="0" err="1"/>
              <a:t>T</a:t>
            </a:r>
            <a:r>
              <a:rPr lang="en-US" dirty="0" err="1"/>
              <a:t>x</a:t>
            </a:r>
            <a:r>
              <a:rPr lang="en-US" baseline="-25000" dirty="0" err="1"/>
              <a:t>j</a:t>
            </a:r>
            <a:r>
              <a:rPr lang="en-US" dirty="0"/>
              <a:t>)</a:t>
            </a:r>
            <a:r>
              <a:rPr lang="en-US" baseline="30000" dirty="0"/>
              <a:t>2</a:t>
            </a:r>
            <a:r>
              <a:rPr lang="en-US" dirty="0"/>
              <a:t> takes O(n</a:t>
            </a:r>
            <a:r>
              <a:rPr lang="en-US" baseline="30000" dirty="0"/>
              <a:t>2</a:t>
            </a:r>
            <a:r>
              <a:rPr lang="en-US" dirty="0"/>
              <a:t>)</a:t>
            </a:r>
          </a:p>
          <a:p>
            <a:pPr marL="0" indent="0">
              <a:buNone/>
            </a:pPr>
            <a:endParaRPr lang="en-US" dirty="0"/>
          </a:p>
          <a:p>
            <a:pPr marL="0" indent="0">
              <a:buNone/>
            </a:pPr>
            <a:r>
              <a:rPr lang="en-US" dirty="0"/>
              <a:t>Computing K(</a:t>
            </a:r>
            <a:r>
              <a:rPr lang="en-US" dirty="0" err="1"/>
              <a:t>x,z</a:t>
            </a:r>
            <a:r>
              <a:rPr lang="en-US" dirty="0"/>
              <a:t>) takes O(n)</a:t>
            </a:r>
          </a:p>
        </p:txBody>
      </p:sp>
    </p:spTree>
    <p:extLst>
      <p:ext uri="{BB962C8B-B14F-4D97-AF65-F5344CB8AC3E}">
        <p14:creationId xmlns:p14="http://schemas.microsoft.com/office/powerpoint/2010/main" val="174672434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9C4E0-09B4-4966-8A45-45F188500D3D}"/>
              </a:ext>
            </a:extLst>
          </p:cNvPr>
          <p:cNvSpPr>
            <a:spLocks noGrp="1"/>
          </p:cNvSpPr>
          <p:nvPr>
            <p:ph type="title"/>
          </p:nvPr>
        </p:nvSpPr>
        <p:spPr/>
        <p:txBody>
          <a:bodyPr/>
          <a:lstStyle/>
          <a:p>
            <a:r>
              <a:rPr lang="en-US" dirty="0"/>
              <a:t>Boundaries of Valid Kernels</a:t>
            </a:r>
          </a:p>
        </p:txBody>
      </p:sp>
      <p:sp>
        <p:nvSpPr>
          <p:cNvPr id="3" name="Content Placeholder 2">
            <a:extLst>
              <a:ext uri="{FF2B5EF4-FFF2-40B4-BE49-F238E27FC236}">
                <a16:creationId xmlns:a16="http://schemas.microsoft.com/office/drawing/2014/main" id="{73E90A2C-3EFF-4A2F-91F8-6CCF5E53E7AE}"/>
              </a:ext>
            </a:extLst>
          </p:cNvPr>
          <p:cNvSpPr>
            <a:spLocks noGrp="1"/>
          </p:cNvSpPr>
          <p:nvPr>
            <p:ph idx="1"/>
          </p:nvPr>
        </p:nvSpPr>
        <p:spPr/>
        <p:txBody>
          <a:bodyPr/>
          <a:lstStyle/>
          <a:p>
            <a:pPr marL="0" indent="0">
              <a:buNone/>
            </a:pPr>
            <a:r>
              <a:rPr lang="en-US" dirty="0"/>
              <a:t>For any set of points (</a:t>
            </a:r>
            <a:r>
              <a:rPr lang="en-US" dirty="0" err="1"/>
              <a:t>x</a:t>
            </a:r>
            <a:r>
              <a:rPr lang="en-US" baseline="-25000" dirty="0" err="1"/>
              <a:t>m</a:t>
            </a:r>
            <a:r>
              <a:rPr lang="en-US" dirty="0"/>
              <a:t>), you can store K(</a:t>
            </a:r>
            <a:r>
              <a:rPr lang="en-US" dirty="0" err="1"/>
              <a:t>x</a:t>
            </a:r>
            <a:r>
              <a:rPr lang="en-US" baseline="-25000" dirty="0" err="1"/>
              <a:t>i</a:t>
            </a:r>
            <a:r>
              <a:rPr lang="en-US" dirty="0" err="1"/>
              <a:t>,x</a:t>
            </a:r>
            <a:r>
              <a:rPr lang="en-US" baseline="-25000" dirty="0" err="1"/>
              <a:t>j</a:t>
            </a:r>
            <a:r>
              <a:rPr lang="en-US" dirty="0"/>
              <a:t>) in an </a:t>
            </a:r>
            <a:r>
              <a:rPr lang="en-US" i="1" dirty="0"/>
              <a:t>m</a:t>
            </a:r>
            <a:r>
              <a:rPr lang="en-US" dirty="0"/>
              <a:t> by </a:t>
            </a:r>
            <a:r>
              <a:rPr lang="en-US" i="1" dirty="0"/>
              <a:t>m</a:t>
            </a:r>
            <a:r>
              <a:rPr lang="en-US" dirty="0"/>
              <a:t> matrix K</a:t>
            </a:r>
          </a:p>
        </p:txBody>
      </p:sp>
    </p:spTree>
    <p:extLst>
      <p:ext uri="{BB962C8B-B14F-4D97-AF65-F5344CB8AC3E}">
        <p14:creationId xmlns:p14="http://schemas.microsoft.com/office/powerpoint/2010/main" val="200447797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9C4E0-09B4-4966-8A45-45F188500D3D}"/>
              </a:ext>
            </a:extLst>
          </p:cNvPr>
          <p:cNvSpPr>
            <a:spLocks noGrp="1"/>
          </p:cNvSpPr>
          <p:nvPr>
            <p:ph type="title"/>
          </p:nvPr>
        </p:nvSpPr>
        <p:spPr/>
        <p:txBody>
          <a:bodyPr/>
          <a:lstStyle/>
          <a:p>
            <a:r>
              <a:rPr lang="en-US" dirty="0"/>
              <a:t>Boundaries of Valid Kernels - Symmetry</a:t>
            </a:r>
          </a:p>
        </p:txBody>
      </p:sp>
      <p:sp>
        <p:nvSpPr>
          <p:cNvPr id="3" name="Content Placeholder 2">
            <a:extLst>
              <a:ext uri="{FF2B5EF4-FFF2-40B4-BE49-F238E27FC236}">
                <a16:creationId xmlns:a16="http://schemas.microsoft.com/office/drawing/2014/main" id="{73E90A2C-3EFF-4A2F-91F8-6CCF5E53E7AE}"/>
              </a:ext>
            </a:extLst>
          </p:cNvPr>
          <p:cNvSpPr>
            <a:spLocks noGrp="1"/>
          </p:cNvSpPr>
          <p:nvPr>
            <p:ph idx="1"/>
          </p:nvPr>
        </p:nvSpPr>
        <p:spPr/>
        <p:txBody>
          <a:bodyPr/>
          <a:lstStyle/>
          <a:p>
            <a:pPr marL="0" indent="0">
              <a:buNone/>
            </a:pPr>
            <a:r>
              <a:rPr lang="en-US" dirty="0"/>
              <a:t>For any set of points (</a:t>
            </a:r>
            <a:r>
              <a:rPr lang="en-US" dirty="0" err="1"/>
              <a:t>x</a:t>
            </a:r>
            <a:r>
              <a:rPr lang="en-US" baseline="-25000" dirty="0" err="1"/>
              <a:t>m</a:t>
            </a:r>
            <a:r>
              <a:rPr lang="en-US" dirty="0"/>
              <a:t>), you can store K(</a:t>
            </a:r>
            <a:r>
              <a:rPr lang="en-US" dirty="0" err="1"/>
              <a:t>x</a:t>
            </a:r>
            <a:r>
              <a:rPr lang="en-US" baseline="-25000" dirty="0" err="1"/>
              <a:t>i</a:t>
            </a:r>
            <a:r>
              <a:rPr lang="en-US" dirty="0" err="1"/>
              <a:t>,x</a:t>
            </a:r>
            <a:r>
              <a:rPr lang="en-US" baseline="-25000" dirty="0" err="1"/>
              <a:t>j</a:t>
            </a:r>
            <a:r>
              <a:rPr lang="en-US" dirty="0"/>
              <a:t>) in an </a:t>
            </a:r>
            <a:r>
              <a:rPr lang="en-US" i="1" dirty="0"/>
              <a:t>m</a:t>
            </a:r>
            <a:r>
              <a:rPr lang="en-US" dirty="0"/>
              <a:t> by </a:t>
            </a:r>
            <a:r>
              <a:rPr lang="en-US" i="1" dirty="0"/>
              <a:t>m</a:t>
            </a:r>
            <a:r>
              <a:rPr lang="en-US" dirty="0"/>
              <a:t> matrix K</a:t>
            </a:r>
          </a:p>
          <a:p>
            <a:pPr marL="0" indent="0">
              <a:buNone/>
            </a:pPr>
            <a:endParaRPr lang="en-US" dirty="0"/>
          </a:p>
          <a:p>
            <a:pPr marL="0" indent="0">
              <a:buNone/>
            </a:pPr>
            <a:r>
              <a:rPr lang="en-US" dirty="0" err="1"/>
              <a:t>K</a:t>
            </a:r>
            <a:r>
              <a:rPr lang="en-US" baseline="-25000" dirty="0" err="1"/>
              <a:t>ij</a:t>
            </a:r>
            <a:r>
              <a:rPr lang="en-US" dirty="0"/>
              <a:t> = K(x</a:t>
            </a:r>
            <a:r>
              <a:rPr lang="en-US" baseline="30000" dirty="0"/>
              <a:t>i</a:t>
            </a:r>
            <a:r>
              <a:rPr lang="en-US" dirty="0"/>
              <a:t>) , </a:t>
            </a:r>
            <a:r>
              <a:rPr lang="en-US" dirty="0" err="1"/>
              <a:t>x</a:t>
            </a:r>
            <a:r>
              <a:rPr lang="en-US" baseline="30000" dirty="0" err="1"/>
              <a:t>j</a:t>
            </a:r>
            <a:r>
              <a:rPr lang="en-US" dirty="0"/>
              <a:t> ) = </a:t>
            </a:r>
            <a:r>
              <a:rPr lang="el-GR" dirty="0"/>
              <a:t>φ(</a:t>
            </a:r>
            <a:r>
              <a:rPr lang="en-US" dirty="0"/>
              <a:t>x</a:t>
            </a:r>
            <a:r>
              <a:rPr lang="en-US" baseline="30000" dirty="0"/>
              <a:t>i</a:t>
            </a:r>
            <a:r>
              <a:rPr lang="en-US" dirty="0"/>
              <a:t>))</a:t>
            </a:r>
            <a:r>
              <a:rPr lang="en-US" baseline="30000" dirty="0"/>
              <a:t>T</a:t>
            </a:r>
            <a:r>
              <a:rPr lang="en-US" dirty="0"/>
              <a:t> </a:t>
            </a:r>
            <a:r>
              <a:rPr lang="el-GR" dirty="0"/>
              <a:t>φ(</a:t>
            </a:r>
            <a:r>
              <a:rPr lang="en-US" dirty="0" err="1"/>
              <a:t>x</a:t>
            </a:r>
            <a:r>
              <a:rPr lang="en-US" baseline="30000" dirty="0" err="1"/>
              <a:t>j</a:t>
            </a:r>
            <a:r>
              <a:rPr lang="en-US" dirty="0"/>
              <a:t>) = </a:t>
            </a:r>
            <a:r>
              <a:rPr lang="el-GR" dirty="0"/>
              <a:t>φ(</a:t>
            </a:r>
            <a:r>
              <a:rPr lang="en-US" dirty="0" err="1"/>
              <a:t>x</a:t>
            </a:r>
            <a:r>
              <a:rPr lang="en-US" baseline="30000" dirty="0" err="1"/>
              <a:t>j</a:t>
            </a:r>
            <a:r>
              <a:rPr lang="en-US" dirty="0"/>
              <a:t>)</a:t>
            </a:r>
            <a:r>
              <a:rPr lang="en-US" baseline="30000" dirty="0"/>
              <a:t>T</a:t>
            </a:r>
            <a:r>
              <a:rPr lang="en-US" dirty="0"/>
              <a:t> </a:t>
            </a:r>
            <a:r>
              <a:rPr lang="el-GR" dirty="0"/>
              <a:t>φ(</a:t>
            </a:r>
            <a:r>
              <a:rPr lang="en-US" dirty="0"/>
              <a:t>x</a:t>
            </a:r>
            <a:r>
              <a:rPr lang="en-US" baseline="30000" dirty="0"/>
              <a:t>i</a:t>
            </a:r>
            <a:r>
              <a:rPr lang="en-US" dirty="0"/>
              <a:t>) = K(</a:t>
            </a:r>
            <a:r>
              <a:rPr lang="en-US" dirty="0" err="1"/>
              <a:t>x</a:t>
            </a:r>
            <a:r>
              <a:rPr lang="en-US" baseline="30000" dirty="0" err="1"/>
              <a:t>j</a:t>
            </a:r>
            <a:r>
              <a:rPr lang="en-US" dirty="0"/>
              <a:t> , x</a:t>
            </a:r>
            <a:r>
              <a:rPr lang="en-US" baseline="30000" dirty="0"/>
              <a:t>i</a:t>
            </a:r>
            <a:r>
              <a:rPr lang="en-US" dirty="0"/>
              <a:t>) = </a:t>
            </a:r>
            <a:r>
              <a:rPr lang="en-US" dirty="0" err="1"/>
              <a:t>K</a:t>
            </a:r>
            <a:r>
              <a:rPr lang="en-US" baseline="-25000" dirty="0" err="1"/>
              <a:t>ji</a:t>
            </a:r>
            <a:endParaRPr lang="en-US" baseline="-25000" dirty="0"/>
          </a:p>
          <a:p>
            <a:pPr marL="0" indent="0">
              <a:buNone/>
            </a:pPr>
            <a:endParaRPr lang="en-US" baseline="-25000" dirty="0"/>
          </a:p>
          <a:p>
            <a:pPr marL="0" indent="0">
              <a:buNone/>
            </a:pPr>
            <a:r>
              <a:rPr lang="en-US" dirty="0"/>
              <a:t>K must be symmetric </a:t>
            </a:r>
          </a:p>
        </p:txBody>
      </p:sp>
    </p:spTree>
    <p:extLst>
      <p:ext uri="{BB962C8B-B14F-4D97-AF65-F5344CB8AC3E}">
        <p14:creationId xmlns:p14="http://schemas.microsoft.com/office/powerpoint/2010/main" val="290920754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9C4E0-09B4-4966-8A45-45F188500D3D}"/>
              </a:ext>
            </a:extLst>
          </p:cNvPr>
          <p:cNvSpPr>
            <a:spLocks noGrp="1"/>
          </p:cNvSpPr>
          <p:nvPr>
            <p:ph type="title"/>
          </p:nvPr>
        </p:nvSpPr>
        <p:spPr/>
        <p:txBody>
          <a:bodyPr/>
          <a:lstStyle/>
          <a:p>
            <a:r>
              <a:rPr lang="en-US" dirty="0"/>
              <a:t>Boundaries of Valid Kernels – Positive Semi-Definite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E90A2C-3EFF-4A2F-91F8-6CCF5E53E7AE}"/>
                  </a:ext>
                </a:extLst>
              </p:cNvPr>
              <p:cNvSpPr>
                <a:spLocks noGrp="1"/>
              </p:cNvSpPr>
              <p:nvPr>
                <p:ph idx="1"/>
              </p:nvPr>
            </p:nvSpPr>
            <p:spPr/>
            <p:txBody>
              <a:bodyPr/>
              <a:lstStyle/>
              <a:p>
                <a:pPr marL="0" indent="0">
                  <a:buNone/>
                </a:pPr>
                <a:r>
                  <a:rPr lang="en-US" dirty="0"/>
                  <a:t>For any set of points (</a:t>
                </a:r>
                <a:r>
                  <a:rPr lang="en-US" dirty="0" err="1"/>
                  <a:t>x</a:t>
                </a:r>
                <a:r>
                  <a:rPr lang="en-US" baseline="-25000" dirty="0" err="1"/>
                  <a:t>m</a:t>
                </a:r>
                <a:r>
                  <a:rPr lang="en-US" dirty="0"/>
                  <a:t>), you can store K(</a:t>
                </a:r>
                <a:r>
                  <a:rPr lang="en-US" dirty="0" err="1"/>
                  <a:t>x</a:t>
                </a:r>
                <a:r>
                  <a:rPr lang="en-US" baseline="-25000" dirty="0" err="1"/>
                  <a:t>i</a:t>
                </a:r>
                <a:r>
                  <a:rPr lang="en-US" dirty="0" err="1"/>
                  <a:t>,x</a:t>
                </a:r>
                <a:r>
                  <a:rPr lang="en-US" baseline="-25000" dirty="0" err="1"/>
                  <a:t>j</a:t>
                </a:r>
                <a:r>
                  <a:rPr lang="en-US" dirty="0"/>
                  <a:t>) in an </a:t>
                </a:r>
                <a:r>
                  <a:rPr lang="en-US" i="1" dirty="0"/>
                  <a:t>m</a:t>
                </a:r>
                <a:r>
                  <a:rPr lang="en-US" dirty="0"/>
                  <a:t> by </a:t>
                </a:r>
                <a:r>
                  <a:rPr lang="en-US" i="1" dirty="0"/>
                  <a:t>m</a:t>
                </a:r>
                <a:r>
                  <a:rPr lang="en-US" dirty="0"/>
                  <a:t> matrix K</a:t>
                </a:r>
              </a:p>
              <a:p>
                <a:pPr marL="0" indent="0">
                  <a:buNone/>
                </a:pPr>
                <a:endParaRPr lang="en-US" dirty="0"/>
              </a:p>
              <a:p>
                <a:pPr marL="0" indent="0">
                  <a:buNone/>
                </a:pPr>
                <a:r>
                  <a:rPr lang="en-US" dirty="0" err="1"/>
                  <a:t>z</a:t>
                </a:r>
                <a:r>
                  <a:rPr lang="en-US" baseline="30000" dirty="0" err="1"/>
                  <a:t>T</a:t>
                </a:r>
                <a:r>
                  <a:rPr lang="en-US" dirty="0" err="1"/>
                  <a:t>Kz</a:t>
                </a:r>
                <a:r>
                  <a:rPr lang="en-US" dirty="0"/>
                  <a:t> </a:t>
                </a:r>
                <a14:m>
                  <m:oMath xmlns:m="http://schemas.openxmlformats.org/officeDocument/2006/math">
                    <m:r>
                      <a:rPr lang="en-US" b="0" i="1" smtClean="0">
                        <a:latin typeface="Cambria Math" panose="02040503050406030204" pitchFamily="18" charset="0"/>
                      </a:rPr>
                      <m:t>≥</m:t>
                    </m:r>
                  </m:oMath>
                </a14:m>
                <a:r>
                  <a:rPr lang="en-US" dirty="0"/>
                  <a:t> 0</a:t>
                </a:r>
              </a:p>
            </p:txBody>
          </p:sp>
        </mc:Choice>
        <mc:Fallback xmlns="">
          <p:sp>
            <p:nvSpPr>
              <p:cNvPr id="3" name="Content Placeholder 2">
                <a:extLst>
                  <a:ext uri="{FF2B5EF4-FFF2-40B4-BE49-F238E27FC236}">
                    <a16:creationId xmlns:a16="http://schemas.microsoft.com/office/drawing/2014/main" id="{73E90A2C-3EFF-4A2F-91F8-6CCF5E53E7AE}"/>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10696828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527A9-F2FF-44EB-B4B9-8B1B75FED4A7}"/>
              </a:ext>
            </a:extLst>
          </p:cNvPr>
          <p:cNvSpPr>
            <a:spLocks noGrp="1"/>
          </p:cNvSpPr>
          <p:nvPr>
            <p:ph type="title"/>
          </p:nvPr>
        </p:nvSpPr>
        <p:spPr/>
        <p:txBody>
          <a:bodyPr/>
          <a:lstStyle/>
          <a:p>
            <a:r>
              <a:rPr lang="en-US" dirty="0"/>
              <a:t>Boundaries of Valid Kernels – Mercer’s Theorem</a:t>
            </a:r>
          </a:p>
        </p:txBody>
      </p:sp>
      <p:sp>
        <p:nvSpPr>
          <p:cNvPr id="3" name="Content Placeholder 2">
            <a:extLst>
              <a:ext uri="{FF2B5EF4-FFF2-40B4-BE49-F238E27FC236}">
                <a16:creationId xmlns:a16="http://schemas.microsoft.com/office/drawing/2014/main" id="{A503F099-B26C-4B8C-BFE7-014509B1ACBC}"/>
              </a:ext>
            </a:extLst>
          </p:cNvPr>
          <p:cNvSpPr>
            <a:spLocks noGrp="1"/>
          </p:cNvSpPr>
          <p:nvPr>
            <p:ph idx="1"/>
          </p:nvPr>
        </p:nvSpPr>
        <p:spPr/>
        <p:txBody>
          <a:bodyPr/>
          <a:lstStyle/>
          <a:p>
            <a:pPr marL="0" indent="0">
              <a:buNone/>
            </a:pPr>
            <a:r>
              <a:rPr lang="en-US" dirty="0"/>
              <a:t>Theorem (Mercer). Let K : R</a:t>
            </a:r>
            <a:r>
              <a:rPr lang="en-US" baseline="30000" dirty="0"/>
              <a:t>n</a:t>
            </a:r>
            <a:r>
              <a:rPr lang="en-US" dirty="0"/>
              <a:t> × R</a:t>
            </a:r>
            <a:r>
              <a:rPr lang="en-US" baseline="30000" dirty="0"/>
              <a:t>n</a:t>
            </a:r>
            <a:r>
              <a:rPr lang="en-US" dirty="0"/>
              <a:t> → ℝ be given. Then for K to be a valid (Mercer) kernel, it is necessary and sufficient that for any {x</a:t>
            </a:r>
            <a:r>
              <a:rPr lang="en-US" baseline="30000" dirty="0"/>
              <a:t>1</a:t>
            </a:r>
            <a:r>
              <a:rPr lang="en-US" dirty="0"/>
              <a:t>, . . . , </a:t>
            </a:r>
            <a:r>
              <a:rPr lang="en-US" dirty="0" err="1"/>
              <a:t>x</a:t>
            </a:r>
            <a:r>
              <a:rPr lang="en-US" baseline="30000" dirty="0" err="1"/>
              <a:t>m</a:t>
            </a:r>
            <a:r>
              <a:rPr lang="en-US" dirty="0"/>
              <a:t>}, (m &lt; ∞), the corresponding kernel matrix is symmetric positive semi-definite.</a:t>
            </a:r>
          </a:p>
        </p:txBody>
      </p:sp>
    </p:spTree>
    <p:extLst>
      <p:ext uri="{BB962C8B-B14F-4D97-AF65-F5344CB8AC3E}">
        <p14:creationId xmlns:p14="http://schemas.microsoft.com/office/powerpoint/2010/main" val="35032685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C4C25-DB00-4C36-9E2A-2008494B2617}"/>
              </a:ext>
            </a:extLst>
          </p:cNvPr>
          <p:cNvSpPr>
            <a:spLocks noGrp="1"/>
          </p:cNvSpPr>
          <p:nvPr>
            <p:ph type="title"/>
          </p:nvPr>
        </p:nvSpPr>
        <p:spPr/>
        <p:txBody>
          <a:bodyPr/>
          <a:lstStyle/>
          <a:p>
            <a:r>
              <a:rPr lang="en-US" dirty="0"/>
              <a:t>Kernels Intuition</a:t>
            </a:r>
          </a:p>
        </p:txBody>
      </p:sp>
      <p:sp>
        <p:nvSpPr>
          <p:cNvPr id="3" name="Content Placeholder 2">
            <a:extLst>
              <a:ext uri="{FF2B5EF4-FFF2-40B4-BE49-F238E27FC236}">
                <a16:creationId xmlns:a16="http://schemas.microsoft.com/office/drawing/2014/main" id="{ECEA89B6-130E-48A3-8F84-B1180AA31C59}"/>
              </a:ext>
            </a:extLst>
          </p:cNvPr>
          <p:cNvSpPr>
            <a:spLocks noGrp="1"/>
          </p:cNvSpPr>
          <p:nvPr>
            <p:ph idx="1"/>
          </p:nvPr>
        </p:nvSpPr>
        <p:spPr/>
        <p:txBody>
          <a:bodyPr/>
          <a:lstStyle/>
          <a:p>
            <a:pPr marL="0" indent="0">
              <a:buNone/>
            </a:pPr>
            <a:r>
              <a:rPr lang="en-US" dirty="0"/>
              <a:t>Dot product x · y tells you about the similarity between x and y</a:t>
            </a:r>
          </a:p>
          <a:p>
            <a:pPr marL="0" indent="0">
              <a:buNone/>
            </a:pPr>
            <a:endParaRPr lang="en-US" dirty="0"/>
          </a:p>
          <a:p>
            <a:pPr marL="0" indent="0">
              <a:buNone/>
            </a:pPr>
            <a:r>
              <a:rPr lang="en-US" dirty="0"/>
              <a:t>If both vectors are positive along a dimension, dot product will grow</a:t>
            </a:r>
          </a:p>
          <a:p>
            <a:pPr marL="0" indent="0">
              <a:buNone/>
            </a:pPr>
            <a:r>
              <a:rPr lang="en-US" dirty="0"/>
              <a:t>If one vector is 0 along a dimension, dot product does not grow</a:t>
            </a:r>
          </a:p>
          <a:p>
            <a:pPr marL="0" indent="0">
              <a:buNone/>
            </a:pPr>
            <a:r>
              <a:rPr lang="en-US" dirty="0"/>
              <a:t>If vectors are opposite signs along a dimension, dot product will shrink</a:t>
            </a:r>
          </a:p>
          <a:p>
            <a:pPr marL="0" indent="0">
              <a:buNone/>
            </a:pPr>
            <a:endParaRPr lang="en-US" dirty="0"/>
          </a:p>
          <a:p>
            <a:pPr marL="0" indent="0">
              <a:buNone/>
            </a:pPr>
            <a:r>
              <a:rPr lang="en-US" dirty="0"/>
              <a:t>Kernels just add dimension combinations to dot product!</a:t>
            </a:r>
          </a:p>
          <a:p>
            <a:pPr marL="0" indent="0">
              <a:buNone/>
            </a:pPr>
            <a:endParaRPr lang="en-US" dirty="0"/>
          </a:p>
        </p:txBody>
      </p:sp>
    </p:spTree>
    <p:extLst>
      <p:ext uri="{BB962C8B-B14F-4D97-AF65-F5344CB8AC3E}">
        <p14:creationId xmlns:p14="http://schemas.microsoft.com/office/powerpoint/2010/main" val="178487346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A7493-3304-4DDA-AB3C-EB95E6A6EDF3}"/>
              </a:ext>
            </a:extLst>
          </p:cNvPr>
          <p:cNvSpPr>
            <a:spLocks noGrp="1"/>
          </p:cNvSpPr>
          <p:nvPr>
            <p:ph type="title"/>
          </p:nvPr>
        </p:nvSpPr>
        <p:spPr/>
        <p:txBody>
          <a:bodyPr/>
          <a:lstStyle/>
          <a:p>
            <a:r>
              <a:rPr lang="en-US" dirty="0"/>
              <a:t>Popular Kernels</a:t>
            </a:r>
          </a:p>
        </p:txBody>
      </p:sp>
      <p:sp>
        <p:nvSpPr>
          <p:cNvPr id="3" name="Content Placeholder 2">
            <a:extLst>
              <a:ext uri="{FF2B5EF4-FFF2-40B4-BE49-F238E27FC236}">
                <a16:creationId xmlns:a16="http://schemas.microsoft.com/office/drawing/2014/main" id="{7773D958-2E46-4F2B-B58F-C4EB9671F4CC}"/>
              </a:ext>
            </a:extLst>
          </p:cNvPr>
          <p:cNvSpPr>
            <a:spLocks noGrp="1"/>
          </p:cNvSpPr>
          <p:nvPr>
            <p:ph idx="1"/>
          </p:nvPr>
        </p:nvSpPr>
        <p:spPr/>
        <p:txBody>
          <a:bodyPr/>
          <a:lstStyle/>
          <a:p>
            <a:pPr marL="0" indent="0">
              <a:buNone/>
            </a:pPr>
            <a:r>
              <a:rPr lang="en-US" dirty="0"/>
              <a:t>Linear Kernel: </a:t>
            </a:r>
            <a:r>
              <a:rPr lang="pl-PL" dirty="0"/>
              <a:t>K(x, z) = (x</a:t>
            </a:r>
            <a:r>
              <a:rPr lang="pl-PL" baseline="30000" dirty="0"/>
              <a:t>T</a:t>
            </a:r>
            <a:r>
              <a:rPr lang="pl-PL" dirty="0"/>
              <a:t>z</a:t>
            </a:r>
            <a:r>
              <a:rPr lang="en-US" dirty="0"/>
              <a:t>)</a:t>
            </a:r>
            <a:endParaRPr lang="en-US" baseline="30000" dirty="0"/>
          </a:p>
        </p:txBody>
      </p:sp>
    </p:spTree>
    <p:extLst>
      <p:ext uri="{BB962C8B-B14F-4D97-AF65-F5344CB8AC3E}">
        <p14:creationId xmlns:p14="http://schemas.microsoft.com/office/powerpoint/2010/main" val="8415249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A7493-3304-4DDA-AB3C-EB95E6A6EDF3}"/>
              </a:ext>
            </a:extLst>
          </p:cNvPr>
          <p:cNvSpPr>
            <a:spLocks noGrp="1"/>
          </p:cNvSpPr>
          <p:nvPr>
            <p:ph type="title"/>
          </p:nvPr>
        </p:nvSpPr>
        <p:spPr/>
        <p:txBody>
          <a:bodyPr/>
          <a:lstStyle/>
          <a:p>
            <a:r>
              <a:rPr lang="en-US" dirty="0"/>
              <a:t>Popular Kernels</a:t>
            </a:r>
          </a:p>
        </p:txBody>
      </p:sp>
      <p:sp>
        <p:nvSpPr>
          <p:cNvPr id="3" name="Content Placeholder 2">
            <a:extLst>
              <a:ext uri="{FF2B5EF4-FFF2-40B4-BE49-F238E27FC236}">
                <a16:creationId xmlns:a16="http://schemas.microsoft.com/office/drawing/2014/main" id="{7773D958-2E46-4F2B-B58F-C4EB9671F4CC}"/>
              </a:ext>
            </a:extLst>
          </p:cNvPr>
          <p:cNvSpPr>
            <a:spLocks noGrp="1"/>
          </p:cNvSpPr>
          <p:nvPr>
            <p:ph idx="1"/>
          </p:nvPr>
        </p:nvSpPr>
        <p:spPr/>
        <p:txBody>
          <a:bodyPr/>
          <a:lstStyle/>
          <a:p>
            <a:pPr marL="0" indent="0">
              <a:buNone/>
            </a:pPr>
            <a:r>
              <a:rPr lang="en-US" dirty="0"/>
              <a:t>Linear Kernel: </a:t>
            </a:r>
            <a:r>
              <a:rPr lang="pl-PL" dirty="0"/>
              <a:t>K(x, z) = (x</a:t>
            </a:r>
            <a:r>
              <a:rPr lang="pl-PL" baseline="30000" dirty="0"/>
              <a:t>T</a:t>
            </a:r>
            <a:r>
              <a:rPr lang="pl-PL" dirty="0"/>
              <a:t>z</a:t>
            </a:r>
            <a:r>
              <a:rPr lang="en-US" dirty="0"/>
              <a:t>)</a:t>
            </a:r>
          </a:p>
          <a:p>
            <a:pPr marL="0" indent="0">
              <a:buNone/>
            </a:pPr>
            <a:endParaRPr lang="en-US" dirty="0"/>
          </a:p>
          <a:p>
            <a:pPr marL="0" indent="0">
              <a:buNone/>
            </a:pPr>
            <a:r>
              <a:rPr lang="en-US" dirty="0"/>
              <a:t>Polynomial Kernel: </a:t>
            </a:r>
            <a:r>
              <a:rPr lang="pl-PL" dirty="0"/>
              <a:t>K(x, z) = (x</a:t>
            </a:r>
            <a:r>
              <a:rPr lang="pl-PL" baseline="30000" dirty="0"/>
              <a:t>T</a:t>
            </a:r>
            <a:r>
              <a:rPr lang="pl-PL" dirty="0"/>
              <a:t>z + c)</a:t>
            </a:r>
            <a:r>
              <a:rPr lang="en-US" baseline="30000" dirty="0"/>
              <a:t>p</a:t>
            </a:r>
          </a:p>
        </p:txBody>
      </p:sp>
    </p:spTree>
    <p:extLst>
      <p:ext uri="{BB962C8B-B14F-4D97-AF65-F5344CB8AC3E}">
        <p14:creationId xmlns:p14="http://schemas.microsoft.com/office/powerpoint/2010/main" val="27742166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A7493-3304-4DDA-AB3C-EB95E6A6EDF3}"/>
              </a:ext>
            </a:extLst>
          </p:cNvPr>
          <p:cNvSpPr>
            <a:spLocks noGrp="1"/>
          </p:cNvSpPr>
          <p:nvPr>
            <p:ph type="title"/>
          </p:nvPr>
        </p:nvSpPr>
        <p:spPr/>
        <p:txBody>
          <a:bodyPr/>
          <a:lstStyle/>
          <a:p>
            <a:r>
              <a:rPr lang="en-US" dirty="0"/>
              <a:t>Popular Kernels</a:t>
            </a:r>
          </a:p>
        </p:txBody>
      </p:sp>
      <p:sp>
        <p:nvSpPr>
          <p:cNvPr id="3" name="Content Placeholder 2">
            <a:extLst>
              <a:ext uri="{FF2B5EF4-FFF2-40B4-BE49-F238E27FC236}">
                <a16:creationId xmlns:a16="http://schemas.microsoft.com/office/drawing/2014/main" id="{7773D958-2E46-4F2B-B58F-C4EB9671F4CC}"/>
              </a:ext>
            </a:extLst>
          </p:cNvPr>
          <p:cNvSpPr>
            <a:spLocks noGrp="1"/>
          </p:cNvSpPr>
          <p:nvPr>
            <p:ph idx="1"/>
          </p:nvPr>
        </p:nvSpPr>
        <p:spPr/>
        <p:txBody>
          <a:bodyPr/>
          <a:lstStyle/>
          <a:p>
            <a:pPr marL="0" indent="0">
              <a:buNone/>
            </a:pPr>
            <a:r>
              <a:rPr lang="en-US" dirty="0"/>
              <a:t>Linear Kernel: </a:t>
            </a:r>
            <a:r>
              <a:rPr lang="pl-PL" dirty="0"/>
              <a:t>K(x, z) = (x</a:t>
            </a:r>
            <a:r>
              <a:rPr lang="pl-PL" baseline="30000" dirty="0"/>
              <a:t>T</a:t>
            </a:r>
            <a:r>
              <a:rPr lang="pl-PL" dirty="0"/>
              <a:t>z</a:t>
            </a:r>
            <a:r>
              <a:rPr lang="en-US" dirty="0"/>
              <a:t>)</a:t>
            </a:r>
          </a:p>
          <a:p>
            <a:pPr marL="0" indent="0">
              <a:buNone/>
            </a:pPr>
            <a:endParaRPr lang="en-US" dirty="0"/>
          </a:p>
          <a:p>
            <a:pPr marL="0" indent="0">
              <a:buNone/>
            </a:pPr>
            <a:r>
              <a:rPr lang="en-US" dirty="0"/>
              <a:t>Polynomial Kernel: </a:t>
            </a:r>
            <a:r>
              <a:rPr lang="pl-PL" dirty="0"/>
              <a:t>K(x, z) = (x</a:t>
            </a:r>
            <a:r>
              <a:rPr lang="pl-PL" baseline="30000" dirty="0"/>
              <a:t>T</a:t>
            </a:r>
            <a:r>
              <a:rPr lang="pl-PL" dirty="0"/>
              <a:t>z + c)</a:t>
            </a:r>
            <a:r>
              <a:rPr lang="en-US" baseline="30000" dirty="0"/>
              <a:t>p</a:t>
            </a:r>
          </a:p>
          <a:p>
            <a:pPr marL="0" indent="0">
              <a:buNone/>
            </a:pPr>
            <a:endParaRPr lang="en-US" baseline="30000" dirty="0"/>
          </a:p>
          <a:p>
            <a:pPr marL="0" indent="0">
              <a:buNone/>
            </a:pPr>
            <a:r>
              <a:rPr lang="en-US" dirty="0"/>
              <a:t>Radial Basis Function(RBF) Kernel: K(x, z) = exp(- </a:t>
            </a:r>
            <a:r>
              <a:rPr lang="el-GR" dirty="0"/>
              <a:t>γ</a:t>
            </a:r>
            <a:r>
              <a:rPr lang="en-US" dirty="0"/>
              <a:t>||x − z||</a:t>
            </a:r>
            <a:r>
              <a:rPr lang="en-US" baseline="30000" dirty="0"/>
              <a:t>2</a:t>
            </a:r>
            <a:r>
              <a:rPr lang="en-US" dirty="0"/>
              <a:t>)</a:t>
            </a:r>
          </a:p>
        </p:txBody>
      </p:sp>
    </p:spTree>
    <p:extLst>
      <p:ext uri="{BB962C8B-B14F-4D97-AF65-F5344CB8AC3E}">
        <p14:creationId xmlns:p14="http://schemas.microsoft.com/office/powerpoint/2010/main" val="3416396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83FB7-CEE9-49A9-9D66-D4C2829E404F}"/>
              </a:ext>
            </a:extLst>
          </p:cNvPr>
          <p:cNvSpPr>
            <a:spLocks noGrp="1"/>
          </p:cNvSpPr>
          <p:nvPr>
            <p:ph type="title"/>
          </p:nvPr>
        </p:nvSpPr>
        <p:spPr/>
        <p:txBody>
          <a:bodyPr/>
          <a:lstStyle/>
          <a:p>
            <a:r>
              <a:rPr lang="en-US" dirty="0"/>
              <a:t>Optimizing using Gradient Descent</a:t>
            </a:r>
          </a:p>
        </p:txBody>
      </p:sp>
      <p:sp>
        <p:nvSpPr>
          <p:cNvPr id="3" name="Content Placeholder 2">
            <a:extLst>
              <a:ext uri="{FF2B5EF4-FFF2-40B4-BE49-F238E27FC236}">
                <a16:creationId xmlns:a16="http://schemas.microsoft.com/office/drawing/2014/main" id="{8AB2142F-593C-4FD3-96F3-373C53D05CD2}"/>
              </a:ext>
            </a:extLst>
          </p:cNvPr>
          <p:cNvSpPr>
            <a:spLocks noGrp="1"/>
          </p:cNvSpPr>
          <p:nvPr>
            <p:ph idx="1"/>
          </p:nvPr>
        </p:nvSpPr>
        <p:spPr/>
        <p:txBody>
          <a:bodyPr/>
          <a:lstStyle/>
          <a:p>
            <a:pPr marL="0" indent="0">
              <a:buNone/>
            </a:pPr>
            <a:r>
              <a:rPr lang="en-US" dirty="0"/>
              <a:t>We can think of this in terms of </a:t>
            </a:r>
            <a:r>
              <a:rPr lang="en-US" i="1" dirty="0"/>
              <a:t>each feature weight’s update</a:t>
            </a:r>
            <a:r>
              <a:rPr lang="en-US" dirty="0"/>
              <a:t>:</a:t>
            </a:r>
          </a:p>
          <a:p>
            <a:pPr marL="0" indent="0">
              <a:buNone/>
            </a:pPr>
            <a:endParaRPr lang="en-US" dirty="0"/>
          </a:p>
          <a:p>
            <a:pPr marL="0" indent="0">
              <a:buNone/>
            </a:pPr>
            <a:r>
              <a:rPr lang="en-US" dirty="0" err="1"/>
              <a:t>w</a:t>
            </a:r>
            <a:r>
              <a:rPr lang="en-US" baseline="-25000" dirty="0" err="1"/>
              <a:t>k</a:t>
            </a:r>
            <a:r>
              <a:rPr lang="en-US" dirty="0"/>
              <a:t> </a:t>
            </a:r>
            <a:r>
              <a:rPr lang="en-US" dirty="0">
                <a:sym typeface="Wingdings" panose="05000000000000000000" pitchFamily="2" charset="2"/>
              </a:rPr>
              <a:t> </a:t>
            </a:r>
            <a:r>
              <a:rPr lang="en-US" dirty="0" err="1">
                <a:sym typeface="Wingdings" panose="05000000000000000000" pitchFamily="2" charset="2"/>
              </a:rPr>
              <a:t>w</a:t>
            </a:r>
            <a:r>
              <a:rPr lang="en-US" baseline="-25000" dirty="0" err="1">
                <a:sym typeface="Wingdings" panose="05000000000000000000" pitchFamily="2" charset="2"/>
              </a:rPr>
              <a:t>k</a:t>
            </a:r>
            <a:r>
              <a:rPr lang="en-US" dirty="0">
                <a:sym typeface="Wingdings" panose="05000000000000000000" pitchFamily="2" charset="2"/>
              </a:rPr>
              <a:t> – </a:t>
            </a:r>
            <a:r>
              <a:rPr lang="el-GR" dirty="0"/>
              <a:t>λ</a:t>
            </a:r>
            <a:r>
              <a:rPr lang="en-US" dirty="0"/>
              <a:t> * ∂MSE(w) / ∂</a:t>
            </a:r>
            <a:r>
              <a:rPr lang="en-US" dirty="0" err="1"/>
              <a:t>w</a:t>
            </a:r>
            <a:r>
              <a:rPr lang="en-US" baseline="-25000" dirty="0" err="1"/>
              <a:t>k</a:t>
            </a:r>
            <a:r>
              <a:rPr lang="en-US" dirty="0"/>
              <a:t> for each k = 0 </a:t>
            </a:r>
            <a:r>
              <a:rPr lang="en-US" dirty="0">
                <a:sym typeface="Wingdings" panose="05000000000000000000" pitchFamily="2" charset="2"/>
              </a:rPr>
              <a:t> D (dimensions)</a:t>
            </a:r>
            <a:endParaRPr lang="en-US" dirty="0"/>
          </a:p>
        </p:txBody>
      </p:sp>
    </p:spTree>
    <p:extLst>
      <p:ext uri="{BB962C8B-B14F-4D97-AF65-F5344CB8AC3E}">
        <p14:creationId xmlns:p14="http://schemas.microsoft.com/office/powerpoint/2010/main" val="42324279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55F5B-EE51-48EB-A65D-CCE7DDC32655}"/>
              </a:ext>
            </a:extLst>
          </p:cNvPr>
          <p:cNvSpPr>
            <a:spLocks noGrp="1"/>
          </p:cNvSpPr>
          <p:nvPr>
            <p:ph type="title"/>
          </p:nvPr>
        </p:nvSpPr>
        <p:spPr/>
        <p:txBody>
          <a:bodyPr/>
          <a:lstStyle/>
          <a:p>
            <a:r>
              <a:rPr lang="en-US" dirty="0"/>
              <a:t>RBF Kernel for SVM</a:t>
            </a:r>
          </a:p>
        </p:txBody>
      </p:sp>
      <p:sp>
        <p:nvSpPr>
          <p:cNvPr id="3" name="Content Placeholder 2">
            <a:extLst>
              <a:ext uri="{FF2B5EF4-FFF2-40B4-BE49-F238E27FC236}">
                <a16:creationId xmlns:a16="http://schemas.microsoft.com/office/drawing/2014/main" id="{D9F21ED8-FD55-46E5-9F0C-BF4735E7B9B8}"/>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DAF2AAE8-E783-4369-BC33-3F6286F3E004}"/>
              </a:ext>
            </a:extLst>
          </p:cNvPr>
          <p:cNvPicPr>
            <a:picLocks noChangeAspect="1"/>
          </p:cNvPicPr>
          <p:nvPr/>
        </p:nvPicPr>
        <p:blipFill>
          <a:blip r:embed="rId2"/>
          <a:stretch>
            <a:fillRect/>
          </a:stretch>
        </p:blipFill>
        <p:spPr>
          <a:xfrm>
            <a:off x="3756426" y="1825625"/>
            <a:ext cx="4679148" cy="4394200"/>
          </a:xfrm>
          <a:prstGeom prst="rect">
            <a:avLst/>
          </a:prstGeom>
        </p:spPr>
      </p:pic>
    </p:spTree>
    <p:extLst>
      <p:ext uri="{BB962C8B-B14F-4D97-AF65-F5344CB8AC3E}">
        <p14:creationId xmlns:p14="http://schemas.microsoft.com/office/powerpoint/2010/main" val="223880024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55F5B-EE51-48EB-A65D-CCE7DDC32655}"/>
              </a:ext>
            </a:extLst>
          </p:cNvPr>
          <p:cNvSpPr>
            <a:spLocks noGrp="1"/>
          </p:cNvSpPr>
          <p:nvPr>
            <p:ph type="title"/>
          </p:nvPr>
        </p:nvSpPr>
        <p:spPr/>
        <p:txBody>
          <a:bodyPr/>
          <a:lstStyle/>
          <a:p>
            <a:r>
              <a:rPr lang="en-US" dirty="0"/>
              <a:t>RBF Kernel for SVM</a:t>
            </a:r>
          </a:p>
        </p:txBody>
      </p:sp>
      <p:sp>
        <p:nvSpPr>
          <p:cNvPr id="3" name="Content Placeholder 2">
            <a:extLst>
              <a:ext uri="{FF2B5EF4-FFF2-40B4-BE49-F238E27FC236}">
                <a16:creationId xmlns:a16="http://schemas.microsoft.com/office/drawing/2014/main" id="{D9F21ED8-FD55-46E5-9F0C-BF4735E7B9B8}"/>
              </a:ext>
            </a:extLst>
          </p:cNvPr>
          <p:cNvSpPr>
            <a:spLocks noGrp="1"/>
          </p:cNvSpPr>
          <p:nvPr>
            <p:ph idx="1"/>
          </p:nvPr>
        </p:nvSpPr>
        <p:spPr/>
        <p:txBody>
          <a:bodyPr/>
          <a:lstStyle/>
          <a:p>
            <a:pPr marL="0" indent="0">
              <a:buNone/>
            </a:pPr>
            <a:r>
              <a:rPr lang="el-GR" dirty="0"/>
              <a:t>γ</a:t>
            </a:r>
            <a:r>
              <a:rPr lang="en-US" dirty="0"/>
              <a:t> = 3</a:t>
            </a:r>
          </a:p>
          <a:p>
            <a:pPr marL="0" indent="0">
              <a:buNone/>
            </a:pPr>
            <a:r>
              <a:rPr lang="en-US" dirty="0"/>
              <a:t>C = 5</a:t>
            </a:r>
          </a:p>
        </p:txBody>
      </p:sp>
      <p:pic>
        <p:nvPicPr>
          <p:cNvPr id="6" name="Picture 5">
            <a:extLst>
              <a:ext uri="{FF2B5EF4-FFF2-40B4-BE49-F238E27FC236}">
                <a16:creationId xmlns:a16="http://schemas.microsoft.com/office/drawing/2014/main" id="{6E08D366-EE22-4E87-9406-30558B6C24D2}"/>
              </a:ext>
            </a:extLst>
          </p:cNvPr>
          <p:cNvPicPr>
            <a:picLocks noChangeAspect="1"/>
          </p:cNvPicPr>
          <p:nvPr/>
        </p:nvPicPr>
        <p:blipFill>
          <a:blip r:embed="rId2"/>
          <a:stretch>
            <a:fillRect/>
          </a:stretch>
        </p:blipFill>
        <p:spPr>
          <a:xfrm>
            <a:off x="3756426" y="1825625"/>
            <a:ext cx="4679148" cy="4462592"/>
          </a:xfrm>
          <a:prstGeom prst="rect">
            <a:avLst/>
          </a:prstGeom>
        </p:spPr>
      </p:pic>
    </p:spTree>
    <p:extLst>
      <p:ext uri="{BB962C8B-B14F-4D97-AF65-F5344CB8AC3E}">
        <p14:creationId xmlns:p14="http://schemas.microsoft.com/office/powerpoint/2010/main" val="290028021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A7493-3304-4DDA-AB3C-EB95E6A6EDF3}"/>
              </a:ext>
            </a:extLst>
          </p:cNvPr>
          <p:cNvSpPr>
            <a:spLocks noGrp="1"/>
          </p:cNvSpPr>
          <p:nvPr>
            <p:ph type="title"/>
          </p:nvPr>
        </p:nvSpPr>
        <p:spPr/>
        <p:txBody>
          <a:bodyPr/>
          <a:lstStyle/>
          <a:p>
            <a:r>
              <a:rPr lang="en-US" dirty="0"/>
              <a:t>Popular Kernels</a:t>
            </a:r>
          </a:p>
        </p:txBody>
      </p:sp>
      <p:sp>
        <p:nvSpPr>
          <p:cNvPr id="3" name="Content Placeholder 2">
            <a:extLst>
              <a:ext uri="{FF2B5EF4-FFF2-40B4-BE49-F238E27FC236}">
                <a16:creationId xmlns:a16="http://schemas.microsoft.com/office/drawing/2014/main" id="{7773D958-2E46-4F2B-B58F-C4EB9671F4CC}"/>
              </a:ext>
            </a:extLst>
          </p:cNvPr>
          <p:cNvSpPr>
            <a:spLocks noGrp="1"/>
          </p:cNvSpPr>
          <p:nvPr>
            <p:ph idx="1"/>
          </p:nvPr>
        </p:nvSpPr>
        <p:spPr/>
        <p:txBody>
          <a:bodyPr/>
          <a:lstStyle/>
          <a:p>
            <a:pPr marL="0" indent="0">
              <a:buNone/>
            </a:pPr>
            <a:r>
              <a:rPr lang="en-US" dirty="0"/>
              <a:t>Linear Kernel: </a:t>
            </a:r>
            <a:r>
              <a:rPr lang="pl-PL" dirty="0"/>
              <a:t>K(x, z) = (x</a:t>
            </a:r>
            <a:r>
              <a:rPr lang="pl-PL" baseline="30000" dirty="0"/>
              <a:t>T</a:t>
            </a:r>
            <a:r>
              <a:rPr lang="pl-PL" dirty="0"/>
              <a:t>z</a:t>
            </a:r>
            <a:r>
              <a:rPr lang="en-US" dirty="0"/>
              <a:t>)</a:t>
            </a:r>
          </a:p>
          <a:p>
            <a:pPr marL="0" indent="0">
              <a:buNone/>
            </a:pPr>
            <a:endParaRPr lang="en-US" dirty="0"/>
          </a:p>
          <a:p>
            <a:pPr marL="0" indent="0">
              <a:buNone/>
            </a:pPr>
            <a:r>
              <a:rPr lang="en-US" dirty="0"/>
              <a:t>Polynomial Kernel: </a:t>
            </a:r>
            <a:r>
              <a:rPr lang="pl-PL" dirty="0"/>
              <a:t>K(x, z) = (x</a:t>
            </a:r>
            <a:r>
              <a:rPr lang="pl-PL" baseline="30000" dirty="0"/>
              <a:t>T</a:t>
            </a:r>
            <a:r>
              <a:rPr lang="pl-PL" dirty="0"/>
              <a:t>z + c)</a:t>
            </a:r>
            <a:r>
              <a:rPr lang="en-US" baseline="30000" dirty="0"/>
              <a:t>p</a:t>
            </a:r>
          </a:p>
          <a:p>
            <a:pPr marL="0" indent="0">
              <a:buNone/>
            </a:pPr>
            <a:endParaRPr lang="en-US" baseline="30000" dirty="0"/>
          </a:p>
          <a:p>
            <a:pPr marL="0" indent="0">
              <a:buNone/>
            </a:pPr>
            <a:r>
              <a:rPr lang="en-US" dirty="0"/>
              <a:t>Radial Basis Function(RBF) Kernel: K(x, z) = exp(- </a:t>
            </a:r>
            <a:r>
              <a:rPr lang="el-GR" dirty="0"/>
              <a:t>γ</a:t>
            </a:r>
            <a:r>
              <a:rPr lang="en-US" dirty="0"/>
              <a:t>||x − z||</a:t>
            </a:r>
            <a:r>
              <a:rPr lang="en-US" baseline="30000" dirty="0"/>
              <a:t>2</a:t>
            </a:r>
            <a:r>
              <a:rPr lang="en-US" dirty="0"/>
              <a:t>)</a:t>
            </a:r>
          </a:p>
          <a:p>
            <a:pPr marL="0" indent="0">
              <a:buNone/>
            </a:pPr>
            <a:r>
              <a:rPr lang="en-US" dirty="0"/>
              <a:t>	Gaussian RBF Kernel: K(x, z) = exp((- ||x − z||</a:t>
            </a:r>
            <a:r>
              <a:rPr lang="en-US" baseline="30000" dirty="0"/>
              <a:t>2 </a:t>
            </a:r>
            <a:r>
              <a:rPr lang="en-US" dirty="0"/>
              <a:t>) / 2</a:t>
            </a:r>
            <a:r>
              <a:rPr lang="el-GR" dirty="0"/>
              <a:t>σ</a:t>
            </a:r>
            <a:r>
              <a:rPr lang="en-US" baseline="30000" dirty="0"/>
              <a:t>2</a:t>
            </a:r>
            <a:r>
              <a:rPr lang="el-GR" dirty="0"/>
              <a:t> </a:t>
            </a:r>
            <a:r>
              <a:rPr lang="en-US" dirty="0"/>
              <a:t>)</a:t>
            </a:r>
          </a:p>
        </p:txBody>
      </p:sp>
    </p:spTree>
    <p:extLst>
      <p:ext uri="{BB962C8B-B14F-4D97-AF65-F5344CB8AC3E}">
        <p14:creationId xmlns:p14="http://schemas.microsoft.com/office/powerpoint/2010/main" val="187277252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1C715-92EC-49B0-91B0-E5933C079A2F}"/>
              </a:ext>
            </a:extLst>
          </p:cNvPr>
          <p:cNvSpPr>
            <a:spLocks noGrp="1"/>
          </p:cNvSpPr>
          <p:nvPr>
            <p:ph type="title"/>
          </p:nvPr>
        </p:nvSpPr>
        <p:spPr/>
        <p:txBody>
          <a:bodyPr/>
          <a:lstStyle/>
          <a:p>
            <a:r>
              <a:rPr lang="en-US" dirty="0"/>
              <a:t>SVM + Kernels</a:t>
            </a:r>
          </a:p>
        </p:txBody>
      </p:sp>
      <p:sp>
        <p:nvSpPr>
          <p:cNvPr id="3" name="Content Placeholder 2">
            <a:extLst>
              <a:ext uri="{FF2B5EF4-FFF2-40B4-BE49-F238E27FC236}">
                <a16:creationId xmlns:a16="http://schemas.microsoft.com/office/drawing/2014/main" id="{5312B77E-AF74-4E56-8BD0-E22DAD774EB2}"/>
              </a:ext>
            </a:extLst>
          </p:cNvPr>
          <p:cNvSpPr>
            <a:spLocks noGrp="1"/>
          </p:cNvSpPr>
          <p:nvPr>
            <p:ph idx="1"/>
          </p:nvPr>
        </p:nvSpPr>
        <p:spPr/>
        <p:txBody>
          <a:bodyPr/>
          <a:lstStyle/>
          <a:p>
            <a:pPr marL="0" indent="0">
              <a:buNone/>
            </a:pPr>
            <a:r>
              <a:rPr lang="en-US" b="1" dirty="0"/>
              <a:t>Pros</a:t>
            </a:r>
          </a:p>
          <a:p>
            <a:pPr marL="0" indent="0">
              <a:buNone/>
            </a:pPr>
            <a:r>
              <a:rPr lang="en-US" dirty="0"/>
              <a:t>Works great “out-of-the-box”</a:t>
            </a:r>
          </a:p>
          <a:p>
            <a:pPr marL="0" indent="0">
              <a:buNone/>
            </a:pPr>
            <a:r>
              <a:rPr lang="en-US" dirty="0"/>
              <a:t>Maintains convex objective function – guaranteed optimal solution</a:t>
            </a:r>
          </a:p>
          <a:p>
            <a:pPr marL="0" indent="0">
              <a:buNone/>
            </a:pPr>
            <a:r>
              <a:rPr lang="en-US" dirty="0"/>
              <a:t>Solutions are </a:t>
            </a:r>
            <a:r>
              <a:rPr lang="en-US" i="1" dirty="0"/>
              <a:t>sparse</a:t>
            </a:r>
            <a:r>
              <a:rPr lang="en-US" dirty="0"/>
              <a:t> thanks to Kernels</a:t>
            </a:r>
          </a:p>
          <a:p>
            <a:pPr marL="0" indent="0">
              <a:buNone/>
            </a:pPr>
            <a:r>
              <a:rPr lang="en-US" dirty="0"/>
              <a:t>Flexibly map to arbitrary decision boundary</a:t>
            </a:r>
          </a:p>
        </p:txBody>
      </p:sp>
    </p:spTree>
    <p:extLst>
      <p:ext uri="{BB962C8B-B14F-4D97-AF65-F5344CB8AC3E}">
        <p14:creationId xmlns:p14="http://schemas.microsoft.com/office/powerpoint/2010/main" val="60563361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1C715-92EC-49B0-91B0-E5933C079A2F}"/>
              </a:ext>
            </a:extLst>
          </p:cNvPr>
          <p:cNvSpPr>
            <a:spLocks noGrp="1"/>
          </p:cNvSpPr>
          <p:nvPr>
            <p:ph type="title"/>
          </p:nvPr>
        </p:nvSpPr>
        <p:spPr/>
        <p:txBody>
          <a:bodyPr/>
          <a:lstStyle/>
          <a:p>
            <a:r>
              <a:rPr lang="en-US" dirty="0"/>
              <a:t>SVM + Kernels</a:t>
            </a:r>
          </a:p>
        </p:txBody>
      </p:sp>
      <p:sp>
        <p:nvSpPr>
          <p:cNvPr id="3" name="Content Placeholder 2">
            <a:extLst>
              <a:ext uri="{FF2B5EF4-FFF2-40B4-BE49-F238E27FC236}">
                <a16:creationId xmlns:a16="http://schemas.microsoft.com/office/drawing/2014/main" id="{5312B77E-AF74-4E56-8BD0-E22DAD774EB2}"/>
              </a:ext>
            </a:extLst>
          </p:cNvPr>
          <p:cNvSpPr>
            <a:spLocks noGrp="1"/>
          </p:cNvSpPr>
          <p:nvPr>
            <p:ph idx="1"/>
          </p:nvPr>
        </p:nvSpPr>
        <p:spPr/>
        <p:txBody>
          <a:bodyPr/>
          <a:lstStyle/>
          <a:p>
            <a:pPr marL="0" indent="0">
              <a:buNone/>
            </a:pPr>
            <a:r>
              <a:rPr lang="en-US" b="1" dirty="0"/>
              <a:t>Pros</a:t>
            </a:r>
          </a:p>
          <a:p>
            <a:pPr marL="0" indent="0">
              <a:buNone/>
            </a:pPr>
            <a:r>
              <a:rPr lang="en-US" dirty="0"/>
              <a:t>Works great “out-of-the-box”</a:t>
            </a:r>
          </a:p>
          <a:p>
            <a:pPr marL="0" indent="0">
              <a:buNone/>
            </a:pPr>
            <a:r>
              <a:rPr lang="en-US" dirty="0"/>
              <a:t>Maintains convex objective function – guaranteed optimal solution</a:t>
            </a:r>
          </a:p>
          <a:p>
            <a:pPr marL="0" indent="0">
              <a:buNone/>
            </a:pPr>
            <a:r>
              <a:rPr lang="en-US" dirty="0"/>
              <a:t>Solutions are </a:t>
            </a:r>
            <a:r>
              <a:rPr lang="en-US" i="1" dirty="0"/>
              <a:t>sparse</a:t>
            </a:r>
            <a:r>
              <a:rPr lang="en-US" dirty="0"/>
              <a:t> thanks to Kernels</a:t>
            </a:r>
          </a:p>
          <a:p>
            <a:pPr marL="0" indent="0">
              <a:buNone/>
            </a:pPr>
            <a:r>
              <a:rPr lang="en-US" dirty="0"/>
              <a:t>Flexibly map to arbitrary decision boundary</a:t>
            </a:r>
          </a:p>
          <a:p>
            <a:pPr marL="0" indent="0">
              <a:buNone/>
            </a:pPr>
            <a:r>
              <a:rPr lang="en-US" b="1" dirty="0"/>
              <a:t>Cons</a:t>
            </a:r>
          </a:p>
          <a:p>
            <a:pPr marL="0" indent="0">
              <a:buNone/>
            </a:pPr>
            <a:r>
              <a:rPr lang="en-US" dirty="0"/>
              <a:t>Optimization can be slow</a:t>
            </a:r>
          </a:p>
          <a:p>
            <a:pPr marL="0" indent="0">
              <a:buNone/>
            </a:pPr>
            <a:r>
              <a:rPr lang="en-US" dirty="0"/>
              <a:t>Choosing a Kernel is manual</a:t>
            </a:r>
          </a:p>
        </p:txBody>
      </p:sp>
    </p:spTree>
    <p:extLst>
      <p:ext uri="{BB962C8B-B14F-4D97-AF65-F5344CB8AC3E}">
        <p14:creationId xmlns:p14="http://schemas.microsoft.com/office/powerpoint/2010/main" val="116029936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DA881-5CCB-4690-8C0F-9C3226A1640E}"/>
              </a:ext>
            </a:extLst>
          </p:cNvPr>
          <p:cNvSpPr>
            <a:spLocks noGrp="1"/>
          </p:cNvSpPr>
          <p:nvPr>
            <p:ph type="title"/>
          </p:nvPr>
        </p:nvSpPr>
        <p:spPr/>
        <p:txBody>
          <a:bodyPr/>
          <a:lstStyle/>
          <a:p>
            <a:r>
              <a:rPr lang="en-US" dirty="0"/>
              <a:t>Exercise – SVMs and Kernels</a:t>
            </a:r>
          </a:p>
        </p:txBody>
      </p:sp>
      <p:sp>
        <p:nvSpPr>
          <p:cNvPr id="3" name="Content Placeholder 2">
            <a:extLst>
              <a:ext uri="{FF2B5EF4-FFF2-40B4-BE49-F238E27FC236}">
                <a16:creationId xmlns:a16="http://schemas.microsoft.com/office/drawing/2014/main" id="{BBFFA931-475A-4FE6-A9E9-D885844A84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5383790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E0F938-A8F1-42C2-B36B-9F4C379AC3AF}"/>
              </a:ext>
            </a:extLst>
          </p:cNvPr>
          <p:cNvSpPr>
            <a:spLocks noGrp="1"/>
          </p:cNvSpPr>
          <p:nvPr>
            <p:ph type="title"/>
          </p:nvPr>
        </p:nvSpPr>
        <p:spPr/>
        <p:txBody>
          <a:bodyPr/>
          <a:lstStyle/>
          <a:p>
            <a:r>
              <a:rPr lang="en-US" dirty="0" err="1"/>
              <a:t>Perceptrons</a:t>
            </a:r>
            <a:endParaRPr lang="en-US" dirty="0"/>
          </a:p>
        </p:txBody>
      </p:sp>
      <p:sp>
        <p:nvSpPr>
          <p:cNvPr id="5" name="Text Placeholder 4">
            <a:extLst>
              <a:ext uri="{FF2B5EF4-FFF2-40B4-BE49-F238E27FC236}">
                <a16:creationId xmlns:a16="http://schemas.microsoft.com/office/drawing/2014/main" id="{DBB5BE0B-8B9B-40FC-A444-AAC6AB1F009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6697308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E5FA0C-66FA-4F9F-91A5-4619B2E59687}"/>
              </a:ext>
            </a:extLst>
          </p:cNvPr>
          <p:cNvSpPr>
            <a:spLocks noGrp="1"/>
          </p:cNvSpPr>
          <p:nvPr>
            <p:ph type="title"/>
          </p:nvPr>
        </p:nvSpPr>
        <p:spPr/>
        <p:txBody>
          <a:bodyPr/>
          <a:lstStyle/>
          <a:p>
            <a:r>
              <a:rPr lang="en-US" dirty="0"/>
              <a:t>Linear Classification Task</a:t>
            </a:r>
          </a:p>
        </p:txBody>
      </p:sp>
      <p:sp>
        <p:nvSpPr>
          <p:cNvPr id="5" name="Content Placeholder 4">
            <a:extLst>
              <a:ext uri="{FF2B5EF4-FFF2-40B4-BE49-F238E27FC236}">
                <a16:creationId xmlns:a16="http://schemas.microsoft.com/office/drawing/2014/main" id="{9E3BA696-CD77-41D7-A378-1A2659EC8244}"/>
              </a:ext>
            </a:extLst>
          </p:cNvPr>
          <p:cNvSpPr>
            <a:spLocks noGrp="1"/>
          </p:cNvSpPr>
          <p:nvPr>
            <p:ph idx="1"/>
          </p:nvPr>
        </p:nvSpPr>
        <p:spPr>
          <a:xfrm>
            <a:off x="838200" y="1825624"/>
            <a:ext cx="10515600" cy="5032375"/>
          </a:xfrm>
        </p:spPr>
        <p:txBody>
          <a:bodyPr>
            <a:normAutofit/>
          </a:bodyPr>
          <a:lstStyle/>
          <a:p>
            <a:pPr marL="0" indent="0">
              <a:buNone/>
            </a:pPr>
            <a:r>
              <a:rPr lang="en-US" dirty="0" err="1"/>
              <a:t>w</a:t>
            </a:r>
            <a:r>
              <a:rPr lang="en-US" baseline="30000" dirty="0" err="1"/>
              <a:t>T</a:t>
            </a:r>
            <a:r>
              <a:rPr lang="en-US" dirty="0" err="1"/>
              <a:t>x</a:t>
            </a:r>
            <a:r>
              <a:rPr lang="en-US" dirty="0"/>
              <a:t> + b </a:t>
            </a:r>
            <a:r>
              <a:rPr lang="en-US" dirty="0">
                <a:sym typeface="Wingdings" panose="05000000000000000000" pitchFamily="2" charset="2"/>
              </a:rPr>
              <a:t></a:t>
            </a:r>
            <a:r>
              <a:rPr lang="en-US" dirty="0"/>
              <a:t> ± 1</a:t>
            </a:r>
          </a:p>
          <a:p>
            <a:pPr marL="0" indent="0">
              <a:buNone/>
            </a:pPr>
            <a:r>
              <a:rPr lang="en-US" dirty="0"/>
              <a:t>If </a:t>
            </a:r>
            <a:r>
              <a:rPr lang="en-US" dirty="0" err="1"/>
              <a:t>w</a:t>
            </a:r>
            <a:r>
              <a:rPr lang="en-US" baseline="30000" dirty="0" err="1"/>
              <a:t>T</a:t>
            </a:r>
            <a:r>
              <a:rPr lang="en-US" dirty="0" err="1"/>
              <a:t>x</a:t>
            </a:r>
            <a:r>
              <a:rPr lang="en-US" dirty="0"/>
              <a:t> + b &gt; 0, y = 1</a:t>
            </a:r>
          </a:p>
          <a:p>
            <a:pPr marL="0" indent="0">
              <a:buNone/>
            </a:pPr>
            <a:r>
              <a:rPr lang="en-US" dirty="0"/>
              <a:t>If </a:t>
            </a:r>
            <a:r>
              <a:rPr lang="en-US" dirty="0" err="1"/>
              <a:t>w</a:t>
            </a:r>
            <a:r>
              <a:rPr lang="en-US" baseline="30000" dirty="0" err="1"/>
              <a:t>T</a:t>
            </a:r>
            <a:r>
              <a:rPr lang="en-US" dirty="0" err="1"/>
              <a:t>x</a:t>
            </a:r>
            <a:r>
              <a:rPr lang="en-US" dirty="0"/>
              <a:t> + b &lt; 0, y = -1</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err="1"/>
              <a:t>w</a:t>
            </a:r>
            <a:r>
              <a:rPr lang="en-US" baseline="30000" dirty="0" err="1"/>
              <a:t>T</a:t>
            </a:r>
            <a:r>
              <a:rPr lang="en-US" dirty="0" err="1"/>
              <a:t>x</a:t>
            </a:r>
            <a:r>
              <a:rPr lang="en-US" dirty="0"/>
              <a:t> + b = 0 is an edge case</a:t>
            </a:r>
          </a:p>
        </p:txBody>
      </p:sp>
    </p:spTree>
    <p:extLst>
      <p:ext uri="{BB962C8B-B14F-4D97-AF65-F5344CB8AC3E}">
        <p14:creationId xmlns:p14="http://schemas.microsoft.com/office/powerpoint/2010/main" val="21061718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E5FA0C-66FA-4F9F-91A5-4619B2E59687}"/>
              </a:ext>
            </a:extLst>
          </p:cNvPr>
          <p:cNvSpPr>
            <a:spLocks noGrp="1"/>
          </p:cNvSpPr>
          <p:nvPr>
            <p:ph type="title"/>
          </p:nvPr>
        </p:nvSpPr>
        <p:spPr/>
        <p:txBody>
          <a:bodyPr/>
          <a:lstStyle/>
          <a:p>
            <a:r>
              <a:rPr lang="en-US" dirty="0"/>
              <a:t>Visualizing Classification – The Perceptron</a:t>
            </a:r>
          </a:p>
        </p:txBody>
      </p:sp>
      <p:sp>
        <p:nvSpPr>
          <p:cNvPr id="5" name="Content Placeholder 4">
            <a:extLst>
              <a:ext uri="{FF2B5EF4-FFF2-40B4-BE49-F238E27FC236}">
                <a16:creationId xmlns:a16="http://schemas.microsoft.com/office/drawing/2014/main" id="{9E3BA696-CD77-41D7-A378-1A2659EC8244}"/>
              </a:ext>
            </a:extLst>
          </p:cNvPr>
          <p:cNvSpPr>
            <a:spLocks noGrp="1"/>
          </p:cNvSpPr>
          <p:nvPr>
            <p:ph idx="1"/>
          </p:nvPr>
        </p:nvSpPr>
        <p:spPr>
          <a:xfrm>
            <a:off x="838200" y="1825624"/>
            <a:ext cx="10515600" cy="5032375"/>
          </a:xfrm>
        </p:spPr>
        <p:txBody>
          <a:bodyPr>
            <a:normAutofit/>
          </a:bodyPr>
          <a:lstStyle/>
          <a:p>
            <a:pPr marL="0" indent="0">
              <a:buNone/>
            </a:pPr>
            <a:r>
              <a:rPr lang="en-US" dirty="0" err="1"/>
              <a:t>w</a:t>
            </a:r>
            <a:r>
              <a:rPr lang="en-US" baseline="30000" dirty="0" err="1"/>
              <a:t>T</a:t>
            </a:r>
            <a:r>
              <a:rPr lang="en-US" dirty="0" err="1"/>
              <a:t>x</a:t>
            </a:r>
            <a:r>
              <a:rPr lang="en-US" dirty="0"/>
              <a:t> + b </a:t>
            </a:r>
            <a:r>
              <a:rPr lang="en-US" dirty="0">
                <a:sym typeface="Wingdings" panose="05000000000000000000" pitchFamily="2" charset="2"/>
              </a:rPr>
              <a:t></a:t>
            </a:r>
            <a:r>
              <a:rPr lang="en-US" dirty="0"/>
              <a:t> ± 1</a:t>
            </a:r>
          </a:p>
          <a:p>
            <a:pPr marL="0" indent="0">
              <a:buNone/>
            </a:pPr>
            <a:r>
              <a:rPr lang="en-US" dirty="0"/>
              <a:t>If </a:t>
            </a:r>
            <a:r>
              <a:rPr lang="en-US" dirty="0" err="1"/>
              <a:t>w</a:t>
            </a:r>
            <a:r>
              <a:rPr lang="en-US" baseline="30000" dirty="0" err="1"/>
              <a:t>T</a:t>
            </a:r>
            <a:r>
              <a:rPr lang="en-US" dirty="0" err="1"/>
              <a:t>x</a:t>
            </a:r>
            <a:r>
              <a:rPr lang="en-US" dirty="0"/>
              <a:t> + b &gt; 0, y = 1</a:t>
            </a:r>
          </a:p>
          <a:p>
            <a:pPr marL="0" indent="0">
              <a:buNone/>
            </a:pPr>
            <a:r>
              <a:rPr lang="en-US" dirty="0"/>
              <a:t>If </a:t>
            </a:r>
            <a:r>
              <a:rPr lang="en-US" dirty="0" err="1"/>
              <a:t>w</a:t>
            </a:r>
            <a:r>
              <a:rPr lang="en-US" baseline="30000" dirty="0" err="1"/>
              <a:t>T</a:t>
            </a:r>
            <a:r>
              <a:rPr lang="en-US" dirty="0" err="1"/>
              <a:t>x</a:t>
            </a:r>
            <a:r>
              <a:rPr lang="en-US" dirty="0"/>
              <a:t> + b &lt; 0, y = -1</a:t>
            </a:r>
          </a:p>
        </p:txBody>
      </p:sp>
      <p:pic>
        <p:nvPicPr>
          <p:cNvPr id="1026" name="Picture 2" descr="https://cdn-images-1.medium.com/max/1600/1*n6sJ4yZQzwKL9wnF5wnVNg.png">
            <a:extLst>
              <a:ext uri="{FF2B5EF4-FFF2-40B4-BE49-F238E27FC236}">
                <a16:creationId xmlns:a16="http://schemas.microsoft.com/office/drawing/2014/main" id="{2EFD1896-D9B4-49BC-90C0-56C742634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5275" y="2203251"/>
            <a:ext cx="8086725" cy="4277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00237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EEE9E-5885-48B7-8BD7-4D4EE8A43ECC}"/>
              </a:ext>
            </a:extLst>
          </p:cNvPr>
          <p:cNvSpPr>
            <a:spLocks noGrp="1"/>
          </p:cNvSpPr>
          <p:nvPr>
            <p:ph type="title"/>
          </p:nvPr>
        </p:nvSpPr>
        <p:spPr/>
        <p:txBody>
          <a:bodyPr/>
          <a:lstStyle/>
          <a:p>
            <a:r>
              <a:rPr lang="en-US" dirty="0"/>
              <a:t>Training a Perceptron – “Online” Learning</a:t>
            </a:r>
          </a:p>
        </p:txBody>
      </p:sp>
      <p:sp>
        <p:nvSpPr>
          <p:cNvPr id="3" name="Content Placeholder 2">
            <a:extLst>
              <a:ext uri="{FF2B5EF4-FFF2-40B4-BE49-F238E27FC236}">
                <a16:creationId xmlns:a16="http://schemas.microsoft.com/office/drawing/2014/main" id="{0CFBBDC0-D8DA-429E-A35F-574821BF665D}"/>
              </a:ext>
            </a:extLst>
          </p:cNvPr>
          <p:cNvSpPr>
            <a:spLocks noGrp="1"/>
          </p:cNvSpPr>
          <p:nvPr>
            <p:ph idx="1"/>
          </p:nvPr>
        </p:nvSpPr>
        <p:spPr>
          <a:xfrm>
            <a:off x="838200" y="1825625"/>
            <a:ext cx="10515600" cy="4351338"/>
          </a:xfrm>
        </p:spPr>
        <p:txBody>
          <a:bodyPr/>
          <a:lstStyle/>
          <a:p>
            <a:pPr marL="0" indent="0">
              <a:buNone/>
            </a:pPr>
            <a:r>
              <a:rPr lang="en-US" dirty="0"/>
              <a:t>Initialize w to an all-zero vector.</a:t>
            </a:r>
          </a:p>
          <a:p>
            <a:pPr marL="0" indent="0">
              <a:buNone/>
            </a:pPr>
            <a:r>
              <a:rPr lang="en-US" dirty="0"/>
              <a:t>For some fixed number of iterations, or until some stopping criterion is met:</a:t>
            </a:r>
          </a:p>
          <a:p>
            <a:pPr marL="0" indent="0">
              <a:buNone/>
            </a:pPr>
            <a:r>
              <a:rPr lang="en-US" dirty="0"/>
              <a:t>	For each training example xᵢ with ground truth label yᵢ ∈ {-1, 1}:</a:t>
            </a:r>
          </a:p>
          <a:p>
            <a:pPr marL="0" indent="0">
              <a:buNone/>
            </a:pPr>
            <a:r>
              <a:rPr lang="en-US" dirty="0"/>
              <a:t>		Let ŷ = sign(</a:t>
            </a:r>
            <a:r>
              <a:rPr lang="en-US" dirty="0" err="1"/>
              <a:t>w</a:t>
            </a:r>
            <a:r>
              <a:rPr lang="en-US" baseline="30000" dirty="0" err="1"/>
              <a:t>T</a:t>
            </a:r>
            <a:r>
              <a:rPr lang="en-US" dirty="0"/>
              <a:t> xᵢ).</a:t>
            </a:r>
          </a:p>
          <a:p>
            <a:pPr marL="0" indent="0">
              <a:buNone/>
            </a:pPr>
            <a:r>
              <a:rPr lang="en-US" dirty="0"/>
              <a:t>		If ŷ ≠ yᵢ, update w ← w + yᵢ xᵢ.</a:t>
            </a:r>
          </a:p>
        </p:txBody>
      </p:sp>
    </p:spTree>
    <p:extLst>
      <p:ext uri="{BB962C8B-B14F-4D97-AF65-F5344CB8AC3E}">
        <p14:creationId xmlns:p14="http://schemas.microsoft.com/office/powerpoint/2010/main" val="4103873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83FB7-CEE9-49A9-9D66-D4C2829E404F}"/>
              </a:ext>
            </a:extLst>
          </p:cNvPr>
          <p:cNvSpPr>
            <a:spLocks noGrp="1"/>
          </p:cNvSpPr>
          <p:nvPr>
            <p:ph type="title"/>
          </p:nvPr>
        </p:nvSpPr>
        <p:spPr/>
        <p:txBody>
          <a:bodyPr/>
          <a:lstStyle/>
          <a:p>
            <a:r>
              <a:rPr lang="en-US" dirty="0"/>
              <a:t>Optimizing using Gradient Descent</a:t>
            </a:r>
          </a:p>
        </p:txBody>
      </p:sp>
      <p:sp>
        <p:nvSpPr>
          <p:cNvPr id="3" name="Content Placeholder 2">
            <a:extLst>
              <a:ext uri="{FF2B5EF4-FFF2-40B4-BE49-F238E27FC236}">
                <a16:creationId xmlns:a16="http://schemas.microsoft.com/office/drawing/2014/main" id="{8AB2142F-593C-4FD3-96F3-373C53D05CD2}"/>
              </a:ext>
            </a:extLst>
          </p:cNvPr>
          <p:cNvSpPr>
            <a:spLocks noGrp="1"/>
          </p:cNvSpPr>
          <p:nvPr>
            <p:ph idx="1"/>
          </p:nvPr>
        </p:nvSpPr>
        <p:spPr>
          <a:xfrm>
            <a:off x="838200" y="1825624"/>
            <a:ext cx="10515600" cy="5032375"/>
          </a:xfrm>
        </p:spPr>
        <p:txBody>
          <a:bodyPr/>
          <a:lstStyle/>
          <a:p>
            <a:pPr marL="0" indent="0">
              <a:buNone/>
            </a:pPr>
            <a:r>
              <a:rPr lang="en-US" dirty="0"/>
              <a:t>We can think of this in terms of </a:t>
            </a:r>
            <a:r>
              <a:rPr lang="en-US" i="1" dirty="0"/>
              <a:t>each feature weight’s update</a:t>
            </a:r>
            <a:r>
              <a:rPr lang="en-US" dirty="0"/>
              <a:t>:</a:t>
            </a:r>
          </a:p>
          <a:p>
            <a:pPr marL="0" indent="0">
              <a:buNone/>
            </a:pPr>
            <a:endParaRPr lang="en-US" dirty="0"/>
          </a:p>
          <a:p>
            <a:pPr marL="0" indent="0">
              <a:buNone/>
            </a:pPr>
            <a:r>
              <a:rPr lang="en-US" dirty="0" err="1"/>
              <a:t>w</a:t>
            </a:r>
            <a:r>
              <a:rPr lang="en-US" baseline="-25000" dirty="0" err="1"/>
              <a:t>k</a:t>
            </a:r>
            <a:r>
              <a:rPr lang="en-US" dirty="0"/>
              <a:t> </a:t>
            </a:r>
            <a:r>
              <a:rPr lang="en-US" dirty="0">
                <a:sym typeface="Wingdings" panose="05000000000000000000" pitchFamily="2" charset="2"/>
              </a:rPr>
              <a:t> </a:t>
            </a:r>
            <a:r>
              <a:rPr lang="en-US" dirty="0" err="1">
                <a:sym typeface="Wingdings" panose="05000000000000000000" pitchFamily="2" charset="2"/>
              </a:rPr>
              <a:t>w</a:t>
            </a:r>
            <a:r>
              <a:rPr lang="en-US" baseline="-25000" dirty="0" err="1">
                <a:sym typeface="Wingdings" panose="05000000000000000000" pitchFamily="2" charset="2"/>
              </a:rPr>
              <a:t>k</a:t>
            </a:r>
            <a:r>
              <a:rPr lang="en-US" dirty="0">
                <a:sym typeface="Wingdings" panose="05000000000000000000" pitchFamily="2" charset="2"/>
              </a:rPr>
              <a:t> – </a:t>
            </a:r>
            <a:r>
              <a:rPr lang="el-GR" dirty="0"/>
              <a:t>λ</a:t>
            </a:r>
            <a:r>
              <a:rPr lang="en-US" dirty="0"/>
              <a:t> * ∂MSE(w) / ∂</a:t>
            </a:r>
            <a:r>
              <a:rPr lang="en-US" dirty="0" err="1"/>
              <a:t>w</a:t>
            </a:r>
            <a:r>
              <a:rPr lang="en-US" baseline="-25000" dirty="0" err="1"/>
              <a:t>k</a:t>
            </a:r>
            <a:r>
              <a:rPr lang="en-US" dirty="0"/>
              <a:t> for each k = 0 </a:t>
            </a:r>
            <a:r>
              <a:rPr lang="en-US" dirty="0">
                <a:sym typeface="Wingdings" panose="05000000000000000000" pitchFamily="2" charset="2"/>
              </a:rPr>
              <a:t> D (dimensions)</a:t>
            </a:r>
          </a:p>
          <a:p>
            <a:pPr marL="0" indent="0">
              <a:buNone/>
            </a:pPr>
            <a:endParaRPr lang="en-US" dirty="0"/>
          </a:p>
          <a:p>
            <a:pPr marL="0" indent="0">
              <a:buNone/>
            </a:pPr>
            <a:r>
              <a:rPr lang="en-US" dirty="0"/>
              <a:t>We can think of the partial derivative* of </a:t>
            </a:r>
            <a:r>
              <a:rPr lang="en-US" dirty="0" err="1"/>
              <a:t>w</a:t>
            </a:r>
            <a:r>
              <a:rPr lang="en-US" baseline="-25000" dirty="0" err="1"/>
              <a:t>k</a:t>
            </a:r>
            <a:r>
              <a:rPr lang="en-US" dirty="0"/>
              <a:t> in terms of the k</a:t>
            </a:r>
            <a:r>
              <a:rPr lang="en-US" baseline="30000" dirty="0"/>
              <a:t>th</a:t>
            </a:r>
            <a:r>
              <a:rPr lang="en-US" dirty="0"/>
              <a:t> feature of the </a:t>
            </a:r>
            <a:r>
              <a:rPr lang="en-US" dirty="0" err="1"/>
              <a:t>i</a:t>
            </a:r>
            <a:r>
              <a:rPr lang="en-US" baseline="30000" dirty="0" err="1"/>
              <a:t>th</a:t>
            </a:r>
            <a:r>
              <a:rPr lang="en-US" baseline="30000" dirty="0"/>
              <a:t> </a:t>
            </a:r>
            <a:r>
              <a:rPr lang="en-US" dirty="0"/>
              <a:t>training example</a:t>
            </a:r>
          </a:p>
          <a:p>
            <a:pPr marL="0" indent="0">
              <a:buNone/>
            </a:pPr>
            <a:endParaRPr lang="en-US" dirty="0"/>
          </a:p>
          <a:p>
            <a:pPr marL="0" indent="0">
              <a:buNone/>
            </a:pPr>
            <a:r>
              <a:rPr lang="en-US" sz="1800" dirty="0"/>
              <a:t>*The proof of this fact can be found in readings… (i.e. it’s really hard math!)</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B0ADF09-25D5-4EAB-B2B0-976207924040}"/>
                  </a:ext>
                </a:extLst>
              </p14:cNvPr>
              <p14:cNvContentPartPr/>
              <p14:nvPr/>
            </p14:nvContentPartPr>
            <p14:xfrm>
              <a:off x="6487200" y="3945960"/>
              <a:ext cx="5400" cy="15120"/>
            </p14:xfrm>
          </p:contentPart>
        </mc:Choice>
        <mc:Fallback xmlns="">
          <p:pic>
            <p:nvPicPr>
              <p:cNvPr id="4" name="Ink 3">
                <a:extLst>
                  <a:ext uri="{FF2B5EF4-FFF2-40B4-BE49-F238E27FC236}">
                    <a16:creationId xmlns:a16="http://schemas.microsoft.com/office/drawing/2014/main" id="{1B0ADF09-25D5-4EAB-B2B0-976207924040}"/>
                  </a:ext>
                </a:extLst>
              </p:cNvPr>
              <p:cNvPicPr/>
              <p:nvPr/>
            </p:nvPicPr>
            <p:blipFill>
              <a:blip r:embed="rId3"/>
              <a:stretch>
                <a:fillRect/>
              </a:stretch>
            </p:blipFill>
            <p:spPr>
              <a:xfrm>
                <a:off x="6477840" y="3936600"/>
                <a:ext cx="24120" cy="33840"/>
              </a:xfrm>
              <a:prstGeom prst="rect">
                <a:avLst/>
              </a:prstGeom>
            </p:spPr>
          </p:pic>
        </mc:Fallback>
      </mc:AlternateContent>
    </p:spTree>
    <p:extLst>
      <p:ext uri="{BB962C8B-B14F-4D97-AF65-F5344CB8AC3E}">
        <p14:creationId xmlns:p14="http://schemas.microsoft.com/office/powerpoint/2010/main" val="341748794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C45E4-4A0B-4160-9B6B-17717D24CAB6}"/>
              </a:ext>
            </a:extLst>
          </p:cNvPr>
          <p:cNvSpPr>
            <a:spLocks noGrp="1"/>
          </p:cNvSpPr>
          <p:nvPr>
            <p:ph type="title"/>
          </p:nvPr>
        </p:nvSpPr>
        <p:spPr/>
        <p:txBody>
          <a:bodyPr/>
          <a:lstStyle/>
          <a:p>
            <a:r>
              <a:rPr lang="en-US" dirty="0"/>
              <a:t>Kernel Perceptron</a:t>
            </a:r>
          </a:p>
        </p:txBody>
      </p:sp>
      <p:sp>
        <p:nvSpPr>
          <p:cNvPr id="3" name="Content Placeholder 2">
            <a:extLst>
              <a:ext uri="{FF2B5EF4-FFF2-40B4-BE49-F238E27FC236}">
                <a16:creationId xmlns:a16="http://schemas.microsoft.com/office/drawing/2014/main" id="{0285ADD2-CB75-42EB-83CB-090F67CA0D5A}"/>
              </a:ext>
            </a:extLst>
          </p:cNvPr>
          <p:cNvSpPr>
            <a:spLocks noGrp="1"/>
          </p:cNvSpPr>
          <p:nvPr>
            <p:ph idx="1"/>
          </p:nvPr>
        </p:nvSpPr>
        <p:spPr/>
        <p:txBody>
          <a:bodyPr/>
          <a:lstStyle/>
          <a:p>
            <a:pPr marL="0" indent="0">
              <a:buNone/>
            </a:pPr>
            <a:r>
              <a:rPr lang="en-US" dirty="0"/>
              <a:t>Perform our Kernel transformation of our data, then generate our perceptron!</a:t>
            </a:r>
          </a:p>
        </p:txBody>
      </p:sp>
    </p:spTree>
    <p:extLst>
      <p:ext uri="{BB962C8B-B14F-4D97-AF65-F5344CB8AC3E}">
        <p14:creationId xmlns:p14="http://schemas.microsoft.com/office/powerpoint/2010/main" val="387473568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5E2D2-31BE-4B5D-A3CB-6A1EAAC9F1C5}"/>
              </a:ext>
            </a:extLst>
          </p:cNvPr>
          <p:cNvSpPr>
            <a:spLocks noGrp="1"/>
          </p:cNvSpPr>
          <p:nvPr>
            <p:ph type="title"/>
          </p:nvPr>
        </p:nvSpPr>
        <p:spPr/>
        <p:txBody>
          <a:bodyPr/>
          <a:lstStyle/>
          <a:p>
            <a:r>
              <a:rPr lang="en-US" dirty="0"/>
              <a:t>Kernel Perceptron</a:t>
            </a:r>
          </a:p>
        </p:txBody>
      </p:sp>
      <p:sp>
        <p:nvSpPr>
          <p:cNvPr id="3" name="Content Placeholder 2">
            <a:extLst>
              <a:ext uri="{FF2B5EF4-FFF2-40B4-BE49-F238E27FC236}">
                <a16:creationId xmlns:a16="http://schemas.microsoft.com/office/drawing/2014/main" id="{734E5CAA-0958-405F-B19B-9221ED32B811}"/>
              </a:ext>
            </a:extLst>
          </p:cNvPr>
          <p:cNvSpPr>
            <a:spLocks noGrp="1"/>
          </p:cNvSpPr>
          <p:nvPr>
            <p:ph idx="1"/>
          </p:nvPr>
        </p:nvSpPr>
        <p:spPr/>
        <p:txBody>
          <a:bodyPr/>
          <a:lstStyle/>
          <a:p>
            <a:pPr marL="0" indent="0">
              <a:buNone/>
            </a:pPr>
            <a:r>
              <a:rPr lang="en-US" dirty="0"/>
              <a:t>Create the matrix of our Kernel representation of our data</a:t>
            </a:r>
          </a:p>
          <a:p>
            <a:pPr marL="0" indent="0">
              <a:buNone/>
            </a:pPr>
            <a:endParaRPr lang="en-US" dirty="0"/>
          </a:p>
          <a:p>
            <a:pPr marL="0" indent="0">
              <a:buNone/>
            </a:pPr>
            <a:r>
              <a:rPr lang="en-US" dirty="0"/>
              <a:t>Linear Kernel: </a:t>
            </a:r>
            <a:r>
              <a:rPr lang="pl-PL" dirty="0"/>
              <a:t>K(x, z) = (x</a:t>
            </a:r>
            <a:r>
              <a:rPr lang="pl-PL" baseline="30000" dirty="0"/>
              <a:t>T</a:t>
            </a:r>
            <a:r>
              <a:rPr lang="pl-PL" dirty="0"/>
              <a:t>z</a:t>
            </a:r>
            <a:r>
              <a:rPr lang="en-US" dirty="0"/>
              <a:t>)</a:t>
            </a:r>
          </a:p>
          <a:p>
            <a:pPr marL="0" indent="0">
              <a:buNone/>
            </a:pPr>
            <a:endParaRPr lang="en-US" dirty="0"/>
          </a:p>
          <a:p>
            <a:pPr marL="0" indent="0">
              <a:buNone/>
            </a:pPr>
            <a:r>
              <a:rPr lang="en-US" dirty="0"/>
              <a:t>Polynomial Kernel: </a:t>
            </a:r>
            <a:r>
              <a:rPr lang="pl-PL" dirty="0"/>
              <a:t>K(x, z) = (x</a:t>
            </a:r>
            <a:r>
              <a:rPr lang="pl-PL" baseline="30000" dirty="0"/>
              <a:t>T</a:t>
            </a:r>
            <a:r>
              <a:rPr lang="pl-PL" dirty="0"/>
              <a:t>z + c)</a:t>
            </a:r>
            <a:r>
              <a:rPr lang="en-US" baseline="30000" dirty="0"/>
              <a:t>p</a:t>
            </a:r>
          </a:p>
          <a:p>
            <a:pPr marL="0" indent="0">
              <a:buNone/>
            </a:pPr>
            <a:endParaRPr lang="en-US" baseline="30000" dirty="0"/>
          </a:p>
          <a:p>
            <a:pPr marL="0" indent="0">
              <a:buNone/>
            </a:pPr>
            <a:r>
              <a:rPr lang="en-US" dirty="0"/>
              <a:t>Radial Basis Function(RBF) Kernel: K(x, z) = exp(- </a:t>
            </a:r>
            <a:r>
              <a:rPr lang="el-GR" dirty="0"/>
              <a:t>γ</a:t>
            </a:r>
            <a:r>
              <a:rPr lang="en-US" dirty="0"/>
              <a:t>||x − z||</a:t>
            </a:r>
            <a:r>
              <a:rPr lang="en-US" baseline="30000" dirty="0"/>
              <a:t>2</a:t>
            </a:r>
            <a:r>
              <a:rPr lang="en-US" dirty="0"/>
              <a:t>)</a:t>
            </a:r>
          </a:p>
          <a:p>
            <a:pPr marL="0" indent="0">
              <a:buNone/>
            </a:pPr>
            <a:r>
              <a:rPr lang="en-US" dirty="0"/>
              <a:t>	Gaussian RBF Kernel: K(x, z) = exp((- ||x − z||</a:t>
            </a:r>
            <a:r>
              <a:rPr lang="en-US" baseline="30000" dirty="0"/>
              <a:t>2 </a:t>
            </a:r>
            <a:r>
              <a:rPr lang="en-US" dirty="0"/>
              <a:t>) / 2</a:t>
            </a:r>
            <a:r>
              <a:rPr lang="el-GR" dirty="0"/>
              <a:t>σ</a:t>
            </a:r>
            <a:r>
              <a:rPr lang="en-US" baseline="30000" dirty="0"/>
              <a:t>2</a:t>
            </a:r>
            <a:r>
              <a:rPr lang="el-GR" dirty="0"/>
              <a:t> </a:t>
            </a:r>
            <a:r>
              <a:rPr lang="en-US" dirty="0"/>
              <a:t>)</a:t>
            </a:r>
          </a:p>
          <a:p>
            <a:pPr marL="0" indent="0">
              <a:buNone/>
            </a:pPr>
            <a:endParaRPr lang="en-US" dirty="0"/>
          </a:p>
        </p:txBody>
      </p:sp>
    </p:spTree>
    <p:extLst>
      <p:ext uri="{BB962C8B-B14F-4D97-AF65-F5344CB8AC3E}">
        <p14:creationId xmlns:p14="http://schemas.microsoft.com/office/powerpoint/2010/main" val="301070903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84EE9-064C-4B5E-BFBD-E8D9CE212E23}"/>
              </a:ext>
            </a:extLst>
          </p:cNvPr>
          <p:cNvSpPr>
            <a:spLocks noGrp="1"/>
          </p:cNvSpPr>
          <p:nvPr>
            <p:ph type="title"/>
          </p:nvPr>
        </p:nvSpPr>
        <p:spPr/>
        <p:txBody>
          <a:bodyPr/>
          <a:lstStyle/>
          <a:p>
            <a:r>
              <a:rPr lang="en-US" dirty="0"/>
              <a:t>Training our Perceptron (Fit)</a:t>
            </a:r>
          </a:p>
        </p:txBody>
      </p:sp>
      <p:sp>
        <p:nvSpPr>
          <p:cNvPr id="3" name="Content Placeholder 2">
            <a:extLst>
              <a:ext uri="{FF2B5EF4-FFF2-40B4-BE49-F238E27FC236}">
                <a16:creationId xmlns:a16="http://schemas.microsoft.com/office/drawing/2014/main" id="{6C74B80B-FC8D-4F06-B269-49D55DC7EDE9}"/>
              </a:ext>
            </a:extLst>
          </p:cNvPr>
          <p:cNvSpPr>
            <a:spLocks noGrp="1"/>
          </p:cNvSpPr>
          <p:nvPr>
            <p:ph idx="1"/>
          </p:nvPr>
        </p:nvSpPr>
        <p:spPr/>
        <p:txBody>
          <a:bodyPr/>
          <a:lstStyle/>
          <a:p>
            <a:pPr marL="0" indent="0">
              <a:buNone/>
            </a:pPr>
            <a:r>
              <a:rPr lang="en-US" dirty="0"/>
              <a:t>We no longer have “weights” to train on…</a:t>
            </a:r>
          </a:p>
        </p:txBody>
      </p:sp>
    </p:spTree>
    <p:extLst>
      <p:ext uri="{BB962C8B-B14F-4D97-AF65-F5344CB8AC3E}">
        <p14:creationId xmlns:p14="http://schemas.microsoft.com/office/powerpoint/2010/main" val="14221250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84EE9-064C-4B5E-BFBD-E8D9CE212E23}"/>
              </a:ext>
            </a:extLst>
          </p:cNvPr>
          <p:cNvSpPr>
            <a:spLocks noGrp="1"/>
          </p:cNvSpPr>
          <p:nvPr>
            <p:ph type="title"/>
          </p:nvPr>
        </p:nvSpPr>
        <p:spPr/>
        <p:txBody>
          <a:bodyPr/>
          <a:lstStyle/>
          <a:p>
            <a:r>
              <a:rPr lang="en-US" dirty="0"/>
              <a:t>Training our Perceptron (Fit)</a:t>
            </a:r>
          </a:p>
        </p:txBody>
      </p:sp>
      <p:sp>
        <p:nvSpPr>
          <p:cNvPr id="3" name="Content Placeholder 2">
            <a:extLst>
              <a:ext uri="{FF2B5EF4-FFF2-40B4-BE49-F238E27FC236}">
                <a16:creationId xmlns:a16="http://schemas.microsoft.com/office/drawing/2014/main" id="{6C74B80B-FC8D-4F06-B269-49D55DC7EDE9}"/>
              </a:ext>
            </a:extLst>
          </p:cNvPr>
          <p:cNvSpPr>
            <a:spLocks noGrp="1"/>
          </p:cNvSpPr>
          <p:nvPr>
            <p:ph idx="1"/>
          </p:nvPr>
        </p:nvSpPr>
        <p:spPr>
          <a:xfrm>
            <a:off x="838200" y="1825624"/>
            <a:ext cx="10515600" cy="5032375"/>
          </a:xfrm>
        </p:spPr>
        <p:txBody>
          <a:bodyPr/>
          <a:lstStyle/>
          <a:p>
            <a:pPr marL="0" indent="0">
              <a:buNone/>
            </a:pPr>
            <a:r>
              <a:rPr lang="en-US" dirty="0"/>
              <a:t>We no longer have “weights” to train on…</a:t>
            </a:r>
          </a:p>
          <a:p>
            <a:pPr marL="0" indent="0">
              <a:buNone/>
            </a:pPr>
            <a:endParaRPr lang="en-US" dirty="0"/>
          </a:p>
          <a:p>
            <a:pPr marL="0" indent="0">
              <a:buNone/>
            </a:pPr>
            <a:r>
              <a:rPr lang="en-US" dirty="0"/>
              <a:t>But we can use our Dual Expression of the problem!</a:t>
            </a:r>
          </a:p>
          <a:p>
            <a:pPr marL="0" indent="0">
              <a:buNone/>
            </a:pPr>
            <a:r>
              <a:rPr lang="en-US" dirty="0"/>
              <a:t>	∑</a:t>
            </a:r>
            <a:r>
              <a:rPr lang="en-US" baseline="-25000" dirty="0" err="1"/>
              <a:t>i</a:t>
            </a:r>
            <a:r>
              <a:rPr lang="en-US" baseline="-25000" dirty="0"/>
              <a:t>=1</a:t>
            </a:r>
            <a:r>
              <a:rPr lang="en-US" baseline="-25000" dirty="0">
                <a:sym typeface="Wingdings" panose="05000000000000000000" pitchFamily="2" charset="2"/>
              </a:rPr>
              <a:t>n</a:t>
            </a:r>
            <a:r>
              <a:rPr lang="el-GR" dirty="0"/>
              <a:t> α</a:t>
            </a:r>
            <a:r>
              <a:rPr lang="en-US" baseline="-25000" dirty="0" err="1">
                <a:sym typeface="Wingdings" panose="05000000000000000000" pitchFamily="2" charset="2"/>
              </a:rPr>
              <a:t>i</a:t>
            </a:r>
            <a:r>
              <a:rPr lang="en-US" dirty="0" err="1">
                <a:sym typeface="Wingdings" panose="05000000000000000000" pitchFamily="2" charset="2"/>
              </a:rPr>
              <a:t>y</a:t>
            </a:r>
            <a:r>
              <a:rPr lang="en-US" baseline="-25000" dirty="0" err="1">
                <a:sym typeface="Wingdings" panose="05000000000000000000" pitchFamily="2" charset="2"/>
              </a:rPr>
              <a:t>i</a:t>
            </a:r>
            <a:r>
              <a:rPr lang="en-US" dirty="0" err="1">
                <a:sym typeface="Wingdings" panose="05000000000000000000" pitchFamily="2" charset="2"/>
              </a:rPr>
              <a:t>K</a:t>
            </a:r>
            <a:r>
              <a:rPr lang="en-US" dirty="0">
                <a:sym typeface="Wingdings" panose="05000000000000000000" pitchFamily="2" charset="2"/>
              </a:rPr>
              <a:t>(</a:t>
            </a:r>
            <a:r>
              <a:rPr lang="en-US" dirty="0" err="1">
                <a:sym typeface="Wingdings" panose="05000000000000000000" pitchFamily="2" charset="2"/>
              </a:rPr>
              <a:t>x</a:t>
            </a:r>
            <a:r>
              <a:rPr lang="en-US" baseline="-25000" dirty="0" err="1">
                <a:sym typeface="Wingdings" panose="05000000000000000000" pitchFamily="2" charset="2"/>
              </a:rPr>
              <a:t>i</a:t>
            </a:r>
            <a:r>
              <a:rPr lang="en-US" dirty="0" err="1">
                <a:sym typeface="Wingdings" panose="05000000000000000000" pitchFamily="2" charset="2"/>
              </a:rPr>
              <a:t>,x</a:t>
            </a:r>
            <a:r>
              <a:rPr lang="en-US" baseline="-25000" dirty="0" err="1">
                <a:sym typeface="Wingdings" panose="05000000000000000000" pitchFamily="2" charset="2"/>
              </a:rPr>
              <a:t>j</a:t>
            </a:r>
            <a:r>
              <a:rPr lang="en-US" dirty="0">
                <a:sym typeface="Wingdings" panose="05000000000000000000" pitchFamily="2" charset="2"/>
              </a:rPr>
              <a:t>)</a:t>
            </a:r>
          </a:p>
          <a:p>
            <a:pPr marL="0" indent="0">
              <a:buNone/>
            </a:pPr>
            <a:endParaRPr lang="en-US" dirty="0">
              <a:sym typeface="Wingdings" panose="05000000000000000000" pitchFamily="2" charset="2"/>
            </a:endParaRPr>
          </a:p>
          <a:p>
            <a:pPr marL="0" indent="0">
              <a:buNone/>
            </a:pPr>
            <a:r>
              <a:rPr lang="en-US" dirty="0">
                <a:sym typeface="Wingdings" panose="05000000000000000000" pitchFamily="2" charset="2"/>
              </a:rPr>
              <a:t>And use the same perceptron update as before, but increment our </a:t>
            </a:r>
            <a:r>
              <a:rPr lang="el-GR" dirty="0"/>
              <a:t>α</a:t>
            </a:r>
            <a:r>
              <a:rPr lang="en-US" dirty="0"/>
              <a:t> by 1 each time.</a:t>
            </a:r>
          </a:p>
          <a:p>
            <a:pPr marL="0" indent="0">
              <a:buNone/>
            </a:pPr>
            <a:endParaRPr lang="en-US" dirty="0"/>
          </a:p>
          <a:p>
            <a:pPr marL="0" indent="0">
              <a:buNone/>
            </a:pPr>
            <a:r>
              <a:rPr lang="en-US" dirty="0"/>
              <a:t>If an example incremented </a:t>
            </a:r>
            <a:r>
              <a:rPr lang="el-GR" dirty="0"/>
              <a:t>α</a:t>
            </a:r>
            <a:r>
              <a:rPr lang="en-US" dirty="0"/>
              <a:t>, then it’s a </a:t>
            </a:r>
            <a:r>
              <a:rPr lang="en-US" i="1" dirty="0"/>
              <a:t>support vector</a:t>
            </a:r>
            <a:endParaRPr lang="en-US" dirty="0"/>
          </a:p>
        </p:txBody>
      </p:sp>
    </p:spTree>
    <p:extLst>
      <p:ext uri="{BB962C8B-B14F-4D97-AF65-F5344CB8AC3E}">
        <p14:creationId xmlns:p14="http://schemas.microsoft.com/office/powerpoint/2010/main" val="4722020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7A56CF-F221-4A2A-9554-5D2B0EDD4FB6}"/>
              </a:ext>
            </a:extLst>
          </p:cNvPr>
          <p:cNvSpPr>
            <a:spLocks noGrp="1"/>
          </p:cNvSpPr>
          <p:nvPr>
            <p:ph type="title"/>
          </p:nvPr>
        </p:nvSpPr>
        <p:spPr/>
        <p:txBody>
          <a:bodyPr/>
          <a:lstStyle/>
          <a:p>
            <a:r>
              <a:rPr lang="en-US" dirty="0"/>
              <a:t>Feature Engineering</a:t>
            </a:r>
          </a:p>
        </p:txBody>
      </p:sp>
      <p:sp>
        <p:nvSpPr>
          <p:cNvPr id="5" name="Text Placeholder 4">
            <a:extLst>
              <a:ext uri="{FF2B5EF4-FFF2-40B4-BE49-F238E27FC236}">
                <a16:creationId xmlns:a16="http://schemas.microsoft.com/office/drawing/2014/main" id="{AA28D9A5-B2C3-4E76-8AEA-4C25087680D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9052866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F13293-005F-45C9-90E5-D3181F623528}"/>
              </a:ext>
            </a:extLst>
          </p:cNvPr>
          <p:cNvSpPr>
            <a:spLocks noGrp="1"/>
          </p:cNvSpPr>
          <p:nvPr>
            <p:ph type="title"/>
          </p:nvPr>
        </p:nvSpPr>
        <p:spPr/>
        <p:txBody>
          <a:bodyPr/>
          <a:lstStyle/>
          <a:p>
            <a:r>
              <a:rPr lang="en-US" dirty="0"/>
              <a:t>Problems With Data</a:t>
            </a:r>
          </a:p>
        </p:txBody>
      </p:sp>
      <p:sp>
        <p:nvSpPr>
          <p:cNvPr id="5" name="Content Placeholder 4">
            <a:extLst>
              <a:ext uri="{FF2B5EF4-FFF2-40B4-BE49-F238E27FC236}">
                <a16:creationId xmlns:a16="http://schemas.microsoft.com/office/drawing/2014/main" id="{37D3F06E-D547-437A-AE13-19DC4D189784}"/>
              </a:ext>
            </a:extLst>
          </p:cNvPr>
          <p:cNvSpPr>
            <a:spLocks noGrp="1"/>
          </p:cNvSpPr>
          <p:nvPr>
            <p:ph idx="1"/>
          </p:nvPr>
        </p:nvSpPr>
        <p:spPr/>
        <p:txBody>
          <a:bodyPr/>
          <a:lstStyle/>
          <a:p>
            <a:pPr marL="0" indent="0">
              <a:buNone/>
            </a:pPr>
            <a:r>
              <a:rPr lang="en-US" dirty="0"/>
              <a:t>Categorical Data</a:t>
            </a:r>
          </a:p>
          <a:p>
            <a:pPr marL="0" indent="0">
              <a:buNone/>
            </a:pPr>
            <a:endParaRPr lang="en-US" dirty="0"/>
          </a:p>
        </p:txBody>
      </p:sp>
      <p:pic>
        <p:nvPicPr>
          <p:cNvPr id="6" name="Picture 2" descr="Image result for dogs">
            <a:extLst>
              <a:ext uri="{FF2B5EF4-FFF2-40B4-BE49-F238E27FC236}">
                <a16:creationId xmlns:a16="http://schemas.microsoft.com/office/drawing/2014/main" id="{01BF608D-8534-4781-A36B-00839EEF6F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1663" y="1825625"/>
            <a:ext cx="495213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07244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93EC1-95CD-483A-A7EE-70FDBC02513D}"/>
              </a:ext>
            </a:extLst>
          </p:cNvPr>
          <p:cNvSpPr>
            <a:spLocks noGrp="1"/>
          </p:cNvSpPr>
          <p:nvPr>
            <p:ph type="title"/>
          </p:nvPr>
        </p:nvSpPr>
        <p:spPr/>
        <p:txBody>
          <a:bodyPr/>
          <a:lstStyle/>
          <a:p>
            <a:r>
              <a:rPr lang="en-US" dirty="0"/>
              <a:t>Categorical Data – Ways to Encode</a:t>
            </a:r>
          </a:p>
        </p:txBody>
      </p:sp>
      <p:sp>
        <p:nvSpPr>
          <p:cNvPr id="3" name="Content Placeholder 2">
            <a:extLst>
              <a:ext uri="{FF2B5EF4-FFF2-40B4-BE49-F238E27FC236}">
                <a16:creationId xmlns:a16="http://schemas.microsoft.com/office/drawing/2014/main" id="{0DA98A19-A7D7-4BA4-A4E6-6F36A139D552}"/>
              </a:ext>
            </a:extLst>
          </p:cNvPr>
          <p:cNvSpPr>
            <a:spLocks noGrp="1"/>
          </p:cNvSpPr>
          <p:nvPr>
            <p:ph idx="1"/>
          </p:nvPr>
        </p:nvSpPr>
        <p:spPr/>
        <p:txBody>
          <a:bodyPr/>
          <a:lstStyle/>
          <a:p>
            <a:pPr marL="0" indent="0">
              <a:buNone/>
            </a:pPr>
            <a:r>
              <a:rPr lang="en-US" dirty="0"/>
              <a:t>Match to a corresponding numeric value</a:t>
            </a:r>
          </a:p>
          <a:p>
            <a:pPr marL="0" indent="0">
              <a:buNone/>
            </a:pPr>
            <a:endParaRPr lang="en-US" dirty="0"/>
          </a:p>
          <a:p>
            <a:pPr marL="0" indent="0">
              <a:buNone/>
            </a:pPr>
            <a:r>
              <a:rPr lang="en-US" dirty="0"/>
              <a:t>Color </a:t>
            </a:r>
            <a:r>
              <a:rPr lang="en-US" dirty="0">
                <a:sym typeface="Wingdings" panose="05000000000000000000" pitchFamily="2" charset="2"/>
              </a:rPr>
              <a:t> R, G, B values (0 – 256)</a:t>
            </a:r>
          </a:p>
        </p:txBody>
      </p:sp>
    </p:spTree>
    <p:extLst>
      <p:ext uri="{BB962C8B-B14F-4D97-AF65-F5344CB8AC3E}">
        <p14:creationId xmlns:p14="http://schemas.microsoft.com/office/powerpoint/2010/main" val="374535631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93EC1-95CD-483A-A7EE-70FDBC02513D}"/>
              </a:ext>
            </a:extLst>
          </p:cNvPr>
          <p:cNvSpPr>
            <a:spLocks noGrp="1"/>
          </p:cNvSpPr>
          <p:nvPr>
            <p:ph type="title"/>
          </p:nvPr>
        </p:nvSpPr>
        <p:spPr/>
        <p:txBody>
          <a:bodyPr/>
          <a:lstStyle/>
          <a:p>
            <a:r>
              <a:rPr lang="en-US" dirty="0"/>
              <a:t>Categorical Data – Ways to Encode</a:t>
            </a:r>
          </a:p>
        </p:txBody>
      </p:sp>
      <p:sp>
        <p:nvSpPr>
          <p:cNvPr id="3" name="Content Placeholder 2">
            <a:extLst>
              <a:ext uri="{FF2B5EF4-FFF2-40B4-BE49-F238E27FC236}">
                <a16:creationId xmlns:a16="http://schemas.microsoft.com/office/drawing/2014/main" id="{0DA98A19-A7D7-4BA4-A4E6-6F36A139D552}"/>
              </a:ext>
            </a:extLst>
          </p:cNvPr>
          <p:cNvSpPr>
            <a:spLocks noGrp="1"/>
          </p:cNvSpPr>
          <p:nvPr>
            <p:ph idx="1"/>
          </p:nvPr>
        </p:nvSpPr>
        <p:spPr/>
        <p:txBody>
          <a:bodyPr/>
          <a:lstStyle/>
          <a:p>
            <a:pPr marL="0" indent="0">
              <a:buNone/>
            </a:pPr>
            <a:r>
              <a:rPr lang="en-US" dirty="0"/>
              <a:t>Match to a corresponding numeric value</a:t>
            </a:r>
          </a:p>
          <a:p>
            <a:pPr marL="0" indent="0">
              <a:buNone/>
            </a:pPr>
            <a:endParaRPr lang="en-US" dirty="0"/>
          </a:p>
          <a:p>
            <a:pPr marL="0" indent="0">
              <a:buNone/>
            </a:pPr>
            <a:r>
              <a:rPr lang="en-US" dirty="0"/>
              <a:t>Color </a:t>
            </a:r>
            <a:r>
              <a:rPr lang="en-US" dirty="0">
                <a:sym typeface="Wingdings" panose="05000000000000000000" pitchFamily="2" charset="2"/>
              </a:rPr>
              <a:t> R, G, B values (0 – 256)</a:t>
            </a:r>
          </a:p>
          <a:p>
            <a:pPr marL="0" indent="0">
              <a:buNone/>
            </a:pPr>
            <a:endParaRPr lang="en-US" dirty="0">
              <a:sym typeface="Wingdings" panose="05000000000000000000" pitchFamily="2" charset="2"/>
            </a:endParaRPr>
          </a:p>
          <a:p>
            <a:pPr marL="0" indent="0">
              <a:buNone/>
            </a:pPr>
            <a:r>
              <a:rPr lang="en-US" dirty="0">
                <a:sym typeface="Wingdings" panose="05000000000000000000" pitchFamily="2" charset="2"/>
              </a:rPr>
              <a:t>Will this work for every type of categorical data?</a:t>
            </a:r>
          </a:p>
          <a:p>
            <a:pPr marL="0" indent="0">
              <a:buNone/>
            </a:pPr>
            <a:r>
              <a:rPr lang="en-US" dirty="0">
                <a:sym typeface="Wingdings" panose="05000000000000000000" pitchFamily="2" charset="2"/>
              </a:rPr>
              <a:t>	 - choosing a piece of furniture to recommend based on room</a:t>
            </a:r>
          </a:p>
        </p:txBody>
      </p:sp>
    </p:spTree>
    <p:extLst>
      <p:ext uri="{BB962C8B-B14F-4D97-AF65-F5344CB8AC3E}">
        <p14:creationId xmlns:p14="http://schemas.microsoft.com/office/powerpoint/2010/main" val="245219619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93EC1-95CD-483A-A7EE-70FDBC02513D}"/>
              </a:ext>
            </a:extLst>
          </p:cNvPr>
          <p:cNvSpPr>
            <a:spLocks noGrp="1"/>
          </p:cNvSpPr>
          <p:nvPr>
            <p:ph type="title"/>
          </p:nvPr>
        </p:nvSpPr>
        <p:spPr/>
        <p:txBody>
          <a:bodyPr/>
          <a:lstStyle/>
          <a:p>
            <a:r>
              <a:rPr lang="en-US" dirty="0"/>
              <a:t>Categorical Data – Ways to Encode</a:t>
            </a:r>
          </a:p>
        </p:txBody>
      </p:sp>
      <p:sp>
        <p:nvSpPr>
          <p:cNvPr id="3" name="Content Placeholder 2">
            <a:extLst>
              <a:ext uri="{FF2B5EF4-FFF2-40B4-BE49-F238E27FC236}">
                <a16:creationId xmlns:a16="http://schemas.microsoft.com/office/drawing/2014/main" id="{0DA98A19-A7D7-4BA4-A4E6-6F36A139D552}"/>
              </a:ext>
            </a:extLst>
          </p:cNvPr>
          <p:cNvSpPr>
            <a:spLocks noGrp="1"/>
          </p:cNvSpPr>
          <p:nvPr>
            <p:ph idx="1"/>
          </p:nvPr>
        </p:nvSpPr>
        <p:spPr/>
        <p:txBody>
          <a:bodyPr/>
          <a:lstStyle/>
          <a:p>
            <a:pPr marL="0" indent="0">
              <a:buNone/>
            </a:pPr>
            <a:r>
              <a:rPr lang="en-US" dirty="0">
                <a:sym typeface="Wingdings" panose="05000000000000000000" pitchFamily="2" charset="2"/>
              </a:rPr>
              <a:t>Create a new numeric value for each category</a:t>
            </a:r>
          </a:p>
        </p:txBody>
      </p:sp>
      <p:graphicFrame>
        <p:nvGraphicFramePr>
          <p:cNvPr id="4" name="Table 3">
            <a:extLst>
              <a:ext uri="{FF2B5EF4-FFF2-40B4-BE49-F238E27FC236}">
                <a16:creationId xmlns:a16="http://schemas.microsoft.com/office/drawing/2014/main" id="{D62F00AB-DCDA-40D2-B803-0C367D04EBF7}"/>
              </a:ext>
            </a:extLst>
          </p:cNvPr>
          <p:cNvGraphicFramePr>
            <a:graphicFrameLocks noGrp="1"/>
          </p:cNvGraphicFramePr>
          <p:nvPr/>
        </p:nvGraphicFramePr>
        <p:xfrm>
          <a:off x="3555511" y="2541546"/>
          <a:ext cx="5080978" cy="2919496"/>
        </p:xfrm>
        <a:graphic>
          <a:graphicData uri="http://schemas.openxmlformats.org/drawingml/2006/table">
            <a:tbl>
              <a:tblPr firstRow="1" bandRow="1">
                <a:tableStyleId>{5C22544A-7EE6-4342-B048-85BDC9FD1C3A}</a:tableStyleId>
              </a:tblPr>
              <a:tblGrid>
                <a:gridCol w="2540489">
                  <a:extLst>
                    <a:ext uri="{9D8B030D-6E8A-4147-A177-3AD203B41FA5}">
                      <a16:colId xmlns:a16="http://schemas.microsoft.com/office/drawing/2014/main" val="1279974457"/>
                    </a:ext>
                  </a:extLst>
                </a:gridCol>
                <a:gridCol w="2540489">
                  <a:extLst>
                    <a:ext uri="{9D8B030D-6E8A-4147-A177-3AD203B41FA5}">
                      <a16:colId xmlns:a16="http://schemas.microsoft.com/office/drawing/2014/main" val="1996099509"/>
                    </a:ext>
                  </a:extLst>
                </a:gridCol>
              </a:tblGrid>
              <a:tr h="729874">
                <a:tc>
                  <a:txBody>
                    <a:bodyPr/>
                    <a:lstStyle/>
                    <a:p>
                      <a:pPr algn="ctr"/>
                      <a:r>
                        <a:rPr lang="en-US" b="0" dirty="0">
                          <a:solidFill>
                            <a:sysClr val="windowText" lastClr="000000"/>
                          </a:solidFill>
                        </a:rPr>
                        <a:t>White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7495760"/>
                  </a:ext>
                </a:extLst>
              </a:tr>
              <a:tr h="729874">
                <a:tc>
                  <a:txBody>
                    <a:bodyPr/>
                    <a:lstStyle/>
                    <a:p>
                      <a:pPr algn="ctr"/>
                      <a:r>
                        <a:rPr lang="en-US" b="0" dirty="0">
                          <a:solidFill>
                            <a:sysClr val="windowText" lastClr="000000"/>
                          </a:solidFill>
                        </a:rPr>
                        <a:t>Brown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9014070"/>
                  </a:ext>
                </a:extLst>
              </a:tr>
              <a:tr h="729874">
                <a:tc>
                  <a:txBody>
                    <a:bodyPr/>
                    <a:lstStyle/>
                    <a:p>
                      <a:pPr algn="ctr"/>
                      <a:r>
                        <a:rPr lang="en-US" b="0" dirty="0">
                          <a:solidFill>
                            <a:sysClr val="windowText" lastClr="000000"/>
                          </a:solidFill>
                        </a:rPr>
                        <a:t>Gold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ysClr val="windowText" lastClr="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8414567"/>
                  </a:ext>
                </a:extLst>
              </a:tr>
              <a:tr h="729874">
                <a:tc>
                  <a:txBody>
                    <a:bodyPr/>
                    <a:lstStyle/>
                    <a:p>
                      <a:pPr algn="ctr"/>
                      <a:r>
                        <a:rPr lang="en-US" b="0" dirty="0">
                          <a:solidFill>
                            <a:sysClr val="windowText" lastClr="000000"/>
                          </a:solidFill>
                        </a:rPr>
                        <a:t>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ysClr val="windowText" lastClr="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8925798"/>
                  </a:ext>
                </a:extLst>
              </a:tr>
            </a:tbl>
          </a:graphicData>
        </a:graphic>
      </p:graphicFrame>
    </p:spTree>
    <p:extLst>
      <p:ext uri="{BB962C8B-B14F-4D97-AF65-F5344CB8AC3E}">
        <p14:creationId xmlns:p14="http://schemas.microsoft.com/office/powerpoint/2010/main" val="338023880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93EC1-95CD-483A-A7EE-70FDBC02513D}"/>
              </a:ext>
            </a:extLst>
          </p:cNvPr>
          <p:cNvSpPr>
            <a:spLocks noGrp="1"/>
          </p:cNvSpPr>
          <p:nvPr>
            <p:ph type="title"/>
          </p:nvPr>
        </p:nvSpPr>
        <p:spPr/>
        <p:txBody>
          <a:bodyPr/>
          <a:lstStyle/>
          <a:p>
            <a:r>
              <a:rPr lang="en-US" dirty="0"/>
              <a:t>Categorical Data – Ways to Encode</a:t>
            </a:r>
          </a:p>
        </p:txBody>
      </p:sp>
      <p:sp>
        <p:nvSpPr>
          <p:cNvPr id="3" name="Content Placeholder 2">
            <a:extLst>
              <a:ext uri="{FF2B5EF4-FFF2-40B4-BE49-F238E27FC236}">
                <a16:creationId xmlns:a16="http://schemas.microsoft.com/office/drawing/2014/main" id="{0DA98A19-A7D7-4BA4-A4E6-6F36A139D552}"/>
              </a:ext>
            </a:extLst>
          </p:cNvPr>
          <p:cNvSpPr>
            <a:spLocks noGrp="1"/>
          </p:cNvSpPr>
          <p:nvPr>
            <p:ph idx="1"/>
          </p:nvPr>
        </p:nvSpPr>
        <p:spPr/>
        <p:txBody>
          <a:bodyPr/>
          <a:lstStyle/>
          <a:p>
            <a:pPr marL="0" indent="0">
              <a:buNone/>
            </a:pPr>
            <a:r>
              <a:rPr lang="en-US" dirty="0">
                <a:sym typeface="Wingdings" panose="05000000000000000000" pitchFamily="2" charset="2"/>
              </a:rPr>
              <a:t>Create a new numeric value for each category</a:t>
            </a:r>
          </a:p>
          <a:p>
            <a:pPr marL="0" indent="0">
              <a:buNone/>
            </a:pPr>
            <a:endParaRPr lang="en-US" dirty="0">
              <a:sym typeface="Wingdings" panose="05000000000000000000" pitchFamily="2" charset="2"/>
            </a:endParaRPr>
          </a:p>
          <a:p>
            <a:pPr marL="0" indent="0">
              <a:buNone/>
            </a:pPr>
            <a:endParaRPr lang="en-US" dirty="0">
              <a:sym typeface="Wingdings" panose="05000000000000000000" pitchFamily="2" charset="2"/>
            </a:endParaRPr>
          </a:p>
          <a:p>
            <a:pPr marL="0" indent="0">
              <a:buNone/>
            </a:pPr>
            <a:endParaRPr lang="en-US" dirty="0">
              <a:sym typeface="Wingdings" panose="05000000000000000000" pitchFamily="2" charset="2"/>
            </a:endParaRPr>
          </a:p>
          <a:p>
            <a:pPr marL="0" indent="0">
              <a:buNone/>
            </a:pPr>
            <a:endParaRPr lang="en-US" dirty="0">
              <a:sym typeface="Wingdings" panose="05000000000000000000" pitchFamily="2" charset="2"/>
            </a:endParaRPr>
          </a:p>
          <a:p>
            <a:pPr marL="0" indent="0">
              <a:buNone/>
            </a:pPr>
            <a:endParaRPr lang="en-US" dirty="0">
              <a:sym typeface="Wingdings" panose="05000000000000000000" pitchFamily="2" charset="2"/>
            </a:endParaRPr>
          </a:p>
          <a:p>
            <a:pPr marL="0" indent="0">
              <a:buNone/>
            </a:pPr>
            <a:endParaRPr lang="en-US" dirty="0">
              <a:sym typeface="Wingdings" panose="05000000000000000000" pitchFamily="2" charset="2"/>
            </a:endParaRPr>
          </a:p>
          <a:p>
            <a:pPr marL="0" indent="0">
              <a:buNone/>
            </a:pPr>
            <a:r>
              <a:rPr lang="en-US" dirty="0">
                <a:sym typeface="Wingdings" panose="05000000000000000000" pitchFamily="2" charset="2"/>
              </a:rPr>
              <a:t>Problems?</a:t>
            </a:r>
          </a:p>
        </p:txBody>
      </p:sp>
      <p:graphicFrame>
        <p:nvGraphicFramePr>
          <p:cNvPr id="4" name="Table 3">
            <a:extLst>
              <a:ext uri="{FF2B5EF4-FFF2-40B4-BE49-F238E27FC236}">
                <a16:creationId xmlns:a16="http://schemas.microsoft.com/office/drawing/2014/main" id="{D62F00AB-DCDA-40D2-B803-0C367D04EBF7}"/>
              </a:ext>
            </a:extLst>
          </p:cNvPr>
          <p:cNvGraphicFramePr>
            <a:graphicFrameLocks noGrp="1"/>
          </p:cNvGraphicFramePr>
          <p:nvPr/>
        </p:nvGraphicFramePr>
        <p:xfrm>
          <a:off x="3555511" y="2541546"/>
          <a:ext cx="5080978" cy="2919496"/>
        </p:xfrm>
        <a:graphic>
          <a:graphicData uri="http://schemas.openxmlformats.org/drawingml/2006/table">
            <a:tbl>
              <a:tblPr firstRow="1" bandRow="1">
                <a:tableStyleId>{5C22544A-7EE6-4342-B048-85BDC9FD1C3A}</a:tableStyleId>
              </a:tblPr>
              <a:tblGrid>
                <a:gridCol w="2540489">
                  <a:extLst>
                    <a:ext uri="{9D8B030D-6E8A-4147-A177-3AD203B41FA5}">
                      <a16:colId xmlns:a16="http://schemas.microsoft.com/office/drawing/2014/main" val="1279974457"/>
                    </a:ext>
                  </a:extLst>
                </a:gridCol>
                <a:gridCol w="2540489">
                  <a:extLst>
                    <a:ext uri="{9D8B030D-6E8A-4147-A177-3AD203B41FA5}">
                      <a16:colId xmlns:a16="http://schemas.microsoft.com/office/drawing/2014/main" val="1996099509"/>
                    </a:ext>
                  </a:extLst>
                </a:gridCol>
              </a:tblGrid>
              <a:tr h="729874">
                <a:tc>
                  <a:txBody>
                    <a:bodyPr/>
                    <a:lstStyle/>
                    <a:p>
                      <a:pPr algn="ctr"/>
                      <a:r>
                        <a:rPr lang="en-US" b="0" dirty="0">
                          <a:solidFill>
                            <a:sysClr val="windowText" lastClr="000000"/>
                          </a:solidFill>
                        </a:rPr>
                        <a:t>White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7495760"/>
                  </a:ext>
                </a:extLst>
              </a:tr>
              <a:tr h="729874">
                <a:tc>
                  <a:txBody>
                    <a:bodyPr/>
                    <a:lstStyle/>
                    <a:p>
                      <a:pPr algn="ctr"/>
                      <a:r>
                        <a:rPr lang="en-US" b="0" dirty="0">
                          <a:solidFill>
                            <a:sysClr val="windowText" lastClr="000000"/>
                          </a:solidFill>
                        </a:rPr>
                        <a:t>Brown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9014070"/>
                  </a:ext>
                </a:extLst>
              </a:tr>
              <a:tr h="729874">
                <a:tc>
                  <a:txBody>
                    <a:bodyPr/>
                    <a:lstStyle/>
                    <a:p>
                      <a:pPr algn="ctr"/>
                      <a:r>
                        <a:rPr lang="en-US" b="0" dirty="0">
                          <a:solidFill>
                            <a:sysClr val="windowText" lastClr="000000"/>
                          </a:solidFill>
                        </a:rPr>
                        <a:t>Gold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ysClr val="windowText" lastClr="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8414567"/>
                  </a:ext>
                </a:extLst>
              </a:tr>
              <a:tr h="729874">
                <a:tc>
                  <a:txBody>
                    <a:bodyPr/>
                    <a:lstStyle/>
                    <a:p>
                      <a:pPr algn="ctr"/>
                      <a:r>
                        <a:rPr lang="en-US" b="0" dirty="0">
                          <a:solidFill>
                            <a:sysClr val="windowText" lastClr="000000"/>
                          </a:solidFill>
                        </a:rPr>
                        <a:t>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ysClr val="windowText" lastClr="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8925798"/>
                  </a:ext>
                </a:extLst>
              </a:tr>
            </a:tbl>
          </a:graphicData>
        </a:graphic>
      </p:graphicFrame>
    </p:spTree>
    <p:extLst>
      <p:ext uri="{BB962C8B-B14F-4D97-AF65-F5344CB8AC3E}">
        <p14:creationId xmlns:p14="http://schemas.microsoft.com/office/powerpoint/2010/main" val="3521198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9A5C3-F59B-4AAD-ABE9-E9914186727A}"/>
              </a:ext>
            </a:extLst>
          </p:cNvPr>
          <p:cNvSpPr>
            <a:spLocks noGrp="1"/>
          </p:cNvSpPr>
          <p:nvPr>
            <p:ph type="title"/>
          </p:nvPr>
        </p:nvSpPr>
        <p:spPr/>
        <p:txBody>
          <a:bodyPr/>
          <a:lstStyle/>
          <a:p>
            <a:r>
              <a:rPr lang="en-US" dirty="0"/>
              <a:t>Exercise – Regression (B)</a:t>
            </a:r>
          </a:p>
        </p:txBody>
      </p:sp>
      <p:sp>
        <p:nvSpPr>
          <p:cNvPr id="3" name="Content Placeholder 2">
            <a:extLst>
              <a:ext uri="{FF2B5EF4-FFF2-40B4-BE49-F238E27FC236}">
                <a16:creationId xmlns:a16="http://schemas.microsoft.com/office/drawing/2014/main" id="{99CFC9B7-9A9E-4BFC-9743-D74BADEF42F4}"/>
              </a:ext>
            </a:extLst>
          </p:cNvPr>
          <p:cNvSpPr>
            <a:spLocks noGrp="1"/>
          </p:cNvSpPr>
          <p:nvPr>
            <p:ph idx="1"/>
          </p:nvPr>
        </p:nvSpPr>
        <p:spPr/>
        <p:txBody>
          <a:bodyPr/>
          <a:lstStyle/>
          <a:p>
            <a:r>
              <a:rPr lang="en-US" dirty="0"/>
              <a:t>Linear Regression of our California Housing Dataset</a:t>
            </a:r>
          </a:p>
        </p:txBody>
      </p:sp>
    </p:spTree>
    <p:extLst>
      <p:ext uri="{BB962C8B-B14F-4D97-AF65-F5344CB8AC3E}">
        <p14:creationId xmlns:p14="http://schemas.microsoft.com/office/powerpoint/2010/main" val="245629754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93EC1-95CD-483A-A7EE-70FDBC02513D}"/>
              </a:ext>
            </a:extLst>
          </p:cNvPr>
          <p:cNvSpPr>
            <a:spLocks noGrp="1"/>
          </p:cNvSpPr>
          <p:nvPr>
            <p:ph type="title"/>
          </p:nvPr>
        </p:nvSpPr>
        <p:spPr/>
        <p:txBody>
          <a:bodyPr/>
          <a:lstStyle/>
          <a:p>
            <a:r>
              <a:rPr lang="en-US" dirty="0"/>
              <a:t>Categorical Data – Ways to Encode</a:t>
            </a:r>
          </a:p>
        </p:txBody>
      </p:sp>
      <p:sp>
        <p:nvSpPr>
          <p:cNvPr id="3" name="Content Placeholder 2">
            <a:extLst>
              <a:ext uri="{FF2B5EF4-FFF2-40B4-BE49-F238E27FC236}">
                <a16:creationId xmlns:a16="http://schemas.microsoft.com/office/drawing/2014/main" id="{0DA98A19-A7D7-4BA4-A4E6-6F36A139D552}"/>
              </a:ext>
            </a:extLst>
          </p:cNvPr>
          <p:cNvSpPr>
            <a:spLocks noGrp="1"/>
          </p:cNvSpPr>
          <p:nvPr>
            <p:ph idx="1"/>
          </p:nvPr>
        </p:nvSpPr>
        <p:spPr/>
        <p:txBody>
          <a:bodyPr/>
          <a:lstStyle/>
          <a:p>
            <a:pPr marL="0" indent="0">
              <a:buNone/>
            </a:pPr>
            <a:r>
              <a:rPr lang="en-US" dirty="0">
                <a:sym typeface="Wingdings" panose="05000000000000000000" pitchFamily="2" charset="2"/>
              </a:rPr>
              <a:t>Create a new binary feature (</a:t>
            </a:r>
            <a:r>
              <a:rPr lang="en-US" i="1" dirty="0">
                <a:sym typeface="Wingdings" panose="05000000000000000000" pitchFamily="2" charset="2"/>
              </a:rPr>
              <a:t>dummy </a:t>
            </a:r>
            <a:r>
              <a:rPr lang="en-US" dirty="0">
                <a:sym typeface="Wingdings" panose="05000000000000000000" pitchFamily="2" charset="2"/>
              </a:rPr>
              <a:t>variable) for each category</a:t>
            </a:r>
          </a:p>
          <a:p>
            <a:pPr marL="0" indent="0">
              <a:buNone/>
            </a:pPr>
            <a:r>
              <a:rPr lang="en-US" dirty="0">
                <a:sym typeface="Wingdings" panose="05000000000000000000" pitchFamily="2" charset="2"/>
              </a:rPr>
              <a:t>	 - one-hot encoding</a:t>
            </a:r>
          </a:p>
        </p:txBody>
      </p:sp>
      <p:graphicFrame>
        <p:nvGraphicFramePr>
          <p:cNvPr id="5" name="Table 4">
            <a:extLst>
              <a:ext uri="{FF2B5EF4-FFF2-40B4-BE49-F238E27FC236}">
                <a16:creationId xmlns:a16="http://schemas.microsoft.com/office/drawing/2014/main" id="{FF2F86AF-0F9B-4E37-8DD3-CAE45901FC76}"/>
              </a:ext>
            </a:extLst>
          </p:cNvPr>
          <p:cNvGraphicFramePr>
            <a:graphicFrameLocks noGrp="1"/>
          </p:cNvGraphicFramePr>
          <p:nvPr/>
        </p:nvGraphicFramePr>
        <p:xfrm>
          <a:off x="2032000" y="3498036"/>
          <a:ext cx="8128000" cy="18491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482330696"/>
                    </a:ext>
                  </a:extLst>
                </a:gridCol>
                <a:gridCol w="1625600">
                  <a:extLst>
                    <a:ext uri="{9D8B030D-6E8A-4147-A177-3AD203B41FA5}">
                      <a16:colId xmlns:a16="http://schemas.microsoft.com/office/drawing/2014/main" val="1615999968"/>
                    </a:ext>
                  </a:extLst>
                </a:gridCol>
                <a:gridCol w="1625600">
                  <a:extLst>
                    <a:ext uri="{9D8B030D-6E8A-4147-A177-3AD203B41FA5}">
                      <a16:colId xmlns:a16="http://schemas.microsoft.com/office/drawing/2014/main" val="2975563091"/>
                    </a:ext>
                  </a:extLst>
                </a:gridCol>
                <a:gridCol w="1625600">
                  <a:extLst>
                    <a:ext uri="{9D8B030D-6E8A-4147-A177-3AD203B41FA5}">
                      <a16:colId xmlns:a16="http://schemas.microsoft.com/office/drawing/2014/main" val="3136250589"/>
                    </a:ext>
                  </a:extLst>
                </a:gridCol>
                <a:gridCol w="1625600">
                  <a:extLst>
                    <a:ext uri="{9D8B030D-6E8A-4147-A177-3AD203B41FA5}">
                      <a16:colId xmlns:a16="http://schemas.microsoft.com/office/drawing/2014/main" val="2389414327"/>
                    </a:ext>
                  </a:extLst>
                </a:gridCol>
              </a:tblGrid>
              <a:tr h="370840">
                <a:tc>
                  <a:txBody>
                    <a:bodyPr/>
                    <a:lstStyle/>
                    <a:p>
                      <a:r>
                        <a:rPr lang="en-US" dirty="0">
                          <a:solidFill>
                            <a:sysClr val="windowText" lastClr="000000"/>
                          </a:solidFill>
                        </a:rPr>
                        <a:t>Color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err="1">
                          <a:solidFill>
                            <a:sysClr val="windowText" lastClr="000000"/>
                          </a:solidFill>
                        </a:rPr>
                        <a:t>isWhite</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err="1">
                          <a:solidFill>
                            <a:sysClr val="windowText" lastClr="000000"/>
                          </a:solidFill>
                        </a:rPr>
                        <a:t>isBrown</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err="1">
                          <a:solidFill>
                            <a:sysClr val="windowText" lastClr="000000"/>
                          </a:solidFill>
                        </a:rPr>
                        <a:t>isGolden</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err="1">
                          <a:solidFill>
                            <a:sysClr val="windowText" lastClr="000000"/>
                          </a:solidFill>
                        </a:rPr>
                        <a:t>isRed</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8075433"/>
                  </a:ext>
                </a:extLst>
              </a:tr>
              <a:tr h="370840">
                <a:tc>
                  <a:txBody>
                    <a:bodyPr/>
                    <a:lstStyle/>
                    <a:p>
                      <a:r>
                        <a:rPr lang="en-US" dirty="0">
                          <a:solidFill>
                            <a:sysClr val="windowText" lastClr="000000"/>
                          </a:solidFill>
                        </a:rPr>
                        <a:t>White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789570"/>
                  </a:ext>
                </a:extLst>
              </a:tr>
              <a:tr h="370840">
                <a:tc>
                  <a:txBody>
                    <a:bodyPr/>
                    <a:lstStyle/>
                    <a:p>
                      <a:r>
                        <a:rPr lang="en-US" dirty="0">
                          <a:solidFill>
                            <a:sysClr val="windowText" lastClr="000000"/>
                          </a:solidFill>
                        </a:rPr>
                        <a:t>Golden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2322731"/>
                  </a:ext>
                </a:extLst>
              </a:tr>
              <a:tr h="370840">
                <a:tc>
                  <a:txBody>
                    <a:bodyPr/>
                    <a:lstStyle/>
                    <a:p>
                      <a:r>
                        <a:rPr lang="en-US" dirty="0">
                          <a:solidFill>
                            <a:sysClr val="windowText" lastClr="000000"/>
                          </a:solidFill>
                        </a:rPr>
                        <a:t>Brown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7220273"/>
                  </a:ext>
                </a:extLst>
              </a:tr>
              <a:tr h="0">
                <a:tc>
                  <a:txBody>
                    <a:bodyPr/>
                    <a:lstStyle/>
                    <a:p>
                      <a:r>
                        <a:rPr lang="en-US" dirty="0">
                          <a:solidFill>
                            <a:sysClr val="windowText" lastClr="000000"/>
                          </a:solidFill>
                        </a:rPr>
                        <a:t>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4129661"/>
                  </a:ext>
                </a:extLst>
              </a:tr>
            </a:tbl>
          </a:graphicData>
        </a:graphic>
      </p:graphicFrame>
    </p:spTree>
    <p:extLst>
      <p:ext uri="{BB962C8B-B14F-4D97-AF65-F5344CB8AC3E}">
        <p14:creationId xmlns:p14="http://schemas.microsoft.com/office/powerpoint/2010/main" val="165387238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84A51-02FB-4A91-A0F9-5F88C4928C0D}"/>
              </a:ext>
            </a:extLst>
          </p:cNvPr>
          <p:cNvSpPr>
            <a:spLocks noGrp="1"/>
          </p:cNvSpPr>
          <p:nvPr>
            <p:ph type="title"/>
          </p:nvPr>
        </p:nvSpPr>
        <p:spPr/>
        <p:txBody>
          <a:bodyPr/>
          <a:lstStyle/>
          <a:p>
            <a:r>
              <a:rPr lang="en-US" dirty="0"/>
              <a:t>“Categorical” Data – Working with Time</a:t>
            </a:r>
          </a:p>
        </p:txBody>
      </p:sp>
      <p:sp>
        <p:nvSpPr>
          <p:cNvPr id="3" name="Content Placeholder 2">
            <a:extLst>
              <a:ext uri="{FF2B5EF4-FFF2-40B4-BE49-F238E27FC236}">
                <a16:creationId xmlns:a16="http://schemas.microsoft.com/office/drawing/2014/main" id="{D0A985EF-8FAE-4F72-ACDE-708771727862}"/>
              </a:ext>
            </a:extLst>
          </p:cNvPr>
          <p:cNvSpPr>
            <a:spLocks noGrp="1"/>
          </p:cNvSpPr>
          <p:nvPr>
            <p:ph idx="1"/>
          </p:nvPr>
        </p:nvSpPr>
        <p:spPr/>
        <p:txBody>
          <a:bodyPr/>
          <a:lstStyle/>
          <a:p>
            <a:pPr marL="0" indent="0">
              <a:buNone/>
            </a:pPr>
            <a:endParaRPr lang="en-US" dirty="0"/>
          </a:p>
        </p:txBody>
      </p:sp>
      <p:graphicFrame>
        <p:nvGraphicFramePr>
          <p:cNvPr id="4" name="Table 3">
            <a:extLst>
              <a:ext uri="{FF2B5EF4-FFF2-40B4-BE49-F238E27FC236}">
                <a16:creationId xmlns:a16="http://schemas.microsoft.com/office/drawing/2014/main" id="{74601288-EAB3-46C6-8E53-B4C8ECF911B7}"/>
              </a:ext>
            </a:extLst>
          </p:cNvPr>
          <p:cNvGraphicFramePr>
            <a:graphicFrameLocks noGrp="1"/>
          </p:cNvGraphicFramePr>
          <p:nvPr/>
        </p:nvGraphicFramePr>
        <p:xfrm>
          <a:off x="2386134" y="3076734"/>
          <a:ext cx="7419732" cy="1849120"/>
        </p:xfrm>
        <a:graphic>
          <a:graphicData uri="http://schemas.openxmlformats.org/drawingml/2006/table">
            <a:tbl>
              <a:tblPr firstRow="1" bandRow="1">
                <a:tableStyleId>{5C22544A-7EE6-4342-B048-85BDC9FD1C3A}</a:tableStyleId>
              </a:tblPr>
              <a:tblGrid>
                <a:gridCol w="2473244">
                  <a:extLst>
                    <a:ext uri="{9D8B030D-6E8A-4147-A177-3AD203B41FA5}">
                      <a16:colId xmlns:a16="http://schemas.microsoft.com/office/drawing/2014/main" val="3072314295"/>
                    </a:ext>
                  </a:extLst>
                </a:gridCol>
                <a:gridCol w="2473244">
                  <a:extLst>
                    <a:ext uri="{9D8B030D-6E8A-4147-A177-3AD203B41FA5}">
                      <a16:colId xmlns:a16="http://schemas.microsoft.com/office/drawing/2014/main" val="482330696"/>
                    </a:ext>
                  </a:extLst>
                </a:gridCol>
                <a:gridCol w="2473244">
                  <a:extLst>
                    <a:ext uri="{9D8B030D-6E8A-4147-A177-3AD203B41FA5}">
                      <a16:colId xmlns:a16="http://schemas.microsoft.com/office/drawing/2014/main" val="2389414327"/>
                    </a:ext>
                  </a:extLst>
                </a:gridCol>
              </a:tblGrid>
              <a:tr h="370840">
                <a:tc>
                  <a:txBody>
                    <a:bodyPr/>
                    <a:lstStyle/>
                    <a:p>
                      <a:r>
                        <a:rPr lang="en-US" dirty="0">
                          <a:solidFill>
                            <a:sysClr val="windowText" lastClr="000000"/>
                          </a:solidFill>
                        </a:rPr>
                        <a:t>Person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err="1">
                          <a:solidFill>
                            <a:sysClr val="windowText" lastClr="000000"/>
                          </a:solidFill>
                        </a:rPr>
                        <a:t>isWorking</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8075433"/>
                  </a:ext>
                </a:extLst>
              </a:tr>
              <a:tr h="370840">
                <a:tc>
                  <a:txBody>
                    <a:bodyPr/>
                    <a:lstStyle/>
                    <a:p>
                      <a:r>
                        <a:rPr lang="en-US" dirty="0">
                          <a:solidFill>
                            <a:sysClr val="windowText" lastClr="000000"/>
                          </a:solidFill>
                        </a:rPr>
                        <a:t>David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2/6/2019 3PM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789570"/>
                  </a:ext>
                </a:extLst>
              </a:tr>
              <a:tr h="370840">
                <a:tc>
                  <a:txBody>
                    <a:bodyPr/>
                    <a:lstStyle/>
                    <a:p>
                      <a:r>
                        <a:rPr lang="en-US" dirty="0">
                          <a:solidFill>
                            <a:sysClr val="windowText" lastClr="000000"/>
                          </a:solidFill>
                        </a:rPr>
                        <a:t>Abigail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2/6/2019 3PM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2322731"/>
                  </a:ext>
                </a:extLst>
              </a:tr>
              <a:tr h="370840">
                <a:tc>
                  <a:txBody>
                    <a:bodyPr/>
                    <a:lstStyle/>
                    <a:p>
                      <a:r>
                        <a:rPr lang="en-US" dirty="0">
                          <a:solidFill>
                            <a:sysClr val="windowText" lastClr="000000"/>
                          </a:solidFill>
                        </a:rPr>
                        <a:t>David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2/2/2019 12PM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7220273"/>
                  </a:ext>
                </a:extLst>
              </a:tr>
              <a:tr h="0">
                <a:tc>
                  <a:txBody>
                    <a:bodyPr/>
                    <a:lstStyle/>
                    <a:p>
                      <a:r>
                        <a:rPr lang="en-US" dirty="0">
                          <a:solidFill>
                            <a:sysClr val="windowText" lastClr="000000"/>
                          </a:solidFill>
                        </a:rPr>
                        <a:t>David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2/4/2019 12PM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4129661"/>
                  </a:ext>
                </a:extLst>
              </a:tr>
            </a:tbl>
          </a:graphicData>
        </a:graphic>
      </p:graphicFrame>
    </p:spTree>
    <p:extLst>
      <p:ext uri="{BB962C8B-B14F-4D97-AF65-F5344CB8AC3E}">
        <p14:creationId xmlns:p14="http://schemas.microsoft.com/office/powerpoint/2010/main" val="406106029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1D60-B048-470A-878C-DE08CC40E8B3}"/>
              </a:ext>
            </a:extLst>
          </p:cNvPr>
          <p:cNvSpPr>
            <a:spLocks noGrp="1"/>
          </p:cNvSpPr>
          <p:nvPr>
            <p:ph type="title"/>
          </p:nvPr>
        </p:nvSpPr>
        <p:spPr/>
        <p:txBody>
          <a:bodyPr/>
          <a:lstStyle/>
          <a:p>
            <a:r>
              <a:rPr lang="en-US" dirty="0"/>
              <a:t>“Categorical” Data – Working with Time</a:t>
            </a:r>
          </a:p>
        </p:txBody>
      </p:sp>
      <p:sp>
        <p:nvSpPr>
          <p:cNvPr id="3" name="Content Placeholder 2">
            <a:extLst>
              <a:ext uri="{FF2B5EF4-FFF2-40B4-BE49-F238E27FC236}">
                <a16:creationId xmlns:a16="http://schemas.microsoft.com/office/drawing/2014/main" id="{C99DF7D7-AEA1-490C-8C45-BAC1277DBAF5}"/>
              </a:ext>
            </a:extLst>
          </p:cNvPr>
          <p:cNvSpPr>
            <a:spLocks noGrp="1"/>
          </p:cNvSpPr>
          <p:nvPr>
            <p:ph idx="1"/>
          </p:nvPr>
        </p:nvSpPr>
        <p:spPr/>
        <p:txBody>
          <a:bodyPr/>
          <a:lstStyle/>
          <a:p>
            <a:pPr marL="0" indent="0">
              <a:buNone/>
            </a:pPr>
            <a:r>
              <a:rPr lang="en-US" dirty="0"/>
              <a:t>So many representations of time!</a:t>
            </a:r>
          </a:p>
          <a:p>
            <a:pPr marL="0" indent="0">
              <a:buNone/>
            </a:pPr>
            <a:r>
              <a:rPr lang="en-US" dirty="0"/>
              <a:t>	 - 02/06/2019 3:40PM MST</a:t>
            </a:r>
          </a:p>
          <a:p>
            <a:pPr marL="0" indent="0">
              <a:buNone/>
            </a:pPr>
            <a:r>
              <a:rPr lang="en-US" dirty="0"/>
              <a:t>	 - 06/02/2019 15:40 MST</a:t>
            </a:r>
          </a:p>
          <a:p>
            <a:pPr marL="0" indent="0">
              <a:buNone/>
            </a:pPr>
            <a:r>
              <a:rPr lang="en-US" dirty="0"/>
              <a:t>	 - 201906021540</a:t>
            </a:r>
          </a:p>
          <a:p>
            <a:pPr marL="0" indent="0">
              <a:buNone/>
            </a:pPr>
            <a:r>
              <a:rPr lang="en-US" dirty="0"/>
              <a:t>	 - 2019/06/02 22:40 GMT</a:t>
            </a:r>
          </a:p>
          <a:p>
            <a:pPr marL="0" indent="0">
              <a:buNone/>
            </a:pPr>
            <a:r>
              <a:rPr lang="en-US" dirty="0"/>
              <a:t>	 - 1549492800</a:t>
            </a:r>
          </a:p>
          <a:p>
            <a:pPr marL="0" indent="0">
              <a:buNone/>
            </a:pPr>
            <a:r>
              <a:rPr lang="en-US" dirty="0"/>
              <a:t>	 - 1549492800000</a:t>
            </a:r>
          </a:p>
        </p:txBody>
      </p:sp>
    </p:spTree>
    <p:extLst>
      <p:ext uri="{BB962C8B-B14F-4D97-AF65-F5344CB8AC3E}">
        <p14:creationId xmlns:p14="http://schemas.microsoft.com/office/powerpoint/2010/main" val="194651149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DDD7-1FDE-41AD-8FB6-AF1D044FD577}"/>
              </a:ext>
            </a:extLst>
          </p:cNvPr>
          <p:cNvSpPr>
            <a:spLocks noGrp="1"/>
          </p:cNvSpPr>
          <p:nvPr>
            <p:ph type="title"/>
          </p:nvPr>
        </p:nvSpPr>
        <p:spPr/>
        <p:txBody>
          <a:bodyPr/>
          <a:lstStyle/>
          <a:p>
            <a:r>
              <a:rPr lang="en-US" dirty="0"/>
              <a:t>Working with Time</a:t>
            </a:r>
          </a:p>
        </p:txBody>
      </p:sp>
      <p:sp>
        <p:nvSpPr>
          <p:cNvPr id="3" name="Content Placeholder 2">
            <a:extLst>
              <a:ext uri="{FF2B5EF4-FFF2-40B4-BE49-F238E27FC236}">
                <a16:creationId xmlns:a16="http://schemas.microsoft.com/office/drawing/2014/main" id="{69FF78AF-F45F-4025-94EE-E94512DCD368}"/>
              </a:ext>
            </a:extLst>
          </p:cNvPr>
          <p:cNvSpPr>
            <a:spLocks noGrp="1"/>
          </p:cNvSpPr>
          <p:nvPr>
            <p:ph idx="1"/>
          </p:nvPr>
        </p:nvSpPr>
        <p:spPr/>
        <p:txBody>
          <a:bodyPr/>
          <a:lstStyle/>
          <a:p>
            <a:pPr marL="0" indent="0">
              <a:buNone/>
            </a:pPr>
            <a:r>
              <a:rPr lang="en-US" dirty="0"/>
              <a:t>Time in Unix Timestamp</a:t>
            </a:r>
          </a:p>
          <a:p>
            <a:pPr marL="0" indent="0">
              <a:buNone/>
            </a:pPr>
            <a:r>
              <a:rPr lang="en-US" dirty="0"/>
              <a:t>	 - Numerical</a:t>
            </a:r>
          </a:p>
        </p:txBody>
      </p:sp>
    </p:spTree>
    <p:extLst>
      <p:ext uri="{BB962C8B-B14F-4D97-AF65-F5344CB8AC3E}">
        <p14:creationId xmlns:p14="http://schemas.microsoft.com/office/powerpoint/2010/main" val="393475264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84A51-02FB-4A91-A0F9-5F88C4928C0D}"/>
              </a:ext>
            </a:extLst>
          </p:cNvPr>
          <p:cNvSpPr>
            <a:spLocks noGrp="1"/>
          </p:cNvSpPr>
          <p:nvPr>
            <p:ph type="title"/>
          </p:nvPr>
        </p:nvSpPr>
        <p:spPr/>
        <p:txBody>
          <a:bodyPr/>
          <a:lstStyle/>
          <a:p>
            <a:r>
              <a:rPr lang="en-US" dirty="0"/>
              <a:t>Working with Time</a:t>
            </a:r>
          </a:p>
        </p:txBody>
      </p:sp>
      <p:sp>
        <p:nvSpPr>
          <p:cNvPr id="3" name="Content Placeholder 2">
            <a:extLst>
              <a:ext uri="{FF2B5EF4-FFF2-40B4-BE49-F238E27FC236}">
                <a16:creationId xmlns:a16="http://schemas.microsoft.com/office/drawing/2014/main" id="{D0A985EF-8FAE-4F72-ACDE-708771727862}"/>
              </a:ext>
            </a:extLst>
          </p:cNvPr>
          <p:cNvSpPr>
            <a:spLocks noGrp="1"/>
          </p:cNvSpPr>
          <p:nvPr>
            <p:ph idx="1"/>
          </p:nvPr>
        </p:nvSpPr>
        <p:spPr/>
        <p:txBody>
          <a:bodyPr/>
          <a:lstStyle/>
          <a:p>
            <a:pPr marL="0" indent="0">
              <a:buNone/>
            </a:pPr>
            <a:endParaRPr lang="en-US" dirty="0"/>
          </a:p>
        </p:txBody>
      </p:sp>
      <p:graphicFrame>
        <p:nvGraphicFramePr>
          <p:cNvPr id="4" name="Table 3">
            <a:extLst>
              <a:ext uri="{FF2B5EF4-FFF2-40B4-BE49-F238E27FC236}">
                <a16:creationId xmlns:a16="http://schemas.microsoft.com/office/drawing/2014/main" id="{74601288-EAB3-46C6-8E53-B4C8ECF911B7}"/>
              </a:ext>
            </a:extLst>
          </p:cNvPr>
          <p:cNvGraphicFramePr>
            <a:graphicFrameLocks noGrp="1"/>
          </p:cNvGraphicFramePr>
          <p:nvPr/>
        </p:nvGraphicFramePr>
        <p:xfrm>
          <a:off x="2386134" y="3076734"/>
          <a:ext cx="7419732" cy="1849120"/>
        </p:xfrm>
        <a:graphic>
          <a:graphicData uri="http://schemas.openxmlformats.org/drawingml/2006/table">
            <a:tbl>
              <a:tblPr firstRow="1" bandRow="1">
                <a:tableStyleId>{5C22544A-7EE6-4342-B048-85BDC9FD1C3A}</a:tableStyleId>
              </a:tblPr>
              <a:tblGrid>
                <a:gridCol w="1854933">
                  <a:extLst>
                    <a:ext uri="{9D8B030D-6E8A-4147-A177-3AD203B41FA5}">
                      <a16:colId xmlns:a16="http://schemas.microsoft.com/office/drawing/2014/main" val="3072314295"/>
                    </a:ext>
                  </a:extLst>
                </a:gridCol>
                <a:gridCol w="1854933">
                  <a:extLst>
                    <a:ext uri="{9D8B030D-6E8A-4147-A177-3AD203B41FA5}">
                      <a16:colId xmlns:a16="http://schemas.microsoft.com/office/drawing/2014/main" val="482330696"/>
                    </a:ext>
                  </a:extLst>
                </a:gridCol>
                <a:gridCol w="1854933">
                  <a:extLst>
                    <a:ext uri="{9D8B030D-6E8A-4147-A177-3AD203B41FA5}">
                      <a16:colId xmlns:a16="http://schemas.microsoft.com/office/drawing/2014/main" val="3899640137"/>
                    </a:ext>
                  </a:extLst>
                </a:gridCol>
                <a:gridCol w="1854933">
                  <a:extLst>
                    <a:ext uri="{9D8B030D-6E8A-4147-A177-3AD203B41FA5}">
                      <a16:colId xmlns:a16="http://schemas.microsoft.com/office/drawing/2014/main" val="2389414327"/>
                    </a:ext>
                  </a:extLst>
                </a:gridCol>
              </a:tblGrid>
              <a:tr h="370840">
                <a:tc>
                  <a:txBody>
                    <a:bodyPr/>
                    <a:lstStyle/>
                    <a:p>
                      <a:r>
                        <a:rPr lang="en-US" dirty="0">
                          <a:solidFill>
                            <a:sysClr val="windowText" lastClr="000000"/>
                          </a:solidFill>
                        </a:rPr>
                        <a:t>Person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Timestamp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err="1">
                          <a:solidFill>
                            <a:sysClr val="windowText" lastClr="000000"/>
                          </a:solidFill>
                        </a:rPr>
                        <a:t>isWorking</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8075433"/>
                  </a:ext>
                </a:extLst>
              </a:tr>
              <a:tr h="370840">
                <a:tc>
                  <a:txBody>
                    <a:bodyPr/>
                    <a:lstStyle/>
                    <a:p>
                      <a:r>
                        <a:rPr lang="en-US" dirty="0">
                          <a:solidFill>
                            <a:sysClr val="windowText" lastClr="000000"/>
                          </a:solidFill>
                        </a:rPr>
                        <a:t>David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2/6/2019 3PM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789570"/>
                  </a:ext>
                </a:extLst>
              </a:tr>
              <a:tr h="370840">
                <a:tc>
                  <a:txBody>
                    <a:bodyPr/>
                    <a:lstStyle/>
                    <a:p>
                      <a:r>
                        <a:rPr lang="en-US" dirty="0">
                          <a:solidFill>
                            <a:sysClr val="windowText" lastClr="000000"/>
                          </a:solidFill>
                        </a:rPr>
                        <a:t>Abigail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2/6/2019 3PM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2322731"/>
                  </a:ext>
                </a:extLst>
              </a:tr>
              <a:tr h="370840">
                <a:tc>
                  <a:txBody>
                    <a:bodyPr/>
                    <a:lstStyle/>
                    <a:p>
                      <a:r>
                        <a:rPr lang="en-US" dirty="0">
                          <a:solidFill>
                            <a:sysClr val="windowText" lastClr="000000"/>
                          </a:solidFill>
                        </a:rPr>
                        <a:t>David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2/2/2019 12PM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X – 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7220273"/>
                  </a:ext>
                </a:extLst>
              </a:tr>
              <a:tr h="0">
                <a:tc>
                  <a:txBody>
                    <a:bodyPr/>
                    <a:lstStyle/>
                    <a:p>
                      <a:r>
                        <a:rPr lang="en-US" dirty="0">
                          <a:solidFill>
                            <a:sysClr val="windowText" lastClr="000000"/>
                          </a:solidFill>
                        </a:rPr>
                        <a:t>David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2/4/2019 12PM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X – Z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4129661"/>
                  </a:ext>
                </a:extLst>
              </a:tr>
            </a:tbl>
          </a:graphicData>
        </a:graphic>
      </p:graphicFrame>
    </p:spTree>
    <p:extLst>
      <p:ext uri="{BB962C8B-B14F-4D97-AF65-F5344CB8AC3E}">
        <p14:creationId xmlns:p14="http://schemas.microsoft.com/office/powerpoint/2010/main" val="231611575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D0758-E94E-49FA-9D77-F7BDD881F375}"/>
              </a:ext>
            </a:extLst>
          </p:cNvPr>
          <p:cNvSpPr>
            <a:spLocks noGrp="1"/>
          </p:cNvSpPr>
          <p:nvPr>
            <p:ph type="title"/>
          </p:nvPr>
        </p:nvSpPr>
        <p:spPr/>
        <p:txBody>
          <a:bodyPr/>
          <a:lstStyle/>
          <a:p>
            <a:r>
              <a:rPr lang="en-US" dirty="0"/>
              <a:t>Working with Time</a:t>
            </a:r>
          </a:p>
        </p:txBody>
      </p:sp>
      <p:sp>
        <p:nvSpPr>
          <p:cNvPr id="3" name="Content Placeholder 2">
            <a:extLst>
              <a:ext uri="{FF2B5EF4-FFF2-40B4-BE49-F238E27FC236}">
                <a16:creationId xmlns:a16="http://schemas.microsoft.com/office/drawing/2014/main" id="{0BA2C9F9-5F90-418D-A3D5-5B1A2073A17C}"/>
              </a:ext>
            </a:extLst>
          </p:cNvPr>
          <p:cNvSpPr>
            <a:spLocks noGrp="1"/>
          </p:cNvSpPr>
          <p:nvPr>
            <p:ph idx="1"/>
          </p:nvPr>
        </p:nvSpPr>
        <p:spPr/>
        <p:txBody>
          <a:bodyPr/>
          <a:lstStyle/>
          <a:p>
            <a:pPr marL="0" indent="0">
              <a:buNone/>
            </a:pPr>
            <a:r>
              <a:rPr lang="en-US" dirty="0"/>
              <a:t>Breaking into multiple features</a:t>
            </a:r>
          </a:p>
          <a:p>
            <a:pPr marL="0" indent="0">
              <a:buNone/>
            </a:pPr>
            <a:r>
              <a:rPr lang="en-US" dirty="0"/>
              <a:t>	 - e.g. “year”, “month”, “Day of Week”, “Date”, “Time (s)”</a:t>
            </a:r>
          </a:p>
          <a:p>
            <a:pPr marL="0" indent="0">
              <a:buNone/>
            </a:pPr>
            <a:r>
              <a:rPr lang="en-US" dirty="0"/>
              <a:t>	 - Still some sense of numeric differences</a:t>
            </a:r>
          </a:p>
          <a:p>
            <a:pPr marL="0" indent="0">
              <a:buNone/>
            </a:pPr>
            <a:r>
              <a:rPr lang="en-US" dirty="0"/>
              <a:t>	 - Allows you to capture cyclical events (seasons, holidays, …)</a:t>
            </a:r>
          </a:p>
        </p:txBody>
      </p:sp>
      <p:pic>
        <p:nvPicPr>
          <p:cNvPr id="1026" name="Picture 2" descr="Image result for time as a wheel">
            <a:extLst>
              <a:ext uri="{FF2B5EF4-FFF2-40B4-BE49-F238E27FC236}">
                <a16:creationId xmlns:a16="http://schemas.microsoft.com/office/drawing/2014/main" id="{19050F8B-EA4C-4F82-A684-75F7F116C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092209"/>
            <a:ext cx="3127131" cy="20847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wheel of time emblem">
            <a:extLst>
              <a:ext uri="{FF2B5EF4-FFF2-40B4-BE49-F238E27FC236}">
                <a16:creationId xmlns:a16="http://schemas.microsoft.com/office/drawing/2014/main" id="{959BD02D-5D2B-467E-8D85-BE0F0DCBED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6169" y="4072341"/>
            <a:ext cx="3317631" cy="2104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82192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84A51-02FB-4A91-A0F9-5F88C4928C0D}"/>
              </a:ext>
            </a:extLst>
          </p:cNvPr>
          <p:cNvSpPr>
            <a:spLocks noGrp="1"/>
          </p:cNvSpPr>
          <p:nvPr>
            <p:ph type="title"/>
          </p:nvPr>
        </p:nvSpPr>
        <p:spPr/>
        <p:txBody>
          <a:bodyPr/>
          <a:lstStyle/>
          <a:p>
            <a:r>
              <a:rPr lang="en-US" dirty="0"/>
              <a:t>Working with Time</a:t>
            </a:r>
          </a:p>
        </p:txBody>
      </p:sp>
      <p:sp>
        <p:nvSpPr>
          <p:cNvPr id="3" name="Content Placeholder 2">
            <a:extLst>
              <a:ext uri="{FF2B5EF4-FFF2-40B4-BE49-F238E27FC236}">
                <a16:creationId xmlns:a16="http://schemas.microsoft.com/office/drawing/2014/main" id="{D0A985EF-8FAE-4F72-ACDE-708771727862}"/>
              </a:ext>
            </a:extLst>
          </p:cNvPr>
          <p:cNvSpPr>
            <a:spLocks noGrp="1"/>
          </p:cNvSpPr>
          <p:nvPr>
            <p:ph idx="1"/>
          </p:nvPr>
        </p:nvSpPr>
        <p:spPr/>
        <p:txBody>
          <a:bodyPr/>
          <a:lstStyle/>
          <a:p>
            <a:pPr marL="0" indent="0">
              <a:buNone/>
            </a:pPr>
            <a:endParaRPr lang="en-US" dirty="0"/>
          </a:p>
        </p:txBody>
      </p:sp>
      <p:graphicFrame>
        <p:nvGraphicFramePr>
          <p:cNvPr id="4" name="Table 3">
            <a:extLst>
              <a:ext uri="{FF2B5EF4-FFF2-40B4-BE49-F238E27FC236}">
                <a16:creationId xmlns:a16="http://schemas.microsoft.com/office/drawing/2014/main" id="{74601288-EAB3-46C6-8E53-B4C8ECF911B7}"/>
              </a:ext>
            </a:extLst>
          </p:cNvPr>
          <p:cNvGraphicFramePr>
            <a:graphicFrameLocks noGrp="1"/>
          </p:cNvGraphicFramePr>
          <p:nvPr/>
        </p:nvGraphicFramePr>
        <p:xfrm>
          <a:off x="911164" y="3076734"/>
          <a:ext cx="10369672" cy="1849120"/>
        </p:xfrm>
        <a:graphic>
          <a:graphicData uri="http://schemas.openxmlformats.org/drawingml/2006/table">
            <a:tbl>
              <a:tblPr firstRow="1" bandRow="1">
                <a:tableStyleId>{5C22544A-7EE6-4342-B048-85BDC9FD1C3A}</a:tableStyleId>
              </a:tblPr>
              <a:tblGrid>
                <a:gridCol w="856087">
                  <a:extLst>
                    <a:ext uri="{9D8B030D-6E8A-4147-A177-3AD203B41FA5}">
                      <a16:colId xmlns:a16="http://schemas.microsoft.com/office/drawing/2014/main" val="3072314295"/>
                    </a:ext>
                  </a:extLst>
                </a:gridCol>
                <a:gridCol w="1736331">
                  <a:extLst>
                    <a:ext uri="{9D8B030D-6E8A-4147-A177-3AD203B41FA5}">
                      <a16:colId xmlns:a16="http://schemas.microsoft.com/office/drawing/2014/main" val="482330696"/>
                    </a:ext>
                  </a:extLst>
                </a:gridCol>
                <a:gridCol w="1296209">
                  <a:extLst>
                    <a:ext uri="{9D8B030D-6E8A-4147-A177-3AD203B41FA5}">
                      <a16:colId xmlns:a16="http://schemas.microsoft.com/office/drawing/2014/main" val="3899640137"/>
                    </a:ext>
                  </a:extLst>
                </a:gridCol>
                <a:gridCol w="897931">
                  <a:extLst>
                    <a:ext uri="{9D8B030D-6E8A-4147-A177-3AD203B41FA5}">
                      <a16:colId xmlns:a16="http://schemas.microsoft.com/office/drawing/2014/main" val="2196296516"/>
                    </a:ext>
                  </a:extLst>
                </a:gridCol>
                <a:gridCol w="1694487">
                  <a:extLst>
                    <a:ext uri="{9D8B030D-6E8A-4147-A177-3AD203B41FA5}">
                      <a16:colId xmlns:a16="http://schemas.microsoft.com/office/drawing/2014/main" val="3916968458"/>
                    </a:ext>
                  </a:extLst>
                </a:gridCol>
                <a:gridCol w="1296209">
                  <a:extLst>
                    <a:ext uri="{9D8B030D-6E8A-4147-A177-3AD203B41FA5}">
                      <a16:colId xmlns:a16="http://schemas.microsoft.com/office/drawing/2014/main" val="4070757844"/>
                    </a:ext>
                  </a:extLst>
                </a:gridCol>
                <a:gridCol w="1296209">
                  <a:extLst>
                    <a:ext uri="{9D8B030D-6E8A-4147-A177-3AD203B41FA5}">
                      <a16:colId xmlns:a16="http://schemas.microsoft.com/office/drawing/2014/main" val="1985390839"/>
                    </a:ext>
                  </a:extLst>
                </a:gridCol>
                <a:gridCol w="1296209">
                  <a:extLst>
                    <a:ext uri="{9D8B030D-6E8A-4147-A177-3AD203B41FA5}">
                      <a16:colId xmlns:a16="http://schemas.microsoft.com/office/drawing/2014/main" val="2389414327"/>
                    </a:ext>
                  </a:extLst>
                </a:gridCol>
              </a:tblGrid>
              <a:tr h="370840">
                <a:tc>
                  <a:txBody>
                    <a:bodyPr/>
                    <a:lstStyle/>
                    <a:p>
                      <a:r>
                        <a:rPr lang="en-US" dirty="0">
                          <a:solidFill>
                            <a:sysClr val="windowText" lastClr="000000"/>
                          </a:solidFill>
                        </a:rPr>
                        <a:t>Person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Timestamp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Day of Week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err="1">
                          <a:solidFill>
                            <a:sysClr val="windowText" lastClr="000000"/>
                          </a:solidFill>
                        </a:rPr>
                        <a:t>isWorking</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8075433"/>
                  </a:ext>
                </a:extLst>
              </a:tr>
              <a:tr h="370840">
                <a:tc>
                  <a:txBody>
                    <a:bodyPr/>
                    <a:lstStyle/>
                    <a:p>
                      <a:r>
                        <a:rPr lang="en-US" dirty="0">
                          <a:solidFill>
                            <a:sysClr val="windowText" lastClr="000000"/>
                          </a:solidFill>
                        </a:rPr>
                        <a:t>David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2/6/2019 3PM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789570"/>
                  </a:ext>
                </a:extLst>
              </a:tr>
              <a:tr h="370840">
                <a:tc>
                  <a:txBody>
                    <a:bodyPr/>
                    <a:lstStyle/>
                    <a:p>
                      <a:r>
                        <a:rPr lang="en-US" dirty="0">
                          <a:solidFill>
                            <a:sysClr val="windowText" lastClr="000000"/>
                          </a:solidFill>
                        </a:rPr>
                        <a:t>Abigail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2/6/2019 3PM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2322731"/>
                  </a:ext>
                </a:extLst>
              </a:tr>
              <a:tr h="370840">
                <a:tc>
                  <a:txBody>
                    <a:bodyPr/>
                    <a:lstStyle/>
                    <a:p>
                      <a:r>
                        <a:rPr lang="en-US" dirty="0">
                          <a:solidFill>
                            <a:sysClr val="windowText" lastClr="000000"/>
                          </a:solidFill>
                        </a:rPr>
                        <a:t>David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2/2/2019 12PM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X – 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7220273"/>
                  </a:ext>
                </a:extLst>
              </a:tr>
              <a:tr h="0">
                <a:tc>
                  <a:txBody>
                    <a:bodyPr/>
                    <a:lstStyle/>
                    <a:p>
                      <a:r>
                        <a:rPr lang="en-US" dirty="0">
                          <a:solidFill>
                            <a:sysClr val="windowText" lastClr="000000"/>
                          </a:solidFill>
                        </a:rPr>
                        <a:t>David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2/4/2019 12PM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X – Z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4129661"/>
                  </a:ext>
                </a:extLst>
              </a:tr>
            </a:tbl>
          </a:graphicData>
        </a:graphic>
      </p:graphicFrame>
    </p:spTree>
    <p:extLst>
      <p:ext uri="{BB962C8B-B14F-4D97-AF65-F5344CB8AC3E}">
        <p14:creationId xmlns:p14="http://schemas.microsoft.com/office/powerpoint/2010/main" val="2346737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FDB22-8932-4F1B-886D-9BC630C67D72}"/>
              </a:ext>
            </a:extLst>
          </p:cNvPr>
          <p:cNvSpPr>
            <a:spLocks noGrp="1"/>
          </p:cNvSpPr>
          <p:nvPr>
            <p:ph type="title"/>
          </p:nvPr>
        </p:nvSpPr>
        <p:spPr/>
        <p:txBody>
          <a:bodyPr/>
          <a:lstStyle/>
          <a:p>
            <a:r>
              <a:rPr lang="en-US" dirty="0"/>
              <a:t>Numeric Data</a:t>
            </a:r>
          </a:p>
        </p:txBody>
      </p:sp>
      <p:sp>
        <p:nvSpPr>
          <p:cNvPr id="3" name="Content Placeholder 2">
            <a:extLst>
              <a:ext uri="{FF2B5EF4-FFF2-40B4-BE49-F238E27FC236}">
                <a16:creationId xmlns:a16="http://schemas.microsoft.com/office/drawing/2014/main" id="{847DA6AD-02EB-4C34-AFCF-DD65525DAE72}"/>
              </a:ext>
            </a:extLst>
          </p:cNvPr>
          <p:cNvSpPr>
            <a:spLocks noGrp="1"/>
          </p:cNvSpPr>
          <p:nvPr>
            <p:ph idx="1"/>
          </p:nvPr>
        </p:nvSpPr>
        <p:spPr/>
        <p:txBody>
          <a:bodyPr/>
          <a:lstStyle/>
          <a:p>
            <a:pPr marL="0" indent="0">
              <a:buNone/>
            </a:pPr>
            <a:r>
              <a:rPr lang="en-US" dirty="0"/>
              <a:t>Normalization</a:t>
            </a:r>
          </a:p>
        </p:txBody>
      </p:sp>
      <p:graphicFrame>
        <p:nvGraphicFramePr>
          <p:cNvPr id="4" name="Content Placeholder 3">
            <a:extLst>
              <a:ext uri="{FF2B5EF4-FFF2-40B4-BE49-F238E27FC236}">
                <a16:creationId xmlns:a16="http://schemas.microsoft.com/office/drawing/2014/main" id="{22C25FA2-64A2-42C4-AABE-4ED33CD59B23}"/>
              </a:ext>
            </a:extLst>
          </p:cNvPr>
          <p:cNvGraphicFramePr>
            <a:graphicFrameLocks/>
          </p:cNvGraphicFramePr>
          <p:nvPr/>
        </p:nvGraphicFramePr>
        <p:xfrm>
          <a:off x="838200" y="3300254"/>
          <a:ext cx="10515600" cy="1752600"/>
        </p:xfrm>
        <a:graphic>
          <a:graphicData uri="http://schemas.openxmlformats.org/drawingml/2006/table">
            <a:tbl>
              <a:tblPr/>
              <a:tblGrid>
                <a:gridCol w="2103120">
                  <a:extLst>
                    <a:ext uri="{9D8B030D-6E8A-4147-A177-3AD203B41FA5}">
                      <a16:colId xmlns:a16="http://schemas.microsoft.com/office/drawing/2014/main" val="1183654299"/>
                    </a:ext>
                  </a:extLst>
                </a:gridCol>
                <a:gridCol w="2103120">
                  <a:extLst>
                    <a:ext uri="{9D8B030D-6E8A-4147-A177-3AD203B41FA5}">
                      <a16:colId xmlns:a16="http://schemas.microsoft.com/office/drawing/2014/main" val="2745822616"/>
                    </a:ext>
                  </a:extLst>
                </a:gridCol>
                <a:gridCol w="2103120">
                  <a:extLst>
                    <a:ext uri="{9D8B030D-6E8A-4147-A177-3AD203B41FA5}">
                      <a16:colId xmlns:a16="http://schemas.microsoft.com/office/drawing/2014/main" val="2538092194"/>
                    </a:ext>
                  </a:extLst>
                </a:gridCol>
                <a:gridCol w="2103120">
                  <a:extLst>
                    <a:ext uri="{9D8B030D-6E8A-4147-A177-3AD203B41FA5}">
                      <a16:colId xmlns:a16="http://schemas.microsoft.com/office/drawing/2014/main" val="1326727623"/>
                    </a:ext>
                  </a:extLst>
                </a:gridCol>
                <a:gridCol w="2103120">
                  <a:extLst>
                    <a:ext uri="{9D8B030D-6E8A-4147-A177-3AD203B41FA5}">
                      <a16:colId xmlns:a16="http://schemas.microsoft.com/office/drawing/2014/main" val="4024371373"/>
                    </a:ext>
                  </a:extLst>
                </a:gridCol>
              </a:tblGrid>
              <a:tr h="0">
                <a:tc>
                  <a:txBody>
                    <a:bodyPr/>
                    <a:lstStyle/>
                    <a:p>
                      <a:pPr algn="l" fontAlgn="ctr"/>
                      <a:r>
                        <a:rPr lang="en-US" b="1" dirty="0" err="1">
                          <a:effectLst/>
                        </a:rPr>
                        <a:t>Sq</a:t>
                      </a:r>
                      <a:r>
                        <a:rPr lang="en-US" b="1" dirty="0">
                          <a:effectLst/>
                        </a:rPr>
                        <a:t> Ft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 Bedrooms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House Lat.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House Long.</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i="1" dirty="0">
                          <a:effectLst/>
                        </a:rPr>
                        <a:t>Cost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46363726"/>
                  </a:ext>
                </a:extLst>
              </a:tr>
              <a:tr h="0">
                <a:tc>
                  <a:txBody>
                    <a:bodyPr/>
                    <a:lstStyle/>
                    <a:p>
                      <a:pPr algn="l" fontAlgn="ctr"/>
                      <a:r>
                        <a:rPr lang="en-US" dirty="0">
                          <a:effectLst/>
                        </a:rPr>
                        <a:t>1600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47.34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500K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48785090"/>
                  </a:ext>
                </a:extLst>
              </a:tr>
              <a:tr h="0">
                <a:tc>
                  <a:txBody>
                    <a:bodyPr/>
                    <a:lstStyle/>
                    <a:p>
                      <a:pPr algn="l" fontAlgn="ctr"/>
                      <a:r>
                        <a:rPr lang="en-US" dirty="0">
                          <a:effectLst/>
                        </a:rPr>
                        <a:t>1250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55.23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450K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48583133"/>
                  </a:ext>
                </a:extLst>
              </a:tr>
              <a:tr h="0">
                <a:tc>
                  <a:txBody>
                    <a:bodyPr/>
                    <a:lstStyle/>
                    <a:p>
                      <a:pPr algn="l" fontAlgn="ctr"/>
                      <a:r>
                        <a:rPr lang="en-US" dirty="0">
                          <a:effectLst/>
                        </a:rPr>
                        <a:t>750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55.34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200K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12214910"/>
                  </a:ext>
                </a:extLst>
              </a:tr>
              <a:tr h="0">
                <a:tc>
                  <a:txBody>
                    <a:bodyPr/>
                    <a:lstStyle/>
                    <a:p>
                      <a:pPr algn="l" fontAlgn="ctr"/>
                      <a:r>
                        <a:rPr lang="en-US" dirty="0">
                          <a:effectLst/>
                        </a:rPr>
                        <a:t>1150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130.99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47.34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1500K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89114885"/>
                  </a:ext>
                </a:extLst>
              </a:tr>
            </a:tbl>
          </a:graphicData>
        </a:graphic>
      </p:graphicFrame>
    </p:spTree>
    <p:extLst>
      <p:ext uri="{BB962C8B-B14F-4D97-AF65-F5344CB8AC3E}">
        <p14:creationId xmlns:p14="http://schemas.microsoft.com/office/powerpoint/2010/main" val="354060448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FDB22-8932-4F1B-886D-9BC630C67D72}"/>
              </a:ext>
            </a:extLst>
          </p:cNvPr>
          <p:cNvSpPr>
            <a:spLocks noGrp="1"/>
          </p:cNvSpPr>
          <p:nvPr>
            <p:ph type="title"/>
          </p:nvPr>
        </p:nvSpPr>
        <p:spPr/>
        <p:txBody>
          <a:bodyPr/>
          <a:lstStyle/>
          <a:p>
            <a:r>
              <a:rPr lang="en-US" dirty="0"/>
              <a:t>Numeric Data</a:t>
            </a:r>
          </a:p>
        </p:txBody>
      </p:sp>
      <p:sp>
        <p:nvSpPr>
          <p:cNvPr id="3" name="Content Placeholder 2">
            <a:extLst>
              <a:ext uri="{FF2B5EF4-FFF2-40B4-BE49-F238E27FC236}">
                <a16:creationId xmlns:a16="http://schemas.microsoft.com/office/drawing/2014/main" id="{847DA6AD-02EB-4C34-AFCF-DD65525DAE72}"/>
              </a:ext>
            </a:extLst>
          </p:cNvPr>
          <p:cNvSpPr>
            <a:spLocks noGrp="1"/>
          </p:cNvSpPr>
          <p:nvPr>
            <p:ph idx="1"/>
          </p:nvPr>
        </p:nvSpPr>
        <p:spPr/>
        <p:txBody>
          <a:bodyPr/>
          <a:lstStyle/>
          <a:p>
            <a:pPr marL="0" indent="0">
              <a:buNone/>
            </a:pPr>
            <a:r>
              <a:rPr lang="en-US" dirty="0"/>
              <a:t>Normalization – Min-max Scaling</a:t>
            </a:r>
          </a:p>
        </p:txBody>
      </p:sp>
      <p:graphicFrame>
        <p:nvGraphicFramePr>
          <p:cNvPr id="4" name="Content Placeholder 3">
            <a:extLst>
              <a:ext uri="{FF2B5EF4-FFF2-40B4-BE49-F238E27FC236}">
                <a16:creationId xmlns:a16="http://schemas.microsoft.com/office/drawing/2014/main" id="{22C25FA2-64A2-42C4-AABE-4ED33CD59B23}"/>
              </a:ext>
            </a:extLst>
          </p:cNvPr>
          <p:cNvGraphicFramePr>
            <a:graphicFrameLocks/>
          </p:cNvGraphicFramePr>
          <p:nvPr/>
        </p:nvGraphicFramePr>
        <p:xfrm>
          <a:off x="838200" y="3300254"/>
          <a:ext cx="10515600" cy="1752600"/>
        </p:xfrm>
        <a:graphic>
          <a:graphicData uri="http://schemas.openxmlformats.org/drawingml/2006/table">
            <a:tbl>
              <a:tblPr/>
              <a:tblGrid>
                <a:gridCol w="2103120">
                  <a:extLst>
                    <a:ext uri="{9D8B030D-6E8A-4147-A177-3AD203B41FA5}">
                      <a16:colId xmlns:a16="http://schemas.microsoft.com/office/drawing/2014/main" val="1183654299"/>
                    </a:ext>
                  </a:extLst>
                </a:gridCol>
                <a:gridCol w="2103120">
                  <a:extLst>
                    <a:ext uri="{9D8B030D-6E8A-4147-A177-3AD203B41FA5}">
                      <a16:colId xmlns:a16="http://schemas.microsoft.com/office/drawing/2014/main" val="2745822616"/>
                    </a:ext>
                  </a:extLst>
                </a:gridCol>
                <a:gridCol w="2103120">
                  <a:extLst>
                    <a:ext uri="{9D8B030D-6E8A-4147-A177-3AD203B41FA5}">
                      <a16:colId xmlns:a16="http://schemas.microsoft.com/office/drawing/2014/main" val="2538092194"/>
                    </a:ext>
                  </a:extLst>
                </a:gridCol>
                <a:gridCol w="2103120">
                  <a:extLst>
                    <a:ext uri="{9D8B030D-6E8A-4147-A177-3AD203B41FA5}">
                      <a16:colId xmlns:a16="http://schemas.microsoft.com/office/drawing/2014/main" val="1326727623"/>
                    </a:ext>
                  </a:extLst>
                </a:gridCol>
                <a:gridCol w="2103120">
                  <a:extLst>
                    <a:ext uri="{9D8B030D-6E8A-4147-A177-3AD203B41FA5}">
                      <a16:colId xmlns:a16="http://schemas.microsoft.com/office/drawing/2014/main" val="4024371373"/>
                    </a:ext>
                  </a:extLst>
                </a:gridCol>
              </a:tblGrid>
              <a:tr h="0">
                <a:tc>
                  <a:txBody>
                    <a:bodyPr/>
                    <a:lstStyle/>
                    <a:p>
                      <a:pPr algn="l" fontAlgn="ctr"/>
                      <a:r>
                        <a:rPr lang="en-US" b="1" dirty="0" err="1">
                          <a:effectLst/>
                        </a:rPr>
                        <a:t>Sq</a:t>
                      </a:r>
                      <a:r>
                        <a:rPr lang="en-US" b="1" dirty="0">
                          <a:effectLst/>
                        </a:rPr>
                        <a:t> Ft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 Bedrooms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House Lat.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House Long.</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i="1" dirty="0">
                          <a:effectLst/>
                        </a:rPr>
                        <a:t>Cost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46363726"/>
                  </a:ext>
                </a:extLst>
              </a:tr>
              <a:tr h="0">
                <a:tc>
                  <a:txBody>
                    <a:bodyPr/>
                    <a:lstStyle/>
                    <a:p>
                      <a:pPr algn="l" fontAlgn="ctr"/>
                      <a:r>
                        <a:rPr lang="en-US" dirty="0">
                          <a:effectLst/>
                        </a:rPr>
                        <a:t>1600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47.34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500K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48785090"/>
                  </a:ext>
                </a:extLst>
              </a:tr>
              <a:tr h="0">
                <a:tc>
                  <a:txBody>
                    <a:bodyPr/>
                    <a:lstStyle/>
                    <a:p>
                      <a:pPr algn="l" fontAlgn="ctr"/>
                      <a:r>
                        <a:rPr lang="en-US" dirty="0">
                          <a:effectLst/>
                        </a:rPr>
                        <a:t>1250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55.23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450K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48583133"/>
                  </a:ext>
                </a:extLst>
              </a:tr>
              <a:tr h="0">
                <a:tc>
                  <a:txBody>
                    <a:bodyPr/>
                    <a:lstStyle/>
                    <a:p>
                      <a:pPr algn="l" fontAlgn="ctr"/>
                      <a:r>
                        <a:rPr lang="en-US" dirty="0">
                          <a:effectLst/>
                        </a:rPr>
                        <a:t>750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55.34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200K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12214910"/>
                  </a:ext>
                </a:extLst>
              </a:tr>
              <a:tr h="0">
                <a:tc>
                  <a:txBody>
                    <a:bodyPr/>
                    <a:lstStyle/>
                    <a:p>
                      <a:pPr algn="l" fontAlgn="ctr"/>
                      <a:r>
                        <a:rPr lang="en-US" dirty="0">
                          <a:effectLst/>
                        </a:rPr>
                        <a:t>1150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130.99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47.34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1500K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89114885"/>
                  </a:ext>
                </a:extLst>
              </a:tr>
            </a:tbl>
          </a:graphicData>
        </a:graphic>
      </p:graphicFrame>
    </p:spTree>
    <p:extLst>
      <p:ext uri="{BB962C8B-B14F-4D97-AF65-F5344CB8AC3E}">
        <p14:creationId xmlns:p14="http://schemas.microsoft.com/office/powerpoint/2010/main" val="98148898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FDB22-8932-4F1B-886D-9BC630C67D72}"/>
              </a:ext>
            </a:extLst>
          </p:cNvPr>
          <p:cNvSpPr>
            <a:spLocks noGrp="1"/>
          </p:cNvSpPr>
          <p:nvPr>
            <p:ph type="title"/>
          </p:nvPr>
        </p:nvSpPr>
        <p:spPr/>
        <p:txBody>
          <a:bodyPr/>
          <a:lstStyle/>
          <a:p>
            <a:r>
              <a:rPr lang="en-US" dirty="0"/>
              <a:t>Numeric Data</a:t>
            </a:r>
          </a:p>
        </p:txBody>
      </p:sp>
      <p:sp>
        <p:nvSpPr>
          <p:cNvPr id="3" name="Content Placeholder 2">
            <a:extLst>
              <a:ext uri="{FF2B5EF4-FFF2-40B4-BE49-F238E27FC236}">
                <a16:creationId xmlns:a16="http://schemas.microsoft.com/office/drawing/2014/main" id="{847DA6AD-02EB-4C34-AFCF-DD65525DAE72}"/>
              </a:ext>
            </a:extLst>
          </p:cNvPr>
          <p:cNvSpPr>
            <a:spLocks noGrp="1"/>
          </p:cNvSpPr>
          <p:nvPr>
            <p:ph idx="1"/>
          </p:nvPr>
        </p:nvSpPr>
        <p:spPr/>
        <p:txBody>
          <a:bodyPr/>
          <a:lstStyle/>
          <a:p>
            <a:pPr marL="0" indent="0">
              <a:buNone/>
            </a:pPr>
            <a:r>
              <a:rPr lang="en-US" dirty="0"/>
              <a:t>Normalization – Log-Transform</a:t>
            </a:r>
          </a:p>
        </p:txBody>
      </p:sp>
      <p:graphicFrame>
        <p:nvGraphicFramePr>
          <p:cNvPr id="4" name="Content Placeholder 3">
            <a:extLst>
              <a:ext uri="{FF2B5EF4-FFF2-40B4-BE49-F238E27FC236}">
                <a16:creationId xmlns:a16="http://schemas.microsoft.com/office/drawing/2014/main" id="{22C25FA2-64A2-42C4-AABE-4ED33CD59B23}"/>
              </a:ext>
            </a:extLst>
          </p:cNvPr>
          <p:cNvGraphicFramePr>
            <a:graphicFrameLocks/>
          </p:cNvGraphicFramePr>
          <p:nvPr/>
        </p:nvGraphicFramePr>
        <p:xfrm>
          <a:off x="838200" y="3300254"/>
          <a:ext cx="10515600" cy="1752600"/>
        </p:xfrm>
        <a:graphic>
          <a:graphicData uri="http://schemas.openxmlformats.org/drawingml/2006/table">
            <a:tbl>
              <a:tblPr/>
              <a:tblGrid>
                <a:gridCol w="2103120">
                  <a:extLst>
                    <a:ext uri="{9D8B030D-6E8A-4147-A177-3AD203B41FA5}">
                      <a16:colId xmlns:a16="http://schemas.microsoft.com/office/drawing/2014/main" val="1183654299"/>
                    </a:ext>
                  </a:extLst>
                </a:gridCol>
                <a:gridCol w="2103120">
                  <a:extLst>
                    <a:ext uri="{9D8B030D-6E8A-4147-A177-3AD203B41FA5}">
                      <a16:colId xmlns:a16="http://schemas.microsoft.com/office/drawing/2014/main" val="2745822616"/>
                    </a:ext>
                  </a:extLst>
                </a:gridCol>
                <a:gridCol w="2103120">
                  <a:extLst>
                    <a:ext uri="{9D8B030D-6E8A-4147-A177-3AD203B41FA5}">
                      <a16:colId xmlns:a16="http://schemas.microsoft.com/office/drawing/2014/main" val="2538092194"/>
                    </a:ext>
                  </a:extLst>
                </a:gridCol>
                <a:gridCol w="2103120">
                  <a:extLst>
                    <a:ext uri="{9D8B030D-6E8A-4147-A177-3AD203B41FA5}">
                      <a16:colId xmlns:a16="http://schemas.microsoft.com/office/drawing/2014/main" val="1326727623"/>
                    </a:ext>
                  </a:extLst>
                </a:gridCol>
                <a:gridCol w="2103120">
                  <a:extLst>
                    <a:ext uri="{9D8B030D-6E8A-4147-A177-3AD203B41FA5}">
                      <a16:colId xmlns:a16="http://schemas.microsoft.com/office/drawing/2014/main" val="4024371373"/>
                    </a:ext>
                  </a:extLst>
                </a:gridCol>
              </a:tblGrid>
              <a:tr h="0">
                <a:tc>
                  <a:txBody>
                    <a:bodyPr/>
                    <a:lstStyle/>
                    <a:p>
                      <a:pPr algn="l" fontAlgn="ctr"/>
                      <a:r>
                        <a:rPr lang="en-US" b="1" dirty="0">
                          <a:effectLst/>
                        </a:rPr>
                        <a:t>Log </a:t>
                      </a:r>
                      <a:r>
                        <a:rPr lang="en-US" b="1" dirty="0" err="1">
                          <a:effectLst/>
                        </a:rPr>
                        <a:t>Sq</a:t>
                      </a:r>
                      <a:r>
                        <a:rPr lang="en-US" b="1" dirty="0">
                          <a:effectLst/>
                        </a:rPr>
                        <a:t> Ft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 Bedrooms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House Lat.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House Long.</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i="1" dirty="0">
                          <a:effectLst/>
                        </a:rPr>
                        <a:t>Cost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46363726"/>
                  </a:ext>
                </a:extLst>
              </a:tr>
              <a:tr h="0">
                <a:tc>
                  <a:txBody>
                    <a:bodyPr/>
                    <a:lstStyle/>
                    <a:p>
                      <a:pPr algn="l" fontAlgn="ctr"/>
                      <a:r>
                        <a:rPr lang="en-US" dirty="0">
                          <a:effectLst/>
                        </a:rPr>
                        <a:t>3.2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47.34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500K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48785090"/>
                  </a:ext>
                </a:extLst>
              </a:tr>
              <a:tr h="0">
                <a:tc>
                  <a:txBody>
                    <a:bodyPr/>
                    <a:lstStyle/>
                    <a:p>
                      <a:pPr algn="l" fontAlgn="ctr"/>
                      <a:r>
                        <a:rPr lang="en-US" dirty="0">
                          <a:effectLst/>
                        </a:rPr>
                        <a:t>3.09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55.23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450K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48583133"/>
                  </a:ext>
                </a:extLst>
              </a:tr>
              <a:tr h="0">
                <a:tc>
                  <a:txBody>
                    <a:bodyPr/>
                    <a:lstStyle/>
                    <a:p>
                      <a:pPr algn="l" fontAlgn="ctr"/>
                      <a:r>
                        <a:rPr lang="en-US" dirty="0">
                          <a:effectLst/>
                        </a:rPr>
                        <a:t>2.87</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55.34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200K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12214910"/>
                  </a:ext>
                </a:extLst>
              </a:tr>
              <a:tr h="0">
                <a:tc>
                  <a:txBody>
                    <a:bodyPr/>
                    <a:lstStyle/>
                    <a:p>
                      <a:pPr algn="l" fontAlgn="ctr"/>
                      <a:r>
                        <a:rPr lang="en-US" dirty="0">
                          <a:effectLst/>
                        </a:rPr>
                        <a:t>3.06</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130.99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47.34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1500K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89114885"/>
                  </a:ext>
                </a:extLst>
              </a:tr>
            </a:tbl>
          </a:graphicData>
        </a:graphic>
      </p:graphicFrame>
    </p:spTree>
    <p:extLst>
      <p:ext uri="{BB962C8B-B14F-4D97-AF65-F5344CB8AC3E}">
        <p14:creationId xmlns:p14="http://schemas.microsoft.com/office/powerpoint/2010/main" val="1312564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1FED8-6EFA-4B0D-8A54-49477F90614D}"/>
              </a:ext>
            </a:extLst>
          </p:cNvPr>
          <p:cNvSpPr>
            <a:spLocks noGrp="1"/>
          </p:cNvSpPr>
          <p:nvPr>
            <p:ph type="title"/>
          </p:nvPr>
        </p:nvSpPr>
        <p:spPr/>
        <p:txBody>
          <a:bodyPr/>
          <a:lstStyle/>
          <a:p>
            <a:r>
              <a:rPr lang="en-US" dirty="0"/>
              <a:t>Classification – A New Problem Space</a:t>
            </a:r>
          </a:p>
        </p:txBody>
      </p:sp>
      <p:sp>
        <p:nvSpPr>
          <p:cNvPr id="3" name="Content Placeholder 2">
            <a:extLst>
              <a:ext uri="{FF2B5EF4-FFF2-40B4-BE49-F238E27FC236}">
                <a16:creationId xmlns:a16="http://schemas.microsoft.com/office/drawing/2014/main" id="{C4D7DCC3-325B-44BA-986B-895304DC55E1}"/>
              </a:ext>
            </a:extLst>
          </p:cNvPr>
          <p:cNvSpPr>
            <a:spLocks noGrp="1"/>
          </p:cNvSpPr>
          <p:nvPr>
            <p:ph idx="1"/>
          </p:nvPr>
        </p:nvSpPr>
        <p:spPr/>
        <p:txBody>
          <a:bodyPr>
            <a:normAutofit lnSpcReduction="10000"/>
          </a:bodyPr>
          <a:lstStyle/>
          <a:p>
            <a:pPr marL="0" indent="0" algn="ctr">
              <a:buNone/>
            </a:pPr>
            <a:endParaRPr lang="en-US" sz="7500" dirty="0">
              <a:solidFill>
                <a:schemeClr val="accent6">
                  <a:lumMod val="75000"/>
                </a:schemeClr>
              </a:solidFill>
            </a:endParaRPr>
          </a:p>
          <a:p>
            <a:pPr marL="0" indent="0" algn="ctr">
              <a:buNone/>
            </a:pPr>
            <a:endParaRPr lang="en-US" sz="7500" dirty="0">
              <a:solidFill>
                <a:schemeClr val="accent6">
                  <a:lumMod val="75000"/>
                </a:schemeClr>
              </a:solidFill>
            </a:endParaRPr>
          </a:p>
          <a:p>
            <a:pPr marL="0" indent="0" algn="ctr">
              <a:buNone/>
            </a:pPr>
            <a:endParaRPr lang="en-US" sz="7500" dirty="0">
              <a:solidFill>
                <a:schemeClr val="accent6">
                  <a:lumMod val="75000"/>
                </a:schemeClr>
              </a:solidFill>
            </a:endParaRPr>
          </a:p>
          <a:p>
            <a:pPr marL="0" indent="0" algn="ctr">
              <a:buNone/>
            </a:pPr>
            <a:r>
              <a:rPr lang="en-US" sz="7500" dirty="0">
                <a:solidFill>
                  <a:schemeClr val="accent6">
                    <a:lumMod val="75000"/>
                  </a:schemeClr>
                </a:solidFill>
              </a:rPr>
              <a:t>?</a:t>
            </a:r>
          </a:p>
        </p:txBody>
      </p:sp>
      <p:pic>
        <p:nvPicPr>
          <p:cNvPr id="6146" name="Picture 2" descr="Image result for half eaten cake">
            <a:extLst>
              <a:ext uri="{FF2B5EF4-FFF2-40B4-BE49-F238E27FC236}">
                <a16:creationId xmlns:a16="http://schemas.microsoft.com/office/drawing/2014/main" id="{455AE60A-433C-4AB6-BDC9-C0396C941A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7418" y="1825625"/>
            <a:ext cx="3557163" cy="2607661"/>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Image result for french bulldog slobber">
            <a:extLst>
              <a:ext uri="{FF2B5EF4-FFF2-40B4-BE49-F238E27FC236}">
                <a16:creationId xmlns:a16="http://schemas.microsoft.com/office/drawing/2014/main" id="{6D2D8F90-8F6F-463C-A986-F733482EF0DC}"/>
              </a:ext>
            </a:extLst>
          </p:cNvPr>
          <p:cNvSpPr>
            <a:spLocks noChangeAspect="1" noChangeArrowheads="1"/>
          </p:cNvSpPr>
          <p:nvPr/>
        </p:nvSpPr>
        <p:spPr bwMode="auto">
          <a:xfrm>
            <a:off x="9296399" y="49117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198072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FDB22-8932-4F1B-886D-9BC630C67D72}"/>
              </a:ext>
            </a:extLst>
          </p:cNvPr>
          <p:cNvSpPr>
            <a:spLocks noGrp="1"/>
          </p:cNvSpPr>
          <p:nvPr>
            <p:ph type="title"/>
          </p:nvPr>
        </p:nvSpPr>
        <p:spPr/>
        <p:txBody>
          <a:bodyPr/>
          <a:lstStyle/>
          <a:p>
            <a:r>
              <a:rPr lang="en-US" dirty="0"/>
              <a:t>Numeric Data</a:t>
            </a:r>
          </a:p>
        </p:txBody>
      </p:sp>
      <p:sp>
        <p:nvSpPr>
          <p:cNvPr id="3" name="Content Placeholder 2">
            <a:extLst>
              <a:ext uri="{FF2B5EF4-FFF2-40B4-BE49-F238E27FC236}">
                <a16:creationId xmlns:a16="http://schemas.microsoft.com/office/drawing/2014/main" id="{847DA6AD-02EB-4C34-AFCF-DD65525DAE72}"/>
              </a:ext>
            </a:extLst>
          </p:cNvPr>
          <p:cNvSpPr>
            <a:spLocks noGrp="1"/>
          </p:cNvSpPr>
          <p:nvPr>
            <p:ph idx="1"/>
          </p:nvPr>
        </p:nvSpPr>
        <p:spPr/>
        <p:txBody>
          <a:bodyPr/>
          <a:lstStyle/>
          <a:p>
            <a:pPr marL="0" indent="0">
              <a:buNone/>
            </a:pPr>
            <a:r>
              <a:rPr lang="en-US" dirty="0"/>
              <a:t>Normalization – Box-Cox Transform</a:t>
            </a:r>
          </a:p>
          <a:p>
            <a:pPr marL="0" indent="0">
              <a:buNone/>
            </a:pPr>
            <a:r>
              <a:rPr lang="en-US" u="sng" dirty="0"/>
              <a:t>X</a:t>
            </a:r>
            <a:r>
              <a:rPr lang="el-GR" u="sng" baseline="30000" dirty="0"/>
              <a:t>λ</a:t>
            </a:r>
            <a:r>
              <a:rPr lang="en-US" u="sng" dirty="0"/>
              <a:t> – 1</a:t>
            </a:r>
          </a:p>
          <a:p>
            <a:pPr marL="0" indent="0">
              <a:buNone/>
            </a:pPr>
            <a:r>
              <a:rPr lang="en-US" dirty="0"/>
              <a:t>    </a:t>
            </a:r>
            <a:r>
              <a:rPr lang="el-GR" dirty="0"/>
              <a:t>λ</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Find </a:t>
            </a:r>
            <a:r>
              <a:rPr lang="el-GR" dirty="0"/>
              <a:t>λ</a:t>
            </a:r>
            <a:r>
              <a:rPr lang="en-US" dirty="0"/>
              <a:t> using a likelihood function</a:t>
            </a:r>
          </a:p>
        </p:txBody>
      </p:sp>
      <p:graphicFrame>
        <p:nvGraphicFramePr>
          <p:cNvPr id="4" name="Content Placeholder 3">
            <a:extLst>
              <a:ext uri="{FF2B5EF4-FFF2-40B4-BE49-F238E27FC236}">
                <a16:creationId xmlns:a16="http://schemas.microsoft.com/office/drawing/2014/main" id="{22C25FA2-64A2-42C4-AABE-4ED33CD59B23}"/>
              </a:ext>
            </a:extLst>
          </p:cNvPr>
          <p:cNvGraphicFramePr>
            <a:graphicFrameLocks/>
          </p:cNvGraphicFramePr>
          <p:nvPr/>
        </p:nvGraphicFramePr>
        <p:xfrm>
          <a:off x="838200" y="3300254"/>
          <a:ext cx="10515600" cy="1752600"/>
        </p:xfrm>
        <a:graphic>
          <a:graphicData uri="http://schemas.openxmlformats.org/drawingml/2006/table">
            <a:tbl>
              <a:tblPr/>
              <a:tblGrid>
                <a:gridCol w="2103120">
                  <a:extLst>
                    <a:ext uri="{9D8B030D-6E8A-4147-A177-3AD203B41FA5}">
                      <a16:colId xmlns:a16="http://schemas.microsoft.com/office/drawing/2014/main" val="1183654299"/>
                    </a:ext>
                  </a:extLst>
                </a:gridCol>
                <a:gridCol w="2103120">
                  <a:extLst>
                    <a:ext uri="{9D8B030D-6E8A-4147-A177-3AD203B41FA5}">
                      <a16:colId xmlns:a16="http://schemas.microsoft.com/office/drawing/2014/main" val="2745822616"/>
                    </a:ext>
                  </a:extLst>
                </a:gridCol>
                <a:gridCol w="2103120">
                  <a:extLst>
                    <a:ext uri="{9D8B030D-6E8A-4147-A177-3AD203B41FA5}">
                      <a16:colId xmlns:a16="http://schemas.microsoft.com/office/drawing/2014/main" val="2538092194"/>
                    </a:ext>
                  </a:extLst>
                </a:gridCol>
                <a:gridCol w="2103120">
                  <a:extLst>
                    <a:ext uri="{9D8B030D-6E8A-4147-A177-3AD203B41FA5}">
                      <a16:colId xmlns:a16="http://schemas.microsoft.com/office/drawing/2014/main" val="1326727623"/>
                    </a:ext>
                  </a:extLst>
                </a:gridCol>
                <a:gridCol w="2103120">
                  <a:extLst>
                    <a:ext uri="{9D8B030D-6E8A-4147-A177-3AD203B41FA5}">
                      <a16:colId xmlns:a16="http://schemas.microsoft.com/office/drawing/2014/main" val="4024371373"/>
                    </a:ext>
                  </a:extLst>
                </a:gridCol>
              </a:tblGrid>
              <a:tr h="0">
                <a:tc>
                  <a:txBody>
                    <a:bodyPr/>
                    <a:lstStyle/>
                    <a:p>
                      <a:pPr algn="l" fontAlgn="ctr"/>
                      <a:r>
                        <a:rPr lang="en-US" b="1" dirty="0">
                          <a:effectLst/>
                        </a:rPr>
                        <a:t>Log </a:t>
                      </a:r>
                      <a:r>
                        <a:rPr lang="en-US" b="1" dirty="0" err="1">
                          <a:effectLst/>
                        </a:rPr>
                        <a:t>Sq</a:t>
                      </a:r>
                      <a:r>
                        <a:rPr lang="en-US" b="1" dirty="0">
                          <a:effectLst/>
                        </a:rPr>
                        <a:t> Ft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 Bedrooms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House Lat.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House Long.</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i="1" dirty="0">
                          <a:effectLst/>
                        </a:rPr>
                        <a:t>Cost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46363726"/>
                  </a:ext>
                </a:extLst>
              </a:tr>
              <a:tr h="0">
                <a:tc>
                  <a:txBody>
                    <a:bodyPr/>
                    <a:lstStyle/>
                    <a:p>
                      <a:pPr algn="l" fontAlgn="ctr"/>
                      <a:r>
                        <a:rPr lang="en-US" dirty="0">
                          <a:effectLst/>
                        </a:rPr>
                        <a:t>3.2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47.34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500K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48785090"/>
                  </a:ext>
                </a:extLst>
              </a:tr>
              <a:tr h="0">
                <a:tc>
                  <a:txBody>
                    <a:bodyPr/>
                    <a:lstStyle/>
                    <a:p>
                      <a:pPr algn="l" fontAlgn="ctr"/>
                      <a:r>
                        <a:rPr lang="en-US" dirty="0">
                          <a:effectLst/>
                        </a:rPr>
                        <a:t>3.09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55.23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450K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48583133"/>
                  </a:ext>
                </a:extLst>
              </a:tr>
              <a:tr h="0">
                <a:tc>
                  <a:txBody>
                    <a:bodyPr/>
                    <a:lstStyle/>
                    <a:p>
                      <a:pPr algn="l" fontAlgn="ctr"/>
                      <a:r>
                        <a:rPr lang="en-US" dirty="0">
                          <a:effectLst/>
                        </a:rPr>
                        <a:t>2.87</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55.34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200K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12214910"/>
                  </a:ext>
                </a:extLst>
              </a:tr>
              <a:tr h="0">
                <a:tc>
                  <a:txBody>
                    <a:bodyPr/>
                    <a:lstStyle/>
                    <a:p>
                      <a:pPr algn="l" fontAlgn="ctr"/>
                      <a:r>
                        <a:rPr lang="en-US" dirty="0">
                          <a:effectLst/>
                        </a:rPr>
                        <a:t>3.06</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130.99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47.34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1500K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89114885"/>
                  </a:ext>
                </a:extLst>
              </a:tr>
            </a:tbl>
          </a:graphicData>
        </a:graphic>
      </p:graphicFrame>
    </p:spTree>
    <p:extLst>
      <p:ext uri="{BB962C8B-B14F-4D97-AF65-F5344CB8AC3E}">
        <p14:creationId xmlns:p14="http://schemas.microsoft.com/office/powerpoint/2010/main" val="291960620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D5650-903B-4FFF-821A-C94BB77E5A33}"/>
              </a:ext>
            </a:extLst>
          </p:cNvPr>
          <p:cNvSpPr>
            <a:spLocks noGrp="1"/>
          </p:cNvSpPr>
          <p:nvPr>
            <p:ph type="title"/>
          </p:nvPr>
        </p:nvSpPr>
        <p:spPr/>
        <p:txBody>
          <a:bodyPr/>
          <a:lstStyle/>
          <a:p>
            <a:r>
              <a:rPr lang="en-US" dirty="0"/>
              <a:t>Numeric Data</a:t>
            </a:r>
          </a:p>
        </p:txBody>
      </p:sp>
      <p:graphicFrame>
        <p:nvGraphicFramePr>
          <p:cNvPr id="4" name="Content Placeholder 3">
            <a:extLst>
              <a:ext uri="{FF2B5EF4-FFF2-40B4-BE49-F238E27FC236}">
                <a16:creationId xmlns:a16="http://schemas.microsoft.com/office/drawing/2014/main" id="{85C98D58-6A83-4FCE-911C-CE7193588877}"/>
              </a:ext>
            </a:extLst>
          </p:cNvPr>
          <p:cNvGraphicFramePr>
            <a:graphicFrameLocks noGrp="1"/>
          </p:cNvGraphicFramePr>
          <p:nvPr>
            <p:ph idx="1"/>
          </p:nvPr>
        </p:nvGraphicFramePr>
        <p:xfrm>
          <a:off x="838200" y="3300254"/>
          <a:ext cx="10515600" cy="1752600"/>
        </p:xfrm>
        <a:graphic>
          <a:graphicData uri="http://schemas.openxmlformats.org/drawingml/2006/table">
            <a:tbl>
              <a:tblPr/>
              <a:tblGrid>
                <a:gridCol w="2103120">
                  <a:extLst>
                    <a:ext uri="{9D8B030D-6E8A-4147-A177-3AD203B41FA5}">
                      <a16:colId xmlns:a16="http://schemas.microsoft.com/office/drawing/2014/main" val="1183654299"/>
                    </a:ext>
                  </a:extLst>
                </a:gridCol>
                <a:gridCol w="2103120">
                  <a:extLst>
                    <a:ext uri="{9D8B030D-6E8A-4147-A177-3AD203B41FA5}">
                      <a16:colId xmlns:a16="http://schemas.microsoft.com/office/drawing/2014/main" val="2745822616"/>
                    </a:ext>
                  </a:extLst>
                </a:gridCol>
                <a:gridCol w="2103120">
                  <a:extLst>
                    <a:ext uri="{9D8B030D-6E8A-4147-A177-3AD203B41FA5}">
                      <a16:colId xmlns:a16="http://schemas.microsoft.com/office/drawing/2014/main" val="2538092194"/>
                    </a:ext>
                  </a:extLst>
                </a:gridCol>
                <a:gridCol w="2103120">
                  <a:extLst>
                    <a:ext uri="{9D8B030D-6E8A-4147-A177-3AD203B41FA5}">
                      <a16:colId xmlns:a16="http://schemas.microsoft.com/office/drawing/2014/main" val="1326727623"/>
                    </a:ext>
                  </a:extLst>
                </a:gridCol>
                <a:gridCol w="2103120">
                  <a:extLst>
                    <a:ext uri="{9D8B030D-6E8A-4147-A177-3AD203B41FA5}">
                      <a16:colId xmlns:a16="http://schemas.microsoft.com/office/drawing/2014/main" val="4024371373"/>
                    </a:ext>
                  </a:extLst>
                </a:gridCol>
              </a:tblGrid>
              <a:tr h="0">
                <a:tc>
                  <a:txBody>
                    <a:bodyPr/>
                    <a:lstStyle/>
                    <a:p>
                      <a:pPr algn="l" fontAlgn="ctr"/>
                      <a:r>
                        <a:rPr lang="en-US" b="1" dirty="0">
                          <a:effectLst/>
                        </a:rPr>
                        <a:t>City 1 Lat.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City 1 Long.</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City 2 Lat.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City 2 Long.</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i="1" dirty="0">
                          <a:effectLst/>
                        </a:rPr>
                        <a:t>Drivable?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46363726"/>
                  </a:ext>
                </a:extLst>
              </a:tr>
              <a:tr h="0">
                <a:tc>
                  <a:txBody>
                    <a:bodyPr/>
                    <a:lstStyle/>
                    <a:p>
                      <a:pPr algn="l" fontAlgn="ctr"/>
                      <a:r>
                        <a:rPr lang="en-US" dirty="0">
                          <a:effectLst/>
                        </a:rPr>
                        <a:t>123.24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46.71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47.34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a:effectLst/>
                        </a:rPr>
                        <a:t>Yes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48785090"/>
                  </a:ext>
                </a:extLst>
              </a:tr>
              <a:tr h="0">
                <a:tc>
                  <a:txBody>
                    <a:bodyPr/>
                    <a:lstStyle/>
                    <a:p>
                      <a:pPr algn="l" fontAlgn="ctr"/>
                      <a:r>
                        <a:rPr lang="en-US">
                          <a:effectLst/>
                        </a:rPr>
                        <a:t>123.24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56.91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55.23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Yes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48583133"/>
                  </a:ext>
                </a:extLst>
              </a:tr>
              <a:tr h="0">
                <a:tc>
                  <a:txBody>
                    <a:bodyPr/>
                    <a:lstStyle/>
                    <a:p>
                      <a:pPr algn="l" fontAlgn="ctr"/>
                      <a:r>
                        <a:rPr lang="en-US">
                          <a:effectLst/>
                        </a:rPr>
                        <a:t>123.24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46.71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55.34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No</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12214910"/>
                  </a:ext>
                </a:extLst>
              </a:tr>
              <a:tr h="0">
                <a:tc>
                  <a:txBody>
                    <a:bodyPr/>
                    <a:lstStyle/>
                    <a:p>
                      <a:pPr algn="l" fontAlgn="ctr"/>
                      <a:r>
                        <a:rPr lang="en-US" dirty="0">
                          <a:effectLst/>
                        </a:rPr>
                        <a:t>123.24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46.71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130.99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47.34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No</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89114885"/>
                  </a:ext>
                </a:extLst>
              </a:tr>
            </a:tbl>
          </a:graphicData>
        </a:graphic>
      </p:graphicFrame>
    </p:spTree>
    <p:extLst>
      <p:ext uri="{BB962C8B-B14F-4D97-AF65-F5344CB8AC3E}">
        <p14:creationId xmlns:p14="http://schemas.microsoft.com/office/powerpoint/2010/main" val="123531837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1B343-BAA0-4FBF-9521-99ADF91CCAE8}"/>
              </a:ext>
            </a:extLst>
          </p:cNvPr>
          <p:cNvSpPr>
            <a:spLocks noGrp="1"/>
          </p:cNvSpPr>
          <p:nvPr>
            <p:ph type="title"/>
          </p:nvPr>
        </p:nvSpPr>
        <p:spPr/>
        <p:txBody>
          <a:bodyPr/>
          <a:lstStyle/>
          <a:p>
            <a:r>
              <a:rPr lang="en-US" dirty="0"/>
              <a:t>Combining Numeric Variables</a:t>
            </a:r>
          </a:p>
        </p:txBody>
      </p:sp>
      <p:sp>
        <p:nvSpPr>
          <p:cNvPr id="3" name="Content Placeholder 2">
            <a:extLst>
              <a:ext uri="{FF2B5EF4-FFF2-40B4-BE49-F238E27FC236}">
                <a16:creationId xmlns:a16="http://schemas.microsoft.com/office/drawing/2014/main" id="{BCEE7AD9-FE80-43BE-8FCB-9BC11C5AE785}"/>
              </a:ext>
            </a:extLst>
          </p:cNvPr>
          <p:cNvSpPr>
            <a:spLocks noGrp="1"/>
          </p:cNvSpPr>
          <p:nvPr>
            <p:ph idx="1"/>
          </p:nvPr>
        </p:nvSpPr>
        <p:spPr/>
        <p:txBody>
          <a:bodyPr/>
          <a:lstStyle/>
          <a:p>
            <a:endParaRPr lang="en-US"/>
          </a:p>
        </p:txBody>
      </p:sp>
      <p:graphicFrame>
        <p:nvGraphicFramePr>
          <p:cNvPr id="4" name="Content Placeholder 3">
            <a:extLst>
              <a:ext uri="{FF2B5EF4-FFF2-40B4-BE49-F238E27FC236}">
                <a16:creationId xmlns:a16="http://schemas.microsoft.com/office/drawing/2014/main" id="{71BD415F-5ABB-43FA-BC42-34010C848874}"/>
              </a:ext>
            </a:extLst>
          </p:cNvPr>
          <p:cNvGraphicFramePr>
            <a:graphicFrameLocks/>
          </p:cNvGraphicFramePr>
          <p:nvPr/>
        </p:nvGraphicFramePr>
        <p:xfrm>
          <a:off x="838200" y="2774474"/>
          <a:ext cx="10515603" cy="1752600"/>
        </p:xfrm>
        <a:graphic>
          <a:graphicData uri="http://schemas.openxmlformats.org/drawingml/2006/table">
            <a:tbl>
              <a:tblPr/>
              <a:tblGrid>
                <a:gridCol w="1502229">
                  <a:extLst>
                    <a:ext uri="{9D8B030D-6E8A-4147-A177-3AD203B41FA5}">
                      <a16:colId xmlns:a16="http://schemas.microsoft.com/office/drawing/2014/main" val="1183654299"/>
                    </a:ext>
                  </a:extLst>
                </a:gridCol>
                <a:gridCol w="1502229">
                  <a:extLst>
                    <a:ext uri="{9D8B030D-6E8A-4147-A177-3AD203B41FA5}">
                      <a16:colId xmlns:a16="http://schemas.microsoft.com/office/drawing/2014/main" val="2745822616"/>
                    </a:ext>
                  </a:extLst>
                </a:gridCol>
                <a:gridCol w="1502229">
                  <a:extLst>
                    <a:ext uri="{9D8B030D-6E8A-4147-A177-3AD203B41FA5}">
                      <a16:colId xmlns:a16="http://schemas.microsoft.com/office/drawing/2014/main" val="2538092194"/>
                    </a:ext>
                  </a:extLst>
                </a:gridCol>
                <a:gridCol w="1502229">
                  <a:extLst>
                    <a:ext uri="{9D8B030D-6E8A-4147-A177-3AD203B41FA5}">
                      <a16:colId xmlns:a16="http://schemas.microsoft.com/office/drawing/2014/main" val="1326727623"/>
                    </a:ext>
                  </a:extLst>
                </a:gridCol>
                <a:gridCol w="1502229">
                  <a:extLst>
                    <a:ext uri="{9D8B030D-6E8A-4147-A177-3AD203B41FA5}">
                      <a16:colId xmlns:a16="http://schemas.microsoft.com/office/drawing/2014/main" val="4111743245"/>
                    </a:ext>
                  </a:extLst>
                </a:gridCol>
                <a:gridCol w="1502229">
                  <a:extLst>
                    <a:ext uri="{9D8B030D-6E8A-4147-A177-3AD203B41FA5}">
                      <a16:colId xmlns:a16="http://schemas.microsoft.com/office/drawing/2014/main" val="899182434"/>
                    </a:ext>
                  </a:extLst>
                </a:gridCol>
                <a:gridCol w="1502229">
                  <a:extLst>
                    <a:ext uri="{9D8B030D-6E8A-4147-A177-3AD203B41FA5}">
                      <a16:colId xmlns:a16="http://schemas.microsoft.com/office/drawing/2014/main" val="4024371373"/>
                    </a:ext>
                  </a:extLst>
                </a:gridCol>
              </a:tblGrid>
              <a:tr h="0">
                <a:tc>
                  <a:txBody>
                    <a:bodyPr/>
                    <a:lstStyle/>
                    <a:p>
                      <a:pPr algn="l" fontAlgn="ctr"/>
                      <a:r>
                        <a:rPr lang="en-US" b="1" dirty="0">
                          <a:effectLst/>
                        </a:rPr>
                        <a:t>City 1 Long.</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City 1 Lat.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City 2 Long.</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City 2 Lat.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City Long. Diff.</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City Lat. Diff.</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i="1" dirty="0">
                          <a:effectLst/>
                        </a:rPr>
                        <a:t>Drivable?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46363726"/>
                  </a:ext>
                </a:extLst>
              </a:tr>
              <a:tr h="0">
                <a:tc>
                  <a:txBody>
                    <a:bodyPr/>
                    <a:lstStyle/>
                    <a:p>
                      <a:pPr algn="l" fontAlgn="ctr"/>
                      <a:r>
                        <a:rPr lang="en-US" dirty="0">
                          <a:effectLst/>
                        </a:rPr>
                        <a:t>123.24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46.71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47.34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~2.0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~0.5</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a:effectLst/>
                        </a:rPr>
                        <a:t>Yes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48785090"/>
                  </a:ext>
                </a:extLst>
              </a:tr>
              <a:tr h="0">
                <a:tc>
                  <a:txBody>
                    <a:bodyPr/>
                    <a:lstStyle/>
                    <a:p>
                      <a:pPr algn="l" fontAlgn="ctr"/>
                      <a:r>
                        <a:rPr lang="en-US">
                          <a:effectLst/>
                        </a:rPr>
                        <a:t>123.24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56.91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55.23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~2.0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~1.5</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Yes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48583133"/>
                  </a:ext>
                </a:extLst>
              </a:tr>
              <a:tr h="0">
                <a:tc>
                  <a:txBody>
                    <a:bodyPr/>
                    <a:lstStyle/>
                    <a:p>
                      <a:pPr algn="l" fontAlgn="ctr"/>
                      <a:r>
                        <a:rPr lang="en-US">
                          <a:effectLst/>
                        </a:rPr>
                        <a:t>123.24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46.71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55.34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~2.0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~9.5</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No</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12214910"/>
                  </a:ext>
                </a:extLst>
              </a:tr>
              <a:tr h="0">
                <a:tc>
                  <a:txBody>
                    <a:bodyPr/>
                    <a:lstStyle/>
                    <a:p>
                      <a:pPr algn="l" fontAlgn="ctr"/>
                      <a:r>
                        <a:rPr lang="en-US">
                          <a:effectLst/>
                        </a:rPr>
                        <a:t>123.24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46.71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130.99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47.34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~9.0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~0.5</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No</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89114885"/>
                  </a:ext>
                </a:extLst>
              </a:tr>
            </a:tbl>
          </a:graphicData>
        </a:graphic>
      </p:graphicFrame>
    </p:spTree>
    <p:extLst>
      <p:ext uri="{BB962C8B-B14F-4D97-AF65-F5344CB8AC3E}">
        <p14:creationId xmlns:p14="http://schemas.microsoft.com/office/powerpoint/2010/main" val="125960880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D5650-903B-4FFF-821A-C94BB77E5A33}"/>
              </a:ext>
            </a:extLst>
          </p:cNvPr>
          <p:cNvSpPr>
            <a:spLocks noGrp="1"/>
          </p:cNvSpPr>
          <p:nvPr>
            <p:ph type="title"/>
          </p:nvPr>
        </p:nvSpPr>
        <p:spPr/>
        <p:txBody>
          <a:bodyPr/>
          <a:lstStyle/>
          <a:p>
            <a:r>
              <a:rPr lang="en-US" dirty="0"/>
              <a:t>Numeric Data</a:t>
            </a:r>
          </a:p>
        </p:txBody>
      </p:sp>
      <p:graphicFrame>
        <p:nvGraphicFramePr>
          <p:cNvPr id="4" name="Content Placeholder 3">
            <a:extLst>
              <a:ext uri="{FF2B5EF4-FFF2-40B4-BE49-F238E27FC236}">
                <a16:creationId xmlns:a16="http://schemas.microsoft.com/office/drawing/2014/main" id="{85C98D58-6A83-4FCE-911C-CE7193588877}"/>
              </a:ext>
            </a:extLst>
          </p:cNvPr>
          <p:cNvGraphicFramePr>
            <a:graphicFrameLocks noGrp="1"/>
          </p:cNvGraphicFramePr>
          <p:nvPr>
            <p:ph idx="1"/>
          </p:nvPr>
        </p:nvGraphicFramePr>
        <p:xfrm>
          <a:off x="838200" y="2202180"/>
          <a:ext cx="10515600" cy="2103120"/>
        </p:xfrm>
        <a:graphic>
          <a:graphicData uri="http://schemas.openxmlformats.org/drawingml/2006/table">
            <a:tbl>
              <a:tblPr/>
              <a:tblGrid>
                <a:gridCol w="2103120">
                  <a:extLst>
                    <a:ext uri="{9D8B030D-6E8A-4147-A177-3AD203B41FA5}">
                      <a16:colId xmlns:a16="http://schemas.microsoft.com/office/drawing/2014/main" val="1183654299"/>
                    </a:ext>
                  </a:extLst>
                </a:gridCol>
                <a:gridCol w="2103120">
                  <a:extLst>
                    <a:ext uri="{9D8B030D-6E8A-4147-A177-3AD203B41FA5}">
                      <a16:colId xmlns:a16="http://schemas.microsoft.com/office/drawing/2014/main" val="2745822616"/>
                    </a:ext>
                  </a:extLst>
                </a:gridCol>
                <a:gridCol w="2103120">
                  <a:extLst>
                    <a:ext uri="{9D8B030D-6E8A-4147-A177-3AD203B41FA5}">
                      <a16:colId xmlns:a16="http://schemas.microsoft.com/office/drawing/2014/main" val="2538092194"/>
                    </a:ext>
                  </a:extLst>
                </a:gridCol>
                <a:gridCol w="2103120">
                  <a:extLst>
                    <a:ext uri="{9D8B030D-6E8A-4147-A177-3AD203B41FA5}">
                      <a16:colId xmlns:a16="http://schemas.microsoft.com/office/drawing/2014/main" val="1326727623"/>
                    </a:ext>
                  </a:extLst>
                </a:gridCol>
                <a:gridCol w="2103120">
                  <a:extLst>
                    <a:ext uri="{9D8B030D-6E8A-4147-A177-3AD203B41FA5}">
                      <a16:colId xmlns:a16="http://schemas.microsoft.com/office/drawing/2014/main" val="4024371373"/>
                    </a:ext>
                  </a:extLst>
                </a:gridCol>
              </a:tblGrid>
              <a:tr h="0">
                <a:tc>
                  <a:txBody>
                    <a:bodyPr/>
                    <a:lstStyle/>
                    <a:p>
                      <a:pPr algn="l" fontAlgn="ctr"/>
                      <a:r>
                        <a:rPr lang="en-US" b="1" dirty="0">
                          <a:effectLst/>
                        </a:rPr>
                        <a:t>City 1 Long.</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City 1 Lat.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City 2 Long.</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City 2 Lat.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i="1" dirty="0">
                          <a:effectLst/>
                        </a:rPr>
                        <a:t>Drivable?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46363726"/>
                  </a:ext>
                </a:extLst>
              </a:tr>
              <a:tr h="0">
                <a:tc>
                  <a:txBody>
                    <a:bodyPr/>
                    <a:lstStyle/>
                    <a:p>
                      <a:pPr algn="l" fontAlgn="ctr"/>
                      <a:r>
                        <a:rPr lang="en-US" dirty="0">
                          <a:effectLst/>
                        </a:rPr>
                        <a:t>123.24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46.71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47.34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a:effectLst/>
                        </a:rPr>
                        <a:t>Yes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48785090"/>
                  </a:ext>
                </a:extLst>
              </a:tr>
              <a:tr h="0">
                <a:tc>
                  <a:txBody>
                    <a:bodyPr/>
                    <a:lstStyle/>
                    <a:p>
                      <a:pPr algn="l" fontAlgn="ctr"/>
                      <a:r>
                        <a:rPr lang="en-US">
                          <a:effectLst/>
                        </a:rPr>
                        <a:t>123.24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56.91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55.23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Yes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48583133"/>
                  </a:ext>
                </a:extLst>
              </a:tr>
              <a:tr h="0">
                <a:tc>
                  <a:txBody>
                    <a:bodyPr/>
                    <a:lstStyle/>
                    <a:p>
                      <a:pPr algn="l" fontAlgn="ctr"/>
                      <a:r>
                        <a:rPr lang="en-US">
                          <a:effectLst/>
                        </a:rPr>
                        <a:t>123.24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46.71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55.34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No</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12214910"/>
                  </a:ext>
                </a:extLst>
              </a:tr>
              <a:tr h="0">
                <a:tc>
                  <a:txBody>
                    <a:bodyPr/>
                    <a:lstStyle/>
                    <a:p>
                      <a:pPr algn="l" fontAlgn="ctr"/>
                      <a:r>
                        <a:rPr lang="en-US">
                          <a:effectLst/>
                        </a:rPr>
                        <a:t>123.24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46.71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130.99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47.34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No</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89114885"/>
                  </a:ext>
                </a:extLst>
              </a:tr>
              <a:tr h="0">
                <a:tc>
                  <a:txBody>
                    <a:bodyPr/>
                    <a:lstStyle/>
                    <a:p>
                      <a:pPr algn="l" fontAlgn="ctr"/>
                      <a:r>
                        <a:rPr lang="en-US" dirty="0">
                          <a:solidFill>
                            <a:srgbClr val="FF0000"/>
                          </a:solidFill>
                          <a:effectLst/>
                        </a:rPr>
                        <a:t>-90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solidFill>
                            <a:srgbClr val="FF0000"/>
                          </a:solidFill>
                          <a:effectLst/>
                        </a:rPr>
                        <a:t>89.9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solidFill>
                            <a:srgbClr val="FF0000"/>
                          </a:solidFill>
                          <a:effectLst/>
                        </a:rPr>
                        <a:t>90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solidFill>
                            <a:srgbClr val="FF0000"/>
                          </a:solidFill>
                          <a:effectLst/>
                        </a:rPr>
                        <a:t>89.9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solidFill>
                            <a:srgbClr val="FF0000"/>
                          </a:solidFill>
                          <a:effectLst/>
                        </a:rPr>
                        <a:t>Yes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6987488"/>
                  </a:ext>
                </a:extLst>
              </a:tr>
            </a:tbl>
          </a:graphicData>
        </a:graphic>
      </p:graphicFrame>
    </p:spTree>
    <p:extLst>
      <p:ext uri="{BB962C8B-B14F-4D97-AF65-F5344CB8AC3E}">
        <p14:creationId xmlns:p14="http://schemas.microsoft.com/office/powerpoint/2010/main" val="56888027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D5650-903B-4FFF-821A-C94BB77E5A33}"/>
              </a:ext>
            </a:extLst>
          </p:cNvPr>
          <p:cNvSpPr>
            <a:spLocks noGrp="1"/>
          </p:cNvSpPr>
          <p:nvPr>
            <p:ph type="title"/>
          </p:nvPr>
        </p:nvSpPr>
        <p:spPr/>
        <p:txBody>
          <a:bodyPr/>
          <a:lstStyle/>
          <a:p>
            <a:r>
              <a:rPr lang="en-US" dirty="0"/>
              <a:t>Numeric Data</a:t>
            </a:r>
          </a:p>
        </p:txBody>
      </p:sp>
      <p:graphicFrame>
        <p:nvGraphicFramePr>
          <p:cNvPr id="4" name="Content Placeholder 3">
            <a:extLst>
              <a:ext uri="{FF2B5EF4-FFF2-40B4-BE49-F238E27FC236}">
                <a16:creationId xmlns:a16="http://schemas.microsoft.com/office/drawing/2014/main" id="{85C98D58-6A83-4FCE-911C-CE7193588877}"/>
              </a:ext>
            </a:extLst>
          </p:cNvPr>
          <p:cNvGraphicFramePr>
            <a:graphicFrameLocks noGrp="1"/>
          </p:cNvGraphicFramePr>
          <p:nvPr>
            <p:ph idx="1"/>
          </p:nvPr>
        </p:nvGraphicFramePr>
        <p:xfrm>
          <a:off x="838200" y="2202180"/>
          <a:ext cx="10515600" cy="2453640"/>
        </p:xfrm>
        <a:graphic>
          <a:graphicData uri="http://schemas.openxmlformats.org/drawingml/2006/table">
            <a:tbl>
              <a:tblPr/>
              <a:tblGrid>
                <a:gridCol w="2103120">
                  <a:extLst>
                    <a:ext uri="{9D8B030D-6E8A-4147-A177-3AD203B41FA5}">
                      <a16:colId xmlns:a16="http://schemas.microsoft.com/office/drawing/2014/main" val="1183654299"/>
                    </a:ext>
                  </a:extLst>
                </a:gridCol>
                <a:gridCol w="2103120">
                  <a:extLst>
                    <a:ext uri="{9D8B030D-6E8A-4147-A177-3AD203B41FA5}">
                      <a16:colId xmlns:a16="http://schemas.microsoft.com/office/drawing/2014/main" val="2745822616"/>
                    </a:ext>
                  </a:extLst>
                </a:gridCol>
                <a:gridCol w="2103120">
                  <a:extLst>
                    <a:ext uri="{9D8B030D-6E8A-4147-A177-3AD203B41FA5}">
                      <a16:colId xmlns:a16="http://schemas.microsoft.com/office/drawing/2014/main" val="2538092194"/>
                    </a:ext>
                  </a:extLst>
                </a:gridCol>
                <a:gridCol w="2103120">
                  <a:extLst>
                    <a:ext uri="{9D8B030D-6E8A-4147-A177-3AD203B41FA5}">
                      <a16:colId xmlns:a16="http://schemas.microsoft.com/office/drawing/2014/main" val="1326727623"/>
                    </a:ext>
                  </a:extLst>
                </a:gridCol>
                <a:gridCol w="2103120">
                  <a:extLst>
                    <a:ext uri="{9D8B030D-6E8A-4147-A177-3AD203B41FA5}">
                      <a16:colId xmlns:a16="http://schemas.microsoft.com/office/drawing/2014/main" val="4024371373"/>
                    </a:ext>
                  </a:extLst>
                </a:gridCol>
              </a:tblGrid>
              <a:tr h="0">
                <a:tc>
                  <a:txBody>
                    <a:bodyPr/>
                    <a:lstStyle/>
                    <a:p>
                      <a:pPr algn="l" fontAlgn="ctr"/>
                      <a:r>
                        <a:rPr lang="en-US" b="1" dirty="0">
                          <a:effectLst/>
                        </a:rPr>
                        <a:t>City 1 Long.</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City 1 Lat.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City 2 Long.</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City 2 Lat.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i="1" dirty="0">
                          <a:effectLst/>
                        </a:rPr>
                        <a:t>Drivable?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46363726"/>
                  </a:ext>
                </a:extLst>
              </a:tr>
              <a:tr h="0">
                <a:tc>
                  <a:txBody>
                    <a:bodyPr/>
                    <a:lstStyle/>
                    <a:p>
                      <a:pPr algn="l" fontAlgn="ctr"/>
                      <a:r>
                        <a:rPr lang="en-US" dirty="0">
                          <a:effectLst/>
                        </a:rPr>
                        <a:t>123.24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46.71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47.34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a:effectLst/>
                        </a:rPr>
                        <a:t>Yes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48785090"/>
                  </a:ext>
                </a:extLst>
              </a:tr>
              <a:tr h="0">
                <a:tc>
                  <a:txBody>
                    <a:bodyPr/>
                    <a:lstStyle/>
                    <a:p>
                      <a:pPr algn="l" fontAlgn="ctr"/>
                      <a:r>
                        <a:rPr lang="en-US">
                          <a:effectLst/>
                        </a:rPr>
                        <a:t>123.24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56.91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55.23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Yes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48583133"/>
                  </a:ext>
                </a:extLst>
              </a:tr>
              <a:tr h="0">
                <a:tc>
                  <a:txBody>
                    <a:bodyPr/>
                    <a:lstStyle/>
                    <a:p>
                      <a:pPr algn="l" fontAlgn="ctr"/>
                      <a:r>
                        <a:rPr lang="en-US">
                          <a:effectLst/>
                        </a:rPr>
                        <a:t>123.24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46.71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55.34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No</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12214910"/>
                  </a:ext>
                </a:extLst>
              </a:tr>
              <a:tr h="0">
                <a:tc>
                  <a:txBody>
                    <a:bodyPr/>
                    <a:lstStyle/>
                    <a:p>
                      <a:pPr algn="l" fontAlgn="ctr"/>
                      <a:r>
                        <a:rPr lang="en-US">
                          <a:effectLst/>
                        </a:rPr>
                        <a:t>123.24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46.71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130.99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47.34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No</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89114885"/>
                  </a:ext>
                </a:extLst>
              </a:tr>
              <a:tr h="0">
                <a:tc>
                  <a:txBody>
                    <a:bodyPr/>
                    <a:lstStyle/>
                    <a:p>
                      <a:pPr algn="l" fontAlgn="ctr"/>
                      <a:r>
                        <a:rPr lang="en-US" dirty="0">
                          <a:solidFill>
                            <a:srgbClr val="FF0000"/>
                          </a:solidFill>
                          <a:effectLst/>
                        </a:rPr>
                        <a:t>-90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solidFill>
                            <a:srgbClr val="FF0000"/>
                          </a:solidFill>
                          <a:effectLst/>
                        </a:rPr>
                        <a:t>89.9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solidFill>
                            <a:srgbClr val="FF0000"/>
                          </a:solidFill>
                          <a:effectLst/>
                        </a:rPr>
                        <a:t>90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solidFill>
                            <a:srgbClr val="FF0000"/>
                          </a:solidFill>
                          <a:effectLst/>
                        </a:rPr>
                        <a:t>89.9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solidFill>
                            <a:srgbClr val="FF0000"/>
                          </a:solidFill>
                          <a:effectLst/>
                        </a:rPr>
                        <a:t>Yes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6987488"/>
                  </a:ext>
                </a:extLst>
              </a:tr>
              <a:tr h="0">
                <a:tc>
                  <a:txBody>
                    <a:bodyPr/>
                    <a:lstStyle/>
                    <a:p>
                      <a:pPr algn="l" fontAlgn="ctr"/>
                      <a:r>
                        <a:rPr lang="en-US" dirty="0">
                          <a:solidFill>
                            <a:srgbClr val="FF0000"/>
                          </a:solidFill>
                          <a:effectLst/>
                        </a:rPr>
                        <a:t>179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solidFill>
                            <a:srgbClr val="FF0000"/>
                          </a:solidFill>
                          <a:effectLst/>
                        </a:rPr>
                        <a:t>-17.7</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solidFill>
                            <a:srgbClr val="FF0000"/>
                          </a:solidFill>
                          <a:effectLst/>
                        </a:rPr>
                        <a:t>-179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solidFill>
                            <a:srgbClr val="FF0000"/>
                          </a:solidFill>
                          <a:effectLst/>
                        </a:rPr>
                        <a:t>-17.7</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solidFill>
                            <a:srgbClr val="FF0000"/>
                          </a:solidFill>
                          <a:effectLst/>
                        </a:rPr>
                        <a:t>Yes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53901808"/>
                  </a:ext>
                </a:extLst>
              </a:tr>
            </a:tbl>
          </a:graphicData>
        </a:graphic>
      </p:graphicFrame>
    </p:spTree>
    <p:extLst>
      <p:ext uri="{BB962C8B-B14F-4D97-AF65-F5344CB8AC3E}">
        <p14:creationId xmlns:p14="http://schemas.microsoft.com/office/powerpoint/2010/main" val="64982640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74DE3-2618-46FC-90E9-1BF02BA2F0BF}"/>
              </a:ext>
            </a:extLst>
          </p:cNvPr>
          <p:cNvSpPr>
            <a:spLocks noGrp="1"/>
          </p:cNvSpPr>
          <p:nvPr>
            <p:ph type="title"/>
          </p:nvPr>
        </p:nvSpPr>
        <p:spPr/>
        <p:txBody>
          <a:bodyPr/>
          <a:lstStyle/>
          <a:p>
            <a:r>
              <a:rPr lang="en-US" dirty="0"/>
              <a:t>Numeric Data - Binarization</a:t>
            </a:r>
          </a:p>
        </p:txBody>
      </p:sp>
      <p:sp>
        <p:nvSpPr>
          <p:cNvPr id="3" name="Content Placeholder 2">
            <a:extLst>
              <a:ext uri="{FF2B5EF4-FFF2-40B4-BE49-F238E27FC236}">
                <a16:creationId xmlns:a16="http://schemas.microsoft.com/office/drawing/2014/main" id="{081525C0-9FEE-4BDF-95CD-859A89AE3667}"/>
              </a:ext>
            </a:extLst>
          </p:cNvPr>
          <p:cNvSpPr>
            <a:spLocks noGrp="1"/>
          </p:cNvSpPr>
          <p:nvPr>
            <p:ph idx="1"/>
          </p:nvPr>
        </p:nvSpPr>
        <p:spPr/>
        <p:txBody>
          <a:bodyPr/>
          <a:lstStyle/>
          <a:p>
            <a:pPr marL="0" indent="0">
              <a:buNone/>
            </a:pPr>
            <a:endParaRPr lang="en-US" dirty="0"/>
          </a:p>
        </p:txBody>
      </p:sp>
      <p:graphicFrame>
        <p:nvGraphicFramePr>
          <p:cNvPr id="4" name="Content Placeholder 3">
            <a:extLst>
              <a:ext uri="{FF2B5EF4-FFF2-40B4-BE49-F238E27FC236}">
                <a16:creationId xmlns:a16="http://schemas.microsoft.com/office/drawing/2014/main" id="{22FFB50E-BC8A-43B3-8E20-C83ECF8B448D}"/>
              </a:ext>
            </a:extLst>
          </p:cNvPr>
          <p:cNvGraphicFramePr>
            <a:graphicFrameLocks/>
          </p:cNvGraphicFramePr>
          <p:nvPr/>
        </p:nvGraphicFramePr>
        <p:xfrm>
          <a:off x="2941320" y="3124994"/>
          <a:ext cx="6309360" cy="1752600"/>
        </p:xfrm>
        <a:graphic>
          <a:graphicData uri="http://schemas.openxmlformats.org/drawingml/2006/table">
            <a:tbl>
              <a:tblPr/>
              <a:tblGrid>
                <a:gridCol w="2103120">
                  <a:extLst>
                    <a:ext uri="{9D8B030D-6E8A-4147-A177-3AD203B41FA5}">
                      <a16:colId xmlns:a16="http://schemas.microsoft.com/office/drawing/2014/main" val="1183654299"/>
                    </a:ext>
                  </a:extLst>
                </a:gridCol>
                <a:gridCol w="2103120">
                  <a:extLst>
                    <a:ext uri="{9D8B030D-6E8A-4147-A177-3AD203B41FA5}">
                      <a16:colId xmlns:a16="http://schemas.microsoft.com/office/drawing/2014/main" val="2745822616"/>
                    </a:ext>
                  </a:extLst>
                </a:gridCol>
                <a:gridCol w="2103120">
                  <a:extLst>
                    <a:ext uri="{9D8B030D-6E8A-4147-A177-3AD203B41FA5}">
                      <a16:colId xmlns:a16="http://schemas.microsoft.com/office/drawing/2014/main" val="2538092194"/>
                    </a:ext>
                  </a:extLst>
                </a:gridCol>
              </a:tblGrid>
              <a:tr h="0">
                <a:tc>
                  <a:txBody>
                    <a:bodyPr/>
                    <a:lstStyle/>
                    <a:p>
                      <a:pPr algn="l" fontAlgn="ctr"/>
                      <a:r>
                        <a:rPr lang="en-US" b="1" dirty="0">
                          <a:effectLst/>
                        </a:rPr>
                        <a:t>Genre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Artist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Plays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46363726"/>
                  </a:ext>
                </a:extLst>
              </a:tr>
              <a:tr h="0">
                <a:tc>
                  <a:txBody>
                    <a:bodyPr/>
                    <a:lstStyle/>
                    <a:p>
                      <a:pPr algn="l" fontAlgn="ctr"/>
                      <a:r>
                        <a:rPr lang="en-US" dirty="0">
                          <a:effectLst/>
                        </a:rPr>
                        <a:t>Pop</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Rihanna</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1056219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48785090"/>
                  </a:ext>
                </a:extLst>
              </a:tr>
              <a:tr h="0">
                <a:tc>
                  <a:txBody>
                    <a:bodyPr/>
                    <a:lstStyle/>
                    <a:p>
                      <a:pPr algn="l" fontAlgn="ctr"/>
                      <a:r>
                        <a:rPr lang="en-US" dirty="0">
                          <a:effectLst/>
                        </a:rPr>
                        <a:t>Pop</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Dr. Quigley</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48583133"/>
                  </a:ext>
                </a:extLst>
              </a:tr>
              <a:tr h="0">
                <a:tc>
                  <a:txBody>
                    <a:bodyPr/>
                    <a:lstStyle/>
                    <a:p>
                      <a:pPr algn="l" fontAlgn="ctr"/>
                      <a:r>
                        <a:rPr lang="en-US" dirty="0">
                          <a:effectLst/>
                        </a:rPr>
                        <a:t>R&amp;B</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Tupac</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11234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12214910"/>
                  </a:ext>
                </a:extLst>
              </a:tr>
              <a:tr h="0">
                <a:tc>
                  <a:txBody>
                    <a:bodyPr/>
                    <a:lstStyle/>
                    <a:p>
                      <a:pPr algn="l" fontAlgn="ctr"/>
                      <a:r>
                        <a:rPr lang="en-US" dirty="0">
                          <a:effectLst/>
                        </a:rPr>
                        <a:t>Jazz</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Dave Brubeck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183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89114885"/>
                  </a:ext>
                </a:extLst>
              </a:tr>
            </a:tbl>
          </a:graphicData>
        </a:graphic>
      </p:graphicFrame>
    </p:spTree>
    <p:extLst>
      <p:ext uri="{BB962C8B-B14F-4D97-AF65-F5344CB8AC3E}">
        <p14:creationId xmlns:p14="http://schemas.microsoft.com/office/powerpoint/2010/main" val="374234361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74DE3-2618-46FC-90E9-1BF02BA2F0BF}"/>
              </a:ext>
            </a:extLst>
          </p:cNvPr>
          <p:cNvSpPr>
            <a:spLocks noGrp="1"/>
          </p:cNvSpPr>
          <p:nvPr>
            <p:ph type="title"/>
          </p:nvPr>
        </p:nvSpPr>
        <p:spPr/>
        <p:txBody>
          <a:bodyPr/>
          <a:lstStyle/>
          <a:p>
            <a:r>
              <a:rPr lang="en-US" dirty="0"/>
              <a:t>Numeric Data - Rounding</a:t>
            </a:r>
          </a:p>
        </p:txBody>
      </p:sp>
      <p:sp>
        <p:nvSpPr>
          <p:cNvPr id="3" name="Content Placeholder 2">
            <a:extLst>
              <a:ext uri="{FF2B5EF4-FFF2-40B4-BE49-F238E27FC236}">
                <a16:creationId xmlns:a16="http://schemas.microsoft.com/office/drawing/2014/main" id="{081525C0-9FEE-4BDF-95CD-859A89AE3667}"/>
              </a:ext>
            </a:extLst>
          </p:cNvPr>
          <p:cNvSpPr>
            <a:spLocks noGrp="1"/>
          </p:cNvSpPr>
          <p:nvPr>
            <p:ph idx="1"/>
          </p:nvPr>
        </p:nvSpPr>
        <p:spPr/>
        <p:txBody>
          <a:bodyPr/>
          <a:lstStyle/>
          <a:p>
            <a:pPr marL="0" indent="0">
              <a:buNone/>
            </a:pPr>
            <a:endParaRPr lang="en-US" dirty="0"/>
          </a:p>
        </p:txBody>
      </p:sp>
      <p:graphicFrame>
        <p:nvGraphicFramePr>
          <p:cNvPr id="4" name="Content Placeholder 3">
            <a:extLst>
              <a:ext uri="{FF2B5EF4-FFF2-40B4-BE49-F238E27FC236}">
                <a16:creationId xmlns:a16="http://schemas.microsoft.com/office/drawing/2014/main" id="{22FFB50E-BC8A-43B3-8E20-C83ECF8B448D}"/>
              </a:ext>
            </a:extLst>
          </p:cNvPr>
          <p:cNvGraphicFramePr>
            <a:graphicFrameLocks/>
          </p:cNvGraphicFramePr>
          <p:nvPr/>
        </p:nvGraphicFramePr>
        <p:xfrm>
          <a:off x="2941320" y="3124994"/>
          <a:ext cx="6309360" cy="1752600"/>
        </p:xfrm>
        <a:graphic>
          <a:graphicData uri="http://schemas.openxmlformats.org/drawingml/2006/table">
            <a:tbl>
              <a:tblPr/>
              <a:tblGrid>
                <a:gridCol w="2103120">
                  <a:extLst>
                    <a:ext uri="{9D8B030D-6E8A-4147-A177-3AD203B41FA5}">
                      <a16:colId xmlns:a16="http://schemas.microsoft.com/office/drawing/2014/main" val="1183654299"/>
                    </a:ext>
                  </a:extLst>
                </a:gridCol>
                <a:gridCol w="2103120">
                  <a:extLst>
                    <a:ext uri="{9D8B030D-6E8A-4147-A177-3AD203B41FA5}">
                      <a16:colId xmlns:a16="http://schemas.microsoft.com/office/drawing/2014/main" val="2745822616"/>
                    </a:ext>
                  </a:extLst>
                </a:gridCol>
                <a:gridCol w="2103120">
                  <a:extLst>
                    <a:ext uri="{9D8B030D-6E8A-4147-A177-3AD203B41FA5}">
                      <a16:colId xmlns:a16="http://schemas.microsoft.com/office/drawing/2014/main" val="2538092194"/>
                    </a:ext>
                  </a:extLst>
                </a:gridCol>
              </a:tblGrid>
              <a:tr h="0">
                <a:tc>
                  <a:txBody>
                    <a:bodyPr/>
                    <a:lstStyle/>
                    <a:p>
                      <a:pPr algn="l" fontAlgn="ctr"/>
                      <a:r>
                        <a:rPr lang="en-US" b="1" dirty="0">
                          <a:effectLst/>
                        </a:rPr>
                        <a:t>Genre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Artist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Plays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46363726"/>
                  </a:ext>
                </a:extLst>
              </a:tr>
              <a:tr h="0">
                <a:tc>
                  <a:txBody>
                    <a:bodyPr/>
                    <a:lstStyle/>
                    <a:p>
                      <a:pPr algn="l" fontAlgn="ctr"/>
                      <a:r>
                        <a:rPr lang="en-US" dirty="0">
                          <a:effectLst/>
                        </a:rPr>
                        <a:t>Pop</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Rihanna</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1056219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48785090"/>
                  </a:ext>
                </a:extLst>
              </a:tr>
              <a:tr h="0">
                <a:tc>
                  <a:txBody>
                    <a:bodyPr/>
                    <a:lstStyle/>
                    <a:p>
                      <a:pPr algn="l" fontAlgn="ctr"/>
                      <a:r>
                        <a:rPr lang="en-US" dirty="0">
                          <a:effectLst/>
                        </a:rPr>
                        <a:t>Pop</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Dr. Quigley</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48583133"/>
                  </a:ext>
                </a:extLst>
              </a:tr>
              <a:tr h="0">
                <a:tc>
                  <a:txBody>
                    <a:bodyPr/>
                    <a:lstStyle/>
                    <a:p>
                      <a:pPr algn="l" fontAlgn="ctr"/>
                      <a:r>
                        <a:rPr lang="en-US" dirty="0">
                          <a:effectLst/>
                        </a:rPr>
                        <a:t>R&amp;B</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Tupac</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11234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12214910"/>
                  </a:ext>
                </a:extLst>
              </a:tr>
              <a:tr h="0">
                <a:tc>
                  <a:txBody>
                    <a:bodyPr/>
                    <a:lstStyle/>
                    <a:p>
                      <a:pPr algn="l" fontAlgn="ctr"/>
                      <a:r>
                        <a:rPr lang="en-US" dirty="0">
                          <a:effectLst/>
                        </a:rPr>
                        <a:t>Jazz</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Dave Brubeck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183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89114885"/>
                  </a:ext>
                </a:extLst>
              </a:tr>
            </a:tbl>
          </a:graphicData>
        </a:graphic>
      </p:graphicFrame>
    </p:spTree>
    <p:extLst>
      <p:ext uri="{BB962C8B-B14F-4D97-AF65-F5344CB8AC3E}">
        <p14:creationId xmlns:p14="http://schemas.microsoft.com/office/powerpoint/2010/main" val="87193992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1B7E-9CDD-42D0-BAD0-E708915E9E93}"/>
              </a:ext>
            </a:extLst>
          </p:cNvPr>
          <p:cNvSpPr>
            <a:spLocks noGrp="1"/>
          </p:cNvSpPr>
          <p:nvPr>
            <p:ph type="title"/>
          </p:nvPr>
        </p:nvSpPr>
        <p:spPr/>
        <p:txBody>
          <a:bodyPr/>
          <a:lstStyle/>
          <a:p>
            <a:r>
              <a:rPr lang="en-US" dirty="0"/>
              <a:t>Text Data</a:t>
            </a:r>
          </a:p>
        </p:txBody>
      </p:sp>
      <p:sp>
        <p:nvSpPr>
          <p:cNvPr id="3" name="Content Placeholder 2">
            <a:extLst>
              <a:ext uri="{FF2B5EF4-FFF2-40B4-BE49-F238E27FC236}">
                <a16:creationId xmlns:a16="http://schemas.microsoft.com/office/drawing/2014/main" id="{3EDE741A-61E4-450D-86F8-FB39E78F5021}"/>
              </a:ext>
            </a:extLst>
          </p:cNvPr>
          <p:cNvSpPr>
            <a:spLocks noGrp="1"/>
          </p:cNvSpPr>
          <p:nvPr>
            <p:ph idx="1"/>
          </p:nvPr>
        </p:nvSpPr>
        <p:spPr/>
        <p:txBody>
          <a:bodyPr/>
          <a:lstStyle/>
          <a:p>
            <a:pPr marL="0" indent="0">
              <a:buNone/>
            </a:pPr>
            <a:r>
              <a:rPr lang="en-US" dirty="0"/>
              <a:t>That album was great! I loved it the best out of all my music collection.</a:t>
            </a:r>
          </a:p>
          <a:p>
            <a:pPr marL="0" indent="0">
              <a:buNone/>
            </a:pPr>
            <a:r>
              <a:rPr lang="en-US" dirty="0"/>
              <a:t>Others think it was cool, but I’m tired of Rihanna, I thought the album was bad.</a:t>
            </a:r>
          </a:p>
        </p:txBody>
      </p:sp>
    </p:spTree>
    <p:extLst>
      <p:ext uri="{BB962C8B-B14F-4D97-AF65-F5344CB8AC3E}">
        <p14:creationId xmlns:p14="http://schemas.microsoft.com/office/powerpoint/2010/main" val="31447922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1B7E-9CDD-42D0-BAD0-E708915E9E93}"/>
              </a:ext>
            </a:extLst>
          </p:cNvPr>
          <p:cNvSpPr>
            <a:spLocks noGrp="1"/>
          </p:cNvSpPr>
          <p:nvPr>
            <p:ph type="title"/>
          </p:nvPr>
        </p:nvSpPr>
        <p:spPr/>
        <p:txBody>
          <a:bodyPr/>
          <a:lstStyle/>
          <a:p>
            <a:r>
              <a:rPr lang="en-US" dirty="0"/>
              <a:t>Text Data - Tokenization</a:t>
            </a:r>
          </a:p>
        </p:txBody>
      </p:sp>
      <p:sp>
        <p:nvSpPr>
          <p:cNvPr id="3" name="Content Placeholder 2">
            <a:extLst>
              <a:ext uri="{FF2B5EF4-FFF2-40B4-BE49-F238E27FC236}">
                <a16:creationId xmlns:a16="http://schemas.microsoft.com/office/drawing/2014/main" id="{3EDE741A-61E4-450D-86F8-FB39E78F5021}"/>
              </a:ext>
            </a:extLst>
          </p:cNvPr>
          <p:cNvSpPr>
            <a:spLocks noGrp="1"/>
          </p:cNvSpPr>
          <p:nvPr>
            <p:ph idx="1"/>
          </p:nvPr>
        </p:nvSpPr>
        <p:spPr/>
        <p:txBody>
          <a:bodyPr/>
          <a:lstStyle/>
          <a:p>
            <a:pPr marL="0" indent="0">
              <a:buNone/>
            </a:pPr>
            <a:r>
              <a:rPr lang="en-US" dirty="0"/>
              <a:t>That album was great! I loved it the best out of all my music collection.</a:t>
            </a:r>
          </a:p>
          <a:p>
            <a:pPr marL="0" indent="0">
              <a:buNone/>
            </a:pPr>
            <a:r>
              <a:rPr lang="en-US" dirty="0"/>
              <a:t>Others think it was cool, but I’m tired of Rihanna, I thought the album was bad.</a:t>
            </a:r>
          </a:p>
        </p:txBody>
      </p:sp>
    </p:spTree>
    <p:extLst>
      <p:ext uri="{BB962C8B-B14F-4D97-AF65-F5344CB8AC3E}">
        <p14:creationId xmlns:p14="http://schemas.microsoft.com/office/powerpoint/2010/main" val="325896772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1B7E-9CDD-42D0-BAD0-E708915E9E93}"/>
              </a:ext>
            </a:extLst>
          </p:cNvPr>
          <p:cNvSpPr>
            <a:spLocks noGrp="1"/>
          </p:cNvSpPr>
          <p:nvPr>
            <p:ph type="title"/>
          </p:nvPr>
        </p:nvSpPr>
        <p:spPr/>
        <p:txBody>
          <a:bodyPr/>
          <a:lstStyle/>
          <a:p>
            <a:r>
              <a:rPr lang="en-US" dirty="0"/>
              <a:t>Text Data - Tokenization</a:t>
            </a:r>
          </a:p>
        </p:txBody>
      </p:sp>
      <p:sp>
        <p:nvSpPr>
          <p:cNvPr id="3" name="Content Placeholder 2">
            <a:extLst>
              <a:ext uri="{FF2B5EF4-FFF2-40B4-BE49-F238E27FC236}">
                <a16:creationId xmlns:a16="http://schemas.microsoft.com/office/drawing/2014/main" id="{3EDE741A-61E4-450D-86F8-FB39E78F5021}"/>
              </a:ext>
            </a:extLst>
          </p:cNvPr>
          <p:cNvSpPr>
            <a:spLocks noGrp="1"/>
          </p:cNvSpPr>
          <p:nvPr>
            <p:ph idx="1"/>
          </p:nvPr>
        </p:nvSpPr>
        <p:spPr/>
        <p:txBody>
          <a:bodyPr/>
          <a:lstStyle/>
          <a:p>
            <a:pPr marL="0" indent="0">
              <a:buNone/>
            </a:pPr>
            <a:r>
              <a:rPr lang="en-US" dirty="0"/>
              <a:t>Natural Language Toolkit – nltk.org</a:t>
            </a:r>
          </a:p>
          <a:p>
            <a:pPr marL="0" indent="0">
              <a:buNone/>
            </a:pPr>
            <a:endParaRPr lang="en-US" dirty="0"/>
          </a:p>
        </p:txBody>
      </p:sp>
      <p:graphicFrame>
        <p:nvGraphicFramePr>
          <p:cNvPr id="4" name="Table 3">
            <a:extLst>
              <a:ext uri="{FF2B5EF4-FFF2-40B4-BE49-F238E27FC236}">
                <a16:creationId xmlns:a16="http://schemas.microsoft.com/office/drawing/2014/main" id="{D3D1F933-25CB-48EC-B1D3-2A8AA9A685F4}"/>
              </a:ext>
            </a:extLst>
          </p:cNvPr>
          <p:cNvGraphicFramePr>
            <a:graphicFrameLocks noGrp="1"/>
          </p:cNvGraphicFramePr>
          <p:nvPr/>
        </p:nvGraphicFramePr>
        <p:xfrm>
          <a:off x="2032000" y="3934770"/>
          <a:ext cx="8128000" cy="1977812"/>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735555270"/>
                    </a:ext>
                  </a:extLst>
                </a:gridCol>
                <a:gridCol w="1625600">
                  <a:extLst>
                    <a:ext uri="{9D8B030D-6E8A-4147-A177-3AD203B41FA5}">
                      <a16:colId xmlns:a16="http://schemas.microsoft.com/office/drawing/2014/main" val="1683802726"/>
                    </a:ext>
                  </a:extLst>
                </a:gridCol>
                <a:gridCol w="1625600">
                  <a:extLst>
                    <a:ext uri="{9D8B030D-6E8A-4147-A177-3AD203B41FA5}">
                      <a16:colId xmlns:a16="http://schemas.microsoft.com/office/drawing/2014/main" val="3720776691"/>
                    </a:ext>
                  </a:extLst>
                </a:gridCol>
                <a:gridCol w="1625600">
                  <a:extLst>
                    <a:ext uri="{9D8B030D-6E8A-4147-A177-3AD203B41FA5}">
                      <a16:colId xmlns:a16="http://schemas.microsoft.com/office/drawing/2014/main" val="814958688"/>
                    </a:ext>
                  </a:extLst>
                </a:gridCol>
                <a:gridCol w="1625600">
                  <a:extLst>
                    <a:ext uri="{9D8B030D-6E8A-4147-A177-3AD203B41FA5}">
                      <a16:colId xmlns:a16="http://schemas.microsoft.com/office/drawing/2014/main" val="3486646399"/>
                    </a:ext>
                  </a:extLst>
                </a:gridCol>
              </a:tblGrid>
              <a:tr h="494453">
                <a:tc>
                  <a:txBody>
                    <a:bodyPr/>
                    <a:lstStyle/>
                    <a:p>
                      <a:r>
                        <a:rPr lang="en-US" sz="2400" b="1" dirty="0">
                          <a:solidFill>
                            <a:sysClr val="windowText" lastClr="000000"/>
                          </a:solidFill>
                        </a:rPr>
                        <a:t>Positive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Negative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Negative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Negative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Positive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9998701"/>
                  </a:ext>
                </a:extLst>
              </a:tr>
              <a:tr h="494453">
                <a:tc>
                  <a:txBody>
                    <a:bodyPr/>
                    <a:lstStyle/>
                    <a:p>
                      <a:r>
                        <a:rPr lang="en-US" sz="2400" dirty="0">
                          <a:solidFill>
                            <a:sysClr val="windowText" lastClr="000000"/>
                          </a:solidFill>
                        </a:rPr>
                        <a:t>Great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Cool</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Worst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Depressing</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Cool</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302150"/>
                  </a:ext>
                </a:extLst>
              </a:tr>
              <a:tr h="494453">
                <a:tc>
                  <a:txBody>
                    <a:bodyPr/>
                    <a:lstStyle/>
                    <a:p>
                      <a:r>
                        <a:rPr lang="en-US" sz="2400" dirty="0">
                          <a:solidFill>
                            <a:sysClr val="windowText" lastClr="000000"/>
                          </a:solidFill>
                        </a:rPr>
                        <a:t>Love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Tired</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Sad</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Worst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Amazing</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7311895"/>
                  </a:ext>
                </a:extLst>
              </a:tr>
              <a:tr h="494453">
                <a:tc>
                  <a:txBody>
                    <a:bodyPr/>
                    <a:lstStyle/>
                    <a:p>
                      <a:r>
                        <a:rPr lang="en-US" sz="2400" dirty="0">
                          <a:solidFill>
                            <a:sysClr val="windowText" lastClr="000000"/>
                          </a:solidFill>
                        </a:rPr>
                        <a:t>Best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Bad</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Angry</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No</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Sweet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3157666"/>
                  </a:ext>
                </a:extLst>
              </a:tr>
            </a:tbl>
          </a:graphicData>
        </a:graphic>
      </p:graphicFrame>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473A6548-11E8-4869-8C5F-08D3DA1B694D}"/>
                  </a:ext>
                </a:extLst>
              </p14:cNvPr>
              <p14:cNvContentPartPr/>
              <p14:nvPr/>
            </p14:nvContentPartPr>
            <p14:xfrm>
              <a:off x="2281320" y="4802400"/>
              <a:ext cx="6840" cy="720"/>
            </p14:xfrm>
          </p:contentPart>
        </mc:Choice>
        <mc:Fallback xmlns="">
          <p:pic>
            <p:nvPicPr>
              <p:cNvPr id="5" name="Ink 4">
                <a:extLst>
                  <a:ext uri="{FF2B5EF4-FFF2-40B4-BE49-F238E27FC236}">
                    <a16:creationId xmlns:a16="http://schemas.microsoft.com/office/drawing/2014/main" id="{473A6548-11E8-4869-8C5F-08D3DA1B694D}"/>
                  </a:ext>
                </a:extLst>
              </p:cNvPr>
              <p:cNvPicPr/>
              <p:nvPr/>
            </p:nvPicPr>
            <p:blipFill>
              <a:blip r:embed="rId3"/>
              <a:stretch>
                <a:fillRect/>
              </a:stretch>
            </p:blipFill>
            <p:spPr>
              <a:xfrm>
                <a:off x="2271960" y="4793040"/>
                <a:ext cx="25560" cy="19440"/>
              </a:xfrm>
              <a:prstGeom prst="rect">
                <a:avLst/>
              </a:prstGeom>
            </p:spPr>
          </p:pic>
        </mc:Fallback>
      </mc:AlternateContent>
    </p:spTree>
    <p:extLst>
      <p:ext uri="{BB962C8B-B14F-4D97-AF65-F5344CB8AC3E}">
        <p14:creationId xmlns:p14="http://schemas.microsoft.com/office/powerpoint/2010/main" val="622252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1FED8-6EFA-4B0D-8A54-49477F90614D}"/>
              </a:ext>
            </a:extLst>
          </p:cNvPr>
          <p:cNvSpPr>
            <a:spLocks noGrp="1"/>
          </p:cNvSpPr>
          <p:nvPr>
            <p:ph type="title"/>
          </p:nvPr>
        </p:nvSpPr>
        <p:spPr/>
        <p:txBody>
          <a:bodyPr/>
          <a:lstStyle/>
          <a:p>
            <a:r>
              <a:rPr lang="en-US" dirty="0"/>
              <a:t>Classification – A New Problem Space</a:t>
            </a:r>
          </a:p>
        </p:txBody>
      </p:sp>
      <p:sp>
        <p:nvSpPr>
          <p:cNvPr id="3" name="Content Placeholder 2">
            <a:extLst>
              <a:ext uri="{FF2B5EF4-FFF2-40B4-BE49-F238E27FC236}">
                <a16:creationId xmlns:a16="http://schemas.microsoft.com/office/drawing/2014/main" id="{C4D7DCC3-325B-44BA-986B-895304DC55E1}"/>
              </a:ext>
            </a:extLst>
          </p:cNvPr>
          <p:cNvSpPr>
            <a:spLocks noGrp="1"/>
          </p:cNvSpPr>
          <p:nvPr>
            <p:ph idx="1"/>
          </p:nvPr>
        </p:nvSpPr>
        <p:spPr/>
        <p:txBody>
          <a:bodyPr>
            <a:normAutofit lnSpcReduction="10000"/>
          </a:bodyPr>
          <a:lstStyle/>
          <a:p>
            <a:pPr marL="0" indent="0" algn="ctr">
              <a:buNone/>
            </a:pPr>
            <a:endParaRPr lang="en-US" sz="7500" dirty="0">
              <a:solidFill>
                <a:schemeClr val="accent6">
                  <a:lumMod val="75000"/>
                </a:schemeClr>
              </a:solidFill>
            </a:endParaRPr>
          </a:p>
          <a:p>
            <a:pPr marL="0" indent="0" algn="ctr">
              <a:buNone/>
            </a:pPr>
            <a:endParaRPr lang="en-US" sz="7500" dirty="0">
              <a:solidFill>
                <a:schemeClr val="accent6">
                  <a:lumMod val="75000"/>
                </a:schemeClr>
              </a:solidFill>
            </a:endParaRPr>
          </a:p>
          <a:p>
            <a:pPr marL="0" indent="0" algn="ctr">
              <a:buNone/>
            </a:pPr>
            <a:endParaRPr lang="en-US" sz="7500" dirty="0">
              <a:solidFill>
                <a:schemeClr val="accent6">
                  <a:lumMod val="75000"/>
                </a:schemeClr>
              </a:solidFill>
            </a:endParaRPr>
          </a:p>
          <a:p>
            <a:pPr marL="0" indent="0" algn="ctr">
              <a:buNone/>
            </a:pPr>
            <a:r>
              <a:rPr lang="en-US" sz="7500" dirty="0">
                <a:solidFill>
                  <a:schemeClr val="accent6">
                    <a:lumMod val="75000"/>
                  </a:schemeClr>
                </a:solidFill>
              </a:rPr>
              <a:t>?</a:t>
            </a:r>
          </a:p>
        </p:txBody>
      </p:sp>
      <p:pic>
        <p:nvPicPr>
          <p:cNvPr id="6146" name="Picture 2" descr="Image result for half eaten cake">
            <a:extLst>
              <a:ext uri="{FF2B5EF4-FFF2-40B4-BE49-F238E27FC236}">
                <a16:creationId xmlns:a16="http://schemas.microsoft.com/office/drawing/2014/main" id="{455AE60A-433C-4AB6-BDC9-C0396C941A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7418" y="1825625"/>
            <a:ext cx="3557163" cy="2607661"/>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Image result for french bulldog slobber">
            <a:extLst>
              <a:ext uri="{FF2B5EF4-FFF2-40B4-BE49-F238E27FC236}">
                <a16:creationId xmlns:a16="http://schemas.microsoft.com/office/drawing/2014/main" id="{6D2D8F90-8F6F-463C-A986-F733482EF0DC}"/>
              </a:ext>
            </a:extLst>
          </p:cNvPr>
          <p:cNvSpPr>
            <a:spLocks noChangeAspect="1" noChangeArrowheads="1"/>
          </p:cNvSpPr>
          <p:nvPr/>
        </p:nvSpPr>
        <p:spPr bwMode="auto">
          <a:xfrm>
            <a:off x="9296399" y="49117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Two cats  lying on a couch&#10;&#10;Description automatically generated">
            <a:extLst>
              <a:ext uri="{FF2B5EF4-FFF2-40B4-BE49-F238E27FC236}">
                <a16:creationId xmlns:a16="http://schemas.microsoft.com/office/drawing/2014/main" id="{6C12E113-84B0-4440-B2DB-3BBDAF18FD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925" y="2476500"/>
            <a:ext cx="3286125" cy="4381500"/>
          </a:xfrm>
          <a:prstGeom prst="rect">
            <a:avLst/>
          </a:prstGeom>
        </p:spPr>
      </p:pic>
      <p:pic>
        <p:nvPicPr>
          <p:cNvPr id="8" name="Picture 7" descr="A dog sitting on the floor&#10;&#10;Description automatically generated">
            <a:extLst>
              <a:ext uri="{FF2B5EF4-FFF2-40B4-BE49-F238E27FC236}">
                <a16:creationId xmlns:a16="http://schemas.microsoft.com/office/drawing/2014/main" id="{7D73CFCE-46A5-486E-AC66-132B5D25EB85}"/>
              </a:ext>
            </a:extLst>
          </p:cNvPr>
          <p:cNvPicPr>
            <a:picLocks noChangeAspect="1"/>
          </p:cNvPicPr>
          <p:nvPr/>
        </p:nvPicPr>
        <p:blipFill rotWithShape="1">
          <a:blip r:embed="rId5">
            <a:extLst>
              <a:ext uri="{28A0092B-C50C-407E-A947-70E740481C1C}">
                <a14:useLocalDpi xmlns:a14="http://schemas.microsoft.com/office/drawing/2010/main" val="0"/>
              </a:ext>
            </a:extLst>
          </a:blip>
          <a:srcRect l="45954"/>
          <a:stretch/>
        </p:blipFill>
        <p:spPr>
          <a:xfrm>
            <a:off x="8362949" y="2476500"/>
            <a:ext cx="3135630" cy="4351338"/>
          </a:xfrm>
          <a:prstGeom prst="rect">
            <a:avLst/>
          </a:prstGeom>
        </p:spPr>
      </p:pic>
    </p:spTree>
    <p:extLst>
      <p:ext uri="{BB962C8B-B14F-4D97-AF65-F5344CB8AC3E}">
        <p14:creationId xmlns:p14="http://schemas.microsoft.com/office/powerpoint/2010/main" val="17146724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F5334-907D-4990-A730-03B028E6FB6E}"/>
              </a:ext>
            </a:extLst>
          </p:cNvPr>
          <p:cNvSpPr>
            <a:spLocks noGrp="1"/>
          </p:cNvSpPr>
          <p:nvPr>
            <p:ph type="title"/>
          </p:nvPr>
        </p:nvSpPr>
        <p:spPr/>
        <p:txBody>
          <a:bodyPr/>
          <a:lstStyle/>
          <a:p>
            <a:r>
              <a:rPr lang="en-US" dirty="0"/>
              <a:t>Text Data - Featurization</a:t>
            </a:r>
          </a:p>
        </p:txBody>
      </p:sp>
      <p:sp>
        <p:nvSpPr>
          <p:cNvPr id="3" name="Content Placeholder 2">
            <a:extLst>
              <a:ext uri="{FF2B5EF4-FFF2-40B4-BE49-F238E27FC236}">
                <a16:creationId xmlns:a16="http://schemas.microsoft.com/office/drawing/2014/main" id="{BEC09D38-C013-44F4-803D-ED7F3CFADE70}"/>
              </a:ext>
            </a:extLst>
          </p:cNvPr>
          <p:cNvSpPr>
            <a:spLocks noGrp="1"/>
          </p:cNvSpPr>
          <p:nvPr>
            <p:ph idx="1"/>
          </p:nvPr>
        </p:nvSpPr>
        <p:spPr>
          <a:xfrm>
            <a:off x="838200" y="1825624"/>
            <a:ext cx="10515600" cy="5032375"/>
          </a:xfrm>
        </p:spPr>
        <p:txBody>
          <a:bodyPr>
            <a:normAutofit/>
          </a:bodyPr>
          <a:lstStyle/>
          <a:p>
            <a:pPr marL="0" indent="0">
              <a:buNone/>
            </a:pPr>
            <a:r>
              <a:rPr lang="en-US" dirty="0"/>
              <a:t>Linguists, etc. have worked to group words under various categories</a:t>
            </a:r>
          </a:p>
          <a:p>
            <a:pPr marL="0" indent="0">
              <a:buNone/>
            </a:pPr>
            <a:r>
              <a:rPr lang="en-US" dirty="0"/>
              <a:t>	 - Part of speech, sentiment, others*</a:t>
            </a:r>
          </a:p>
          <a:p>
            <a:pPr marL="0" indent="0">
              <a:buNone/>
            </a:pPr>
            <a:endParaRPr lang="en-US" dirty="0"/>
          </a:p>
          <a:p>
            <a:pPr marL="0" indent="0">
              <a:buNone/>
            </a:pPr>
            <a:r>
              <a:rPr lang="en-US" dirty="0"/>
              <a:t>Leverage details </a:t>
            </a:r>
            <a:r>
              <a:rPr lang="en-US" i="1" dirty="0"/>
              <a:t>about</a:t>
            </a:r>
            <a:r>
              <a:rPr lang="en-US" dirty="0"/>
              <a:t> the words as features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1800" i="1" dirty="0"/>
              <a:t>*We’ll start to look at others later in the semester</a:t>
            </a:r>
          </a:p>
        </p:txBody>
      </p:sp>
      <p:graphicFrame>
        <p:nvGraphicFramePr>
          <p:cNvPr id="4" name="Table 3">
            <a:extLst>
              <a:ext uri="{FF2B5EF4-FFF2-40B4-BE49-F238E27FC236}">
                <a16:creationId xmlns:a16="http://schemas.microsoft.com/office/drawing/2014/main" id="{9E6A44FA-4F45-402B-9258-C2B89C32C67A}"/>
              </a:ext>
            </a:extLst>
          </p:cNvPr>
          <p:cNvGraphicFramePr>
            <a:graphicFrameLocks noGrp="1"/>
          </p:cNvGraphicFramePr>
          <p:nvPr/>
        </p:nvGraphicFramePr>
        <p:xfrm>
          <a:off x="2032000" y="4341811"/>
          <a:ext cx="8128000" cy="1977812"/>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735555270"/>
                    </a:ext>
                  </a:extLst>
                </a:gridCol>
                <a:gridCol w="1625600">
                  <a:extLst>
                    <a:ext uri="{9D8B030D-6E8A-4147-A177-3AD203B41FA5}">
                      <a16:colId xmlns:a16="http://schemas.microsoft.com/office/drawing/2014/main" val="1683802726"/>
                    </a:ext>
                  </a:extLst>
                </a:gridCol>
                <a:gridCol w="1625600">
                  <a:extLst>
                    <a:ext uri="{9D8B030D-6E8A-4147-A177-3AD203B41FA5}">
                      <a16:colId xmlns:a16="http://schemas.microsoft.com/office/drawing/2014/main" val="3720776691"/>
                    </a:ext>
                  </a:extLst>
                </a:gridCol>
                <a:gridCol w="1625600">
                  <a:extLst>
                    <a:ext uri="{9D8B030D-6E8A-4147-A177-3AD203B41FA5}">
                      <a16:colId xmlns:a16="http://schemas.microsoft.com/office/drawing/2014/main" val="814958688"/>
                    </a:ext>
                  </a:extLst>
                </a:gridCol>
                <a:gridCol w="1625600">
                  <a:extLst>
                    <a:ext uri="{9D8B030D-6E8A-4147-A177-3AD203B41FA5}">
                      <a16:colId xmlns:a16="http://schemas.microsoft.com/office/drawing/2014/main" val="3486646399"/>
                    </a:ext>
                  </a:extLst>
                </a:gridCol>
              </a:tblGrid>
              <a:tr h="494453">
                <a:tc>
                  <a:txBody>
                    <a:bodyPr/>
                    <a:lstStyle/>
                    <a:p>
                      <a:r>
                        <a:rPr lang="en-US" sz="2400" b="1" dirty="0">
                          <a:solidFill>
                            <a:sysClr val="windowText" lastClr="000000"/>
                          </a:solidFill>
                        </a:rPr>
                        <a:t>Positive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Negative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Negative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Negative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Positive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9998701"/>
                  </a:ext>
                </a:extLst>
              </a:tr>
              <a:tr h="494453">
                <a:tc>
                  <a:txBody>
                    <a:bodyPr/>
                    <a:lstStyle/>
                    <a:p>
                      <a:r>
                        <a:rPr lang="en-US" sz="2400" dirty="0">
                          <a:solidFill>
                            <a:sysClr val="windowText" lastClr="000000"/>
                          </a:solidFill>
                        </a:rPr>
                        <a:t>Great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Cool</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Worst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Depressing</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Cool</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302150"/>
                  </a:ext>
                </a:extLst>
              </a:tr>
              <a:tr h="494453">
                <a:tc>
                  <a:txBody>
                    <a:bodyPr/>
                    <a:lstStyle/>
                    <a:p>
                      <a:r>
                        <a:rPr lang="en-US" sz="2400" dirty="0">
                          <a:solidFill>
                            <a:sysClr val="windowText" lastClr="000000"/>
                          </a:solidFill>
                        </a:rPr>
                        <a:t>Love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Tired</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Sad</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Worst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Amazing</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7311895"/>
                  </a:ext>
                </a:extLst>
              </a:tr>
              <a:tr h="494453">
                <a:tc>
                  <a:txBody>
                    <a:bodyPr/>
                    <a:lstStyle/>
                    <a:p>
                      <a:r>
                        <a:rPr lang="en-US" sz="2400" dirty="0">
                          <a:solidFill>
                            <a:sysClr val="windowText" lastClr="000000"/>
                          </a:solidFill>
                        </a:rPr>
                        <a:t>Best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Bad</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Angry</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No</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Sweet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3157666"/>
                  </a:ext>
                </a:extLst>
              </a:tr>
            </a:tbl>
          </a:graphicData>
        </a:graphic>
      </p:graphicFrame>
    </p:spTree>
    <p:extLst>
      <p:ext uri="{BB962C8B-B14F-4D97-AF65-F5344CB8AC3E}">
        <p14:creationId xmlns:p14="http://schemas.microsoft.com/office/powerpoint/2010/main" val="77189284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F5334-907D-4990-A730-03B028E6FB6E}"/>
              </a:ext>
            </a:extLst>
          </p:cNvPr>
          <p:cNvSpPr>
            <a:spLocks noGrp="1"/>
          </p:cNvSpPr>
          <p:nvPr>
            <p:ph type="title"/>
          </p:nvPr>
        </p:nvSpPr>
        <p:spPr/>
        <p:txBody>
          <a:bodyPr/>
          <a:lstStyle/>
          <a:p>
            <a:r>
              <a:rPr lang="en-US" dirty="0"/>
              <a:t>Text Data – Sentiment Tagging</a:t>
            </a:r>
          </a:p>
        </p:txBody>
      </p:sp>
      <p:sp>
        <p:nvSpPr>
          <p:cNvPr id="3" name="Content Placeholder 2">
            <a:extLst>
              <a:ext uri="{FF2B5EF4-FFF2-40B4-BE49-F238E27FC236}">
                <a16:creationId xmlns:a16="http://schemas.microsoft.com/office/drawing/2014/main" id="{BEC09D38-C013-44F4-803D-ED7F3CFADE70}"/>
              </a:ext>
            </a:extLst>
          </p:cNvPr>
          <p:cNvSpPr>
            <a:spLocks noGrp="1"/>
          </p:cNvSpPr>
          <p:nvPr>
            <p:ph idx="1"/>
          </p:nvPr>
        </p:nvSpPr>
        <p:spPr>
          <a:xfrm>
            <a:off x="838200" y="1825624"/>
            <a:ext cx="10515600" cy="5032375"/>
          </a:xfrm>
        </p:spPr>
        <p:txBody>
          <a:bodyPr>
            <a:normAutofit/>
          </a:bodyPr>
          <a:lstStyle/>
          <a:p>
            <a:pPr marL="0" indent="0">
              <a:buNone/>
            </a:pPr>
            <a:r>
              <a:rPr lang="en-US" dirty="0"/>
              <a:t>Tokenize our sentences</a:t>
            </a:r>
          </a:p>
          <a:p>
            <a:pPr marL="0" indent="0">
              <a:buNone/>
            </a:pPr>
            <a:r>
              <a:rPr lang="en-US" i="1" dirty="0"/>
              <a:t>Look up the features for each token</a:t>
            </a:r>
          </a:p>
          <a:p>
            <a:pPr marL="0" indent="0">
              <a:buNone/>
            </a:pPr>
            <a:r>
              <a:rPr lang="en-US" dirty="0"/>
              <a:t>Use these as new features in a classifier</a:t>
            </a:r>
          </a:p>
          <a:p>
            <a:pPr marL="0" indent="0">
              <a:buNone/>
            </a:pPr>
            <a:r>
              <a:rPr lang="en-US" i="1" dirty="0"/>
              <a:t>	 - There’s a whole field around developing databases of features</a:t>
            </a:r>
          </a:p>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r>
              <a:rPr lang="en-US" sz="1800" i="1" dirty="0"/>
              <a:t>http://www.nltk.org/howto/sentiment.html</a:t>
            </a:r>
          </a:p>
        </p:txBody>
      </p:sp>
      <p:graphicFrame>
        <p:nvGraphicFramePr>
          <p:cNvPr id="4" name="Table 3">
            <a:extLst>
              <a:ext uri="{FF2B5EF4-FFF2-40B4-BE49-F238E27FC236}">
                <a16:creationId xmlns:a16="http://schemas.microsoft.com/office/drawing/2014/main" id="{9E6A44FA-4F45-402B-9258-C2B89C32C67A}"/>
              </a:ext>
            </a:extLst>
          </p:cNvPr>
          <p:cNvGraphicFramePr>
            <a:graphicFrameLocks noGrp="1"/>
          </p:cNvGraphicFramePr>
          <p:nvPr/>
        </p:nvGraphicFramePr>
        <p:xfrm>
          <a:off x="2032000" y="4341811"/>
          <a:ext cx="8128000" cy="1977812"/>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735555270"/>
                    </a:ext>
                  </a:extLst>
                </a:gridCol>
                <a:gridCol w="1625600">
                  <a:extLst>
                    <a:ext uri="{9D8B030D-6E8A-4147-A177-3AD203B41FA5}">
                      <a16:colId xmlns:a16="http://schemas.microsoft.com/office/drawing/2014/main" val="1683802726"/>
                    </a:ext>
                  </a:extLst>
                </a:gridCol>
                <a:gridCol w="1625600">
                  <a:extLst>
                    <a:ext uri="{9D8B030D-6E8A-4147-A177-3AD203B41FA5}">
                      <a16:colId xmlns:a16="http://schemas.microsoft.com/office/drawing/2014/main" val="3720776691"/>
                    </a:ext>
                  </a:extLst>
                </a:gridCol>
                <a:gridCol w="1625600">
                  <a:extLst>
                    <a:ext uri="{9D8B030D-6E8A-4147-A177-3AD203B41FA5}">
                      <a16:colId xmlns:a16="http://schemas.microsoft.com/office/drawing/2014/main" val="814958688"/>
                    </a:ext>
                  </a:extLst>
                </a:gridCol>
                <a:gridCol w="1625600">
                  <a:extLst>
                    <a:ext uri="{9D8B030D-6E8A-4147-A177-3AD203B41FA5}">
                      <a16:colId xmlns:a16="http://schemas.microsoft.com/office/drawing/2014/main" val="3486646399"/>
                    </a:ext>
                  </a:extLst>
                </a:gridCol>
              </a:tblGrid>
              <a:tr h="494453">
                <a:tc>
                  <a:txBody>
                    <a:bodyPr/>
                    <a:lstStyle/>
                    <a:p>
                      <a:r>
                        <a:rPr lang="en-US" sz="2400" b="1" dirty="0">
                          <a:solidFill>
                            <a:sysClr val="windowText" lastClr="000000"/>
                          </a:solidFill>
                        </a:rPr>
                        <a:t>Positive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Negative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Negative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Negative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Positive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9998701"/>
                  </a:ext>
                </a:extLst>
              </a:tr>
              <a:tr h="494453">
                <a:tc>
                  <a:txBody>
                    <a:bodyPr/>
                    <a:lstStyle/>
                    <a:p>
                      <a:r>
                        <a:rPr lang="en-US" sz="2400" dirty="0">
                          <a:solidFill>
                            <a:sysClr val="windowText" lastClr="000000"/>
                          </a:solidFill>
                        </a:rPr>
                        <a:t>Great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Cool</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Worst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Depressing</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Cool</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302150"/>
                  </a:ext>
                </a:extLst>
              </a:tr>
              <a:tr h="494453">
                <a:tc>
                  <a:txBody>
                    <a:bodyPr/>
                    <a:lstStyle/>
                    <a:p>
                      <a:r>
                        <a:rPr lang="en-US" sz="2400" dirty="0">
                          <a:solidFill>
                            <a:sysClr val="windowText" lastClr="000000"/>
                          </a:solidFill>
                        </a:rPr>
                        <a:t>Love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Tired</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Sad</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Worst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Amazing</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7311895"/>
                  </a:ext>
                </a:extLst>
              </a:tr>
              <a:tr h="494453">
                <a:tc>
                  <a:txBody>
                    <a:bodyPr/>
                    <a:lstStyle/>
                    <a:p>
                      <a:r>
                        <a:rPr lang="en-US" sz="2400" dirty="0">
                          <a:solidFill>
                            <a:sysClr val="windowText" lastClr="000000"/>
                          </a:solidFill>
                        </a:rPr>
                        <a:t>Best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Bad</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Angry</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No</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ysClr val="windowText" lastClr="000000"/>
                          </a:solidFill>
                        </a:rPr>
                        <a:t>Sweet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3157666"/>
                  </a:ext>
                </a:extLst>
              </a:tr>
            </a:tbl>
          </a:graphicData>
        </a:graphic>
      </p:graphicFrame>
    </p:spTree>
    <p:extLst>
      <p:ext uri="{BB962C8B-B14F-4D97-AF65-F5344CB8AC3E}">
        <p14:creationId xmlns:p14="http://schemas.microsoft.com/office/powerpoint/2010/main" val="2883971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143E5-5FEC-4D4B-8060-3A94FB5D4BB0}"/>
              </a:ext>
            </a:extLst>
          </p:cNvPr>
          <p:cNvSpPr>
            <a:spLocks noGrp="1"/>
          </p:cNvSpPr>
          <p:nvPr>
            <p:ph type="title"/>
          </p:nvPr>
        </p:nvSpPr>
        <p:spPr/>
        <p:txBody>
          <a:bodyPr/>
          <a:lstStyle/>
          <a:p>
            <a:r>
              <a:rPr lang="en-US" dirty="0"/>
              <a:t>Sequential Data</a:t>
            </a:r>
          </a:p>
        </p:txBody>
      </p:sp>
      <p:sp>
        <p:nvSpPr>
          <p:cNvPr id="3" name="Content Placeholder 2">
            <a:extLst>
              <a:ext uri="{FF2B5EF4-FFF2-40B4-BE49-F238E27FC236}">
                <a16:creationId xmlns:a16="http://schemas.microsoft.com/office/drawing/2014/main" id="{9DE953ED-01FB-4EE7-BEE0-F9EEE62AAD2B}"/>
              </a:ext>
            </a:extLst>
          </p:cNvPr>
          <p:cNvSpPr>
            <a:spLocks noGrp="1"/>
          </p:cNvSpPr>
          <p:nvPr>
            <p:ph idx="1"/>
          </p:nvPr>
        </p:nvSpPr>
        <p:spPr/>
        <p:txBody>
          <a:bodyPr/>
          <a:lstStyle/>
          <a:p>
            <a:pPr marL="0" indent="0">
              <a:buNone/>
            </a:pPr>
            <a:r>
              <a:rPr lang="en-US" dirty="0"/>
              <a:t>I have a series of inputs that I want to combine to do classification</a:t>
            </a:r>
          </a:p>
          <a:p>
            <a:pPr marL="0" indent="0">
              <a:buNone/>
            </a:pPr>
            <a:r>
              <a:rPr lang="en-US" dirty="0"/>
              <a:t>	 - We have a series of locations, can we gauge trajectory?</a:t>
            </a:r>
          </a:p>
          <a:p>
            <a:pPr marL="0" indent="0">
              <a:buNone/>
            </a:pPr>
            <a:r>
              <a:rPr lang="en-US" dirty="0"/>
              <a:t>	 - We have 100 readings from an accelerometer, can we get gait?</a:t>
            </a:r>
          </a:p>
          <a:p>
            <a:pPr marL="0" indent="0">
              <a:buNone/>
            </a:pPr>
            <a:r>
              <a:rPr lang="en-US" dirty="0"/>
              <a:t>	 - We have recent weather readings, can we better predict it?</a:t>
            </a:r>
          </a:p>
          <a:p>
            <a:pPr marL="0" indent="0">
              <a:buNone/>
            </a:pPr>
            <a:endParaRPr lang="en-US" dirty="0"/>
          </a:p>
        </p:txBody>
      </p:sp>
    </p:spTree>
    <p:extLst>
      <p:ext uri="{BB962C8B-B14F-4D97-AF65-F5344CB8AC3E}">
        <p14:creationId xmlns:p14="http://schemas.microsoft.com/office/powerpoint/2010/main" val="219426942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143E5-5FEC-4D4B-8060-3A94FB5D4BB0}"/>
              </a:ext>
            </a:extLst>
          </p:cNvPr>
          <p:cNvSpPr>
            <a:spLocks noGrp="1"/>
          </p:cNvSpPr>
          <p:nvPr>
            <p:ph type="title"/>
          </p:nvPr>
        </p:nvSpPr>
        <p:spPr/>
        <p:txBody>
          <a:bodyPr/>
          <a:lstStyle/>
          <a:p>
            <a:r>
              <a:rPr lang="en-US" dirty="0"/>
              <a:t>Sequential Data</a:t>
            </a:r>
          </a:p>
        </p:txBody>
      </p:sp>
      <p:sp>
        <p:nvSpPr>
          <p:cNvPr id="3" name="Content Placeholder 2">
            <a:extLst>
              <a:ext uri="{FF2B5EF4-FFF2-40B4-BE49-F238E27FC236}">
                <a16:creationId xmlns:a16="http://schemas.microsoft.com/office/drawing/2014/main" id="{9DE953ED-01FB-4EE7-BEE0-F9EEE62AAD2B}"/>
              </a:ext>
            </a:extLst>
          </p:cNvPr>
          <p:cNvSpPr>
            <a:spLocks noGrp="1"/>
          </p:cNvSpPr>
          <p:nvPr>
            <p:ph idx="1"/>
          </p:nvPr>
        </p:nvSpPr>
        <p:spPr/>
        <p:txBody>
          <a:bodyPr/>
          <a:lstStyle/>
          <a:p>
            <a:pPr marL="0" indent="0">
              <a:buNone/>
            </a:pPr>
            <a:r>
              <a:rPr lang="en-US" dirty="0"/>
              <a:t>I have a series of inputs that I want to combine to do classification</a:t>
            </a:r>
          </a:p>
          <a:p>
            <a:pPr marL="0" indent="0">
              <a:buNone/>
            </a:pPr>
            <a:r>
              <a:rPr lang="en-US" dirty="0"/>
              <a:t>	 - We have a series of locations, can we gauge trajectory?</a:t>
            </a:r>
          </a:p>
          <a:p>
            <a:pPr marL="0" indent="0">
              <a:buNone/>
            </a:pPr>
            <a:r>
              <a:rPr lang="en-US" dirty="0"/>
              <a:t>	 - We have 100 readings from an accelerometer, can we get gait?</a:t>
            </a:r>
          </a:p>
          <a:p>
            <a:pPr marL="0" indent="0">
              <a:buNone/>
            </a:pPr>
            <a:r>
              <a:rPr lang="en-US" dirty="0"/>
              <a:t>	 - We have recent weather readings, can we better predict it?</a:t>
            </a:r>
          </a:p>
          <a:p>
            <a:pPr marL="0" indent="0">
              <a:buNone/>
            </a:pPr>
            <a:endParaRPr lang="en-US" dirty="0"/>
          </a:p>
        </p:txBody>
      </p:sp>
    </p:spTree>
    <p:extLst>
      <p:ext uri="{BB962C8B-B14F-4D97-AF65-F5344CB8AC3E}">
        <p14:creationId xmlns:p14="http://schemas.microsoft.com/office/powerpoint/2010/main" val="248935063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2A45-20D2-44CA-A018-8F1CC9FBE87F}"/>
              </a:ext>
            </a:extLst>
          </p:cNvPr>
          <p:cNvSpPr>
            <a:spLocks noGrp="1"/>
          </p:cNvSpPr>
          <p:nvPr>
            <p:ph type="title"/>
          </p:nvPr>
        </p:nvSpPr>
        <p:spPr/>
        <p:txBody>
          <a:bodyPr/>
          <a:lstStyle/>
          <a:p>
            <a:r>
              <a:rPr lang="en-US" dirty="0"/>
              <a:t>Sequential Data</a:t>
            </a:r>
          </a:p>
        </p:txBody>
      </p:sp>
      <p:sp>
        <p:nvSpPr>
          <p:cNvPr id="3" name="Content Placeholder 2">
            <a:extLst>
              <a:ext uri="{FF2B5EF4-FFF2-40B4-BE49-F238E27FC236}">
                <a16:creationId xmlns:a16="http://schemas.microsoft.com/office/drawing/2014/main" id="{3FF4B340-B8A7-41C9-8C87-D16F47828FA1}"/>
              </a:ext>
            </a:extLst>
          </p:cNvPr>
          <p:cNvSpPr>
            <a:spLocks noGrp="1"/>
          </p:cNvSpPr>
          <p:nvPr>
            <p:ph idx="1"/>
          </p:nvPr>
        </p:nvSpPr>
        <p:spPr/>
        <p:txBody>
          <a:bodyPr/>
          <a:lstStyle/>
          <a:p>
            <a:endParaRPr lang="en-US"/>
          </a:p>
        </p:txBody>
      </p:sp>
      <p:graphicFrame>
        <p:nvGraphicFramePr>
          <p:cNvPr id="4" name="Content Placeholder 3">
            <a:extLst>
              <a:ext uri="{FF2B5EF4-FFF2-40B4-BE49-F238E27FC236}">
                <a16:creationId xmlns:a16="http://schemas.microsoft.com/office/drawing/2014/main" id="{9808E6EF-D85A-4BAB-8706-783BAA908A05}"/>
              </a:ext>
            </a:extLst>
          </p:cNvPr>
          <p:cNvGraphicFramePr>
            <a:graphicFrameLocks/>
          </p:cNvGraphicFramePr>
          <p:nvPr/>
        </p:nvGraphicFramePr>
        <p:xfrm>
          <a:off x="2941320" y="3124994"/>
          <a:ext cx="6309360" cy="1752600"/>
        </p:xfrm>
        <a:graphic>
          <a:graphicData uri="http://schemas.openxmlformats.org/drawingml/2006/table">
            <a:tbl>
              <a:tblPr/>
              <a:tblGrid>
                <a:gridCol w="2103120">
                  <a:extLst>
                    <a:ext uri="{9D8B030D-6E8A-4147-A177-3AD203B41FA5}">
                      <a16:colId xmlns:a16="http://schemas.microsoft.com/office/drawing/2014/main" val="1183654299"/>
                    </a:ext>
                  </a:extLst>
                </a:gridCol>
                <a:gridCol w="2103120">
                  <a:extLst>
                    <a:ext uri="{9D8B030D-6E8A-4147-A177-3AD203B41FA5}">
                      <a16:colId xmlns:a16="http://schemas.microsoft.com/office/drawing/2014/main" val="2745822616"/>
                    </a:ext>
                  </a:extLst>
                </a:gridCol>
                <a:gridCol w="2103120">
                  <a:extLst>
                    <a:ext uri="{9D8B030D-6E8A-4147-A177-3AD203B41FA5}">
                      <a16:colId xmlns:a16="http://schemas.microsoft.com/office/drawing/2014/main" val="2538092194"/>
                    </a:ext>
                  </a:extLst>
                </a:gridCol>
              </a:tblGrid>
              <a:tr h="0">
                <a:tc>
                  <a:txBody>
                    <a:bodyPr/>
                    <a:lstStyle/>
                    <a:p>
                      <a:pPr algn="l" fontAlgn="ctr"/>
                      <a:r>
                        <a:rPr lang="en-US" b="1" dirty="0">
                          <a:effectLst/>
                        </a:rPr>
                        <a:t>Timestamp</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User</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i="1" dirty="0">
                          <a:effectLst/>
                        </a:rPr>
                        <a:t>Action</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46363726"/>
                  </a:ext>
                </a:extLst>
              </a:tr>
              <a:tr h="0">
                <a:tc>
                  <a:txBody>
                    <a:bodyPr/>
                    <a:lstStyle/>
                    <a:p>
                      <a:pPr algn="l" fontAlgn="ctr"/>
                      <a:r>
                        <a:rPr lang="en-US" dirty="0">
                          <a:effectLst/>
                        </a:rPr>
                        <a:t>100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David</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Copy</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48785090"/>
                  </a:ext>
                </a:extLst>
              </a:tr>
              <a:tr h="0">
                <a:tc>
                  <a:txBody>
                    <a:bodyPr/>
                    <a:lstStyle/>
                    <a:p>
                      <a:pPr algn="l" fontAlgn="ctr"/>
                      <a:r>
                        <a:rPr lang="en-US" dirty="0">
                          <a:effectLst/>
                        </a:rPr>
                        <a:t>150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David</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Paste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48583133"/>
                  </a:ext>
                </a:extLst>
              </a:tr>
              <a:tr h="0">
                <a:tc>
                  <a:txBody>
                    <a:bodyPr/>
                    <a:lstStyle/>
                    <a:p>
                      <a:pPr algn="l" fontAlgn="ctr"/>
                      <a:r>
                        <a:rPr lang="en-US" dirty="0">
                          <a:effectLst/>
                        </a:rPr>
                        <a:t>200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David</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Copy</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12214910"/>
                  </a:ext>
                </a:extLst>
              </a:tr>
              <a:tr h="0">
                <a:tc>
                  <a:txBody>
                    <a:bodyPr/>
                    <a:lstStyle/>
                    <a:p>
                      <a:pPr algn="l" fontAlgn="ctr"/>
                      <a:r>
                        <a:rPr lang="en-US" dirty="0">
                          <a:effectLst/>
                        </a:rPr>
                        <a:t>250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David</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Paste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89114885"/>
                  </a:ext>
                </a:extLst>
              </a:tr>
            </a:tbl>
          </a:graphicData>
        </a:graphic>
      </p:graphicFrame>
    </p:spTree>
    <p:extLst>
      <p:ext uri="{BB962C8B-B14F-4D97-AF65-F5344CB8AC3E}">
        <p14:creationId xmlns:p14="http://schemas.microsoft.com/office/powerpoint/2010/main" val="376896309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2A45-20D2-44CA-A018-8F1CC9FBE87F}"/>
              </a:ext>
            </a:extLst>
          </p:cNvPr>
          <p:cNvSpPr>
            <a:spLocks noGrp="1"/>
          </p:cNvSpPr>
          <p:nvPr>
            <p:ph type="title"/>
          </p:nvPr>
        </p:nvSpPr>
        <p:spPr/>
        <p:txBody>
          <a:bodyPr/>
          <a:lstStyle/>
          <a:p>
            <a:r>
              <a:rPr lang="en-US" dirty="0"/>
              <a:t>Sequential Data – Past Actions as Features</a:t>
            </a:r>
          </a:p>
        </p:txBody>
      </p:sp>
      <p:sp>
        <p:nvSpPr>
          <p:cNvPr id="3" name="Content Placeholder 2">
            <a:extLst>
              <a:ext uri="{FF2B5EF4-FFF2-40B4-BE49-F238E27FC236}">
                <a16:creationId xmlns:a16="http://schemas.microsoft.com/office/drawing/2014/main" id="{3FF4B340-B8A7-41C9-8C87-D16F47828FA1}"/>
              </a:ext>
            </a:extLst>
          </p:cNvPr>
          <p:cNvSpPr>
            <a:spLocks noGrp="1"/>
          </p:cNvSpPr>
          <p:nvPr>
            <p:ph idx="1"/>
          </p:nvPr>
        </p:nvSpPr>
        <p:spPr/>
        <p:txBody>
          <a:bodyPr/>
          <a:lstStyle/>
          <a:p>
            <a:endParaRPr lang="en-US"/>
          </a:p>
        </p:txBody>
      </p:sp>
      <p:graphicFrame>
        <p:nvGraphicFramePr>
          <p:cNvPr id="4" name="Content Placeholder 3">
            <a:extLst>
              <a:ext uri="{FF2B5EF4-FFF2-40B4-BE49-F238E27FC236}">
                <a16:creationId xmlns:a16="http://schemas.microsoft.com/office/drawing/2014/main" id="{9808E6EF-D85A-4BAB-8706-783BAA908A05}"/>
              </a:ext>
            </a:extLst>
          </p:cNvPr>
          <p:cNvGraphicFramePr>
            <a:graphicFrameLocks/>
          </p:cNvGraphicFramePr>
          <p:nvPr/>
        </p:nvGraphicFramePr>
        <p:xfrm>
          <a:off x="2941320" y="3124994"/>
          <a:ext cx="6309360" cy="1752600"/>
        </p:xfrm>
        <a:graphic>
          <a:graphicData uri="http://schemas.openxmlformats.org/drawingml/2006/table">
            <a:tbl>
              <a:tblPr/>
              <a:tblGrid>
                <a:gridCol w="1577340">
                  <a:extLst>
                    <a:ext uri="{9D8B030D-6E8A-4147-A177-3AD203B41FA5}">
                      <a16:colId xmlns:a16="http://schemas.microsoft.com/office/drawing/2014/main" val="1183654299"/>
                    </a:ext>
                  </a:extLst>
                </a:gridCol>
                <a:gridCol w="1577340">
                  <a:extLst>
                    <a:ext uri="{9D8B030D-6E8A-4147-A177-3AD203B41FA5}">
                      <a16:colId xmlns:a16="http://schemas.microsoft.com/office/drawing/2014/main" val="2745822616"/>
                    </a:ext>
                  </a:extLst>
                </a:gridCol>
                <a:gridCol w="1577340">
                  <a:extLst>
                    <a:ext uri="{9D8B030D-6E8A-4147-A177-3AD203B41FA5}">
                      <a16:colId xmlns:a16="http://schemas.microsoft.com/office/drawing/2014/main" val="1200399094"/>
                    </a:ext>
                  </a:extLst>
                </a:gridCol>
                <a:gridCol w="1577340">
                  <a:extLst>
                    <a:ext uri="{9D8B030D-6E8A-4147-A177-3AD203B41FA5}">
                      <a16:colId xmlns:a16="http://schemas.microsoft.com/office/drawing/2014/main" val="2538092194"/>
                    </a:ext>
                  </a:extLst>
                </a:gridCol>
              </a:tblGrid>
              <a:tr h="0">
                <a:tc>
                  <a:txBody>
                    <a:bodyPr/>
                    <a:lstStyle/>
                    <a:p>
                      <a:pPr algn="l" fontAlgn="ctr"/>
                      <a:r>
                        <a:rPr lang="en-US" b="1" dirty="0">
                          <a:effectLst/>
                        </a:rPr>
                        <a:t>Timestamp</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User</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err="1">
                          <a:effectLst/>
                        </a:rPr>
                        <a:t>PrevAction</a:t>
                      </a:r>
                      <a:endParaRPr lang="en-US" b="1"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i="1" dirty="0">
                          <a:effectLst/>
                        </a:rPr>
                        <a:t>Action</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46363726"/>
                  </a:ext>
                </a:extLst>
              </a:tr>
              <a:tr h="0">
                <a:tc>
                  <a:txBody>
                    <a:bodyPr/>
                    <a:lstStyle/>
                    <a:p>
                      <a:pPr algn="l" fontAlgn="ctr"/>
                      <a:r>
                        <a:rPr lang="en-US" dirty="0">
                          <a:effectLst/>
                        </a:rPr>
                        <a:t>100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David</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0" dirty="0">
                          <a:effectLst/>
                        </a:rPr>
                        <a:t>Login</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Copy</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48785090"/>
                  </a:ext>
                </a:extLst>
              </a:tr>
              <a:tr h="0">
                <a:tc>
                  <a:txBody>
                    <a:bodyPr/>
                    <a:lstStyle/>
                    <a:p>
                      <a:pPr algn="l" fontAlgn="ctr"/>
                      <a:r>
                        <a:rPr lang="en-US" dirty="0">
                          <a:effectLst/>
                        </a:rPr>
                        <a:t>150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David</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Copy</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Paste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48583133"/>
                  </a:ext>
                </a:extLst>
              </a:tr>
              <a:tr h="0">
                <a:tc>
                  <a:txBody>
                    <a:bodyPr/>
                    <a:lstStyle/>
                    <a:p>
                      <a:pPr algn="l" fontAlgn="ctr"/>
                      <a:r>
                        <a:rPr lang="en-US" dirty="0">
                          <a:effectLst/>
                        </a:rPr>
                        <a:t>200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David</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Paste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Copy</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12214910"/>
                  </a:ext>
                </a:extLst>
              </a:tr>
              <a:tr h="0">
                <a:tc>
                  <a:txBody>
                    <a:bodyPr/>
                    <a:lstStyle/>
                    <a:p>
                      <a:pPr algn="l" fontAlgn="ctr"/>
                      <a:r>
                        <a:rPr lang="en-US" dirty="0">
                          <a:effectLst/>
                        </a:rPr>
                        <a:t>250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David</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Copy</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Paste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89114885"/>
                  </a:ext>
                </a:extLst>
              </a:tr>
            </a:tbl>
          </a:graphicData>
        </a:graphic>
      </p:graphicFrame>
    </p:spTree>
    <p:extLst>
      <p:ext uri="{BB962C8B-B14F-4D97-AF65-F5344CB8AC3E}">
        <p14:creationId xmlns:p14="http://schemas.microsoft.com/office/powerpoint/2010/main" val="102400843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2A45-20D2-44CA-A018-8F1CC9FBE87F}"/>
              </a:ext>
            </a:extLst>
          </p:cNvPr>
          <p:cNvSpPr>
            <a:spLocks noGrp="1"/>
          </p:cNvSpPr>
          <p:nvPr>
            <p:ph type="title"/>
          </p:nvPr>
        </p:nvSpPr>
        <p:spPr/>
        <p:txBody>
          <a:bodyPr/>
          <a:lstStyle/>
          <a:p>
            <a:r>
              <a:rPr lang="en-US" dirty="0"/>
              <a:t>Sequential Data – Past Actions as Features</a:t>
            </a:r>
          </a:p>
        </p:txBody>
      </p:sp>
      <p:sp>
        <p:nvSpPr>
          <p:cNvPr id="3" name="Content Placeholder 2">
            <a:extLst>
              <a:ext uri="{FF2B5EF4-FFF2-40B4-BE49-F238E27FC236}">
                <a16:creationId xmlns:a16="http://schemas.microsoft.com/office/drawing/2014/main" id="{3FF4B340-B8A7-41C9-8C87-D16F47828FA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dirty="0"/>
              <a:t>Can this scale? Does this give us enough info?</a:t>
            </a:r>
          </a:p>
        </p:txBody>
      </p:sp>
      <p:graphicFrame>
        <p:nvGraphicFramePr>
          <p:cNvPr id="4" name="Content Placeholder 3">
            <a:extLst>
              <a:ext uri="{FF2B5EF4-FFF2-40B4-BE49-F238E27FC236}">
                <a16:creationId xmlns:a16="http://schemas.microsoft.com/office/drawing/2014/main" id="{9808E6EF-D85A-4BAB-8706-783BAA908A05}"/>
              </a:ext>
            </a:extLst>
          </p:cNvPr>
          <p:cNvGraphicFramePr>
            <a:graphicFrameLocks/>
          </p:cNvGraphicFramePr>
          <p:nvPr/>
        </p:nvGraphicFramePr>
        <p:xfrm>
          <a:off x="2941320" y="3124994"/>
          <a:ext cx="6309360" cy="1752600"/>
        </p:xfrm>
        <a:graphic>
          <a:graphicData uri="http://schemas.openxmlformats.org/drawingml/2006/table">
            <a:tbl>
              <a:tblPr/>
              <a:tblGrid>
                <a:gridCol w="1577340">
                  <a:extLst>
                    <a:ext uri="{9D8B030D-6E8A-4147-A177-3AD203B41FA5}">
                      <a16:colId xmlns:a16="http://schemas.microsoft.com/office/drawing/2014/main" val="1183654299"/>
                    </a:ext>
                  </a:extLst>
                </a:gridCol>
                <a:gridCol w="1577340">
                  <a:extLst>
                    <a:ext uri="{9D8B030D-6E8A-4147-A177-3AD203B41FA5}">
                      <a16:colId xmlns:a16="http://schemas.microsoft.com/office/drawing/2014/main" val="2745822616"/>
                    </a:ext>
                  </a:extLst>
                </a:gridCol>
                <a:gridCol w="1577340">
                  <a:extLst>
                    <a:ext uri="{9D8B030D-6E8A-4147-A177-3AD203B41FA5}">
                      <a16:colId xmlns:a16="http://schemas.microsoft.com/office/drawing/2014/main" val="1200399094"/>
                    </a:ext>
                  </a:extLst>
                </a:gridCol>
                <a:gridCol w="1577340">
                  <a:extLst>
                    <a:ext uri="{9D8B030D-6E8A-4147-A177-3AD203B41FA5}">
                      <a16:colId xmlns:a16="http://schemas.microsoft.com/office/drawing/2014/main" val="2538092194"/>
                    </a:ext>
                  </a:extLst>
                </a:gridCol>
              </a:tblGrid>
              <a:tr h="0">
                <a:tc>
                  <a:txBody>
                    <a:bodyPr/>
                    <a:lstStyle/>
                    <a:p>
                      <a:pPr algn="l" fontAlgn="ctr"/>
                      <a:r>
                        <a:rPr lang="en-US" b="1" dirty="0">
                          <a:effectLst/>
                        </a:rPr>
                        <a:t>Timestamp</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User</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err="1">
                          <a:effectLst/>
                        </a:rPr>
                        <a:t>PrevAction</a:t>
                      </a:r>
                      <a:endParaRPr lang="en-US" b="1"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i="1" dirty="0">
                          <a:effectLst/>
                        </a:rPr>
                        <a:t>Action</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46363726"/>
                  </a:ext>
                </a:extLst>
              </a:tr>
              <a:tr h="0">
                <a:tc>
                  <a:txBody>
                    <a:bodyPr/>
                    <a:lstStyle/>
                    <a:p>
                      <a:pPr algn="l" fontAlgn="ctr"/>
                      <a:r>
                        <a:rPr lang="en-US" dirty="0">
                          <a:effectLst/>
                        </a:rPr>
                        <a:t>100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David</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0" dirty="0">
                          <a:effectLst/>
                        </a:rPr>
                        <a:t>Login</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Copy</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48785090"/>
                  </a:ext>
                </a:extLst>
              </a:tr>
              <a:tr h="0">
                <a:tc>
                  <a:txBody>
                    <a:bodyPr/>
                    <a:lstStyle/>
                    <a:p>
                      <a:pPr algn="l" fontAlgn="ctr"/>
                      <a:r>
                        <a:rPr lang="en-US" dirty="0">
                          <a:effectLst/>
                        </a:rPr>
                        <a:t>150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David</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Copy</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Paste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48583133"/>
                  </a:ext>
                </a:extLst>
              </a:tr>
              <a:tr h="0">
                <a:tc>
                  <a:txBody>
                    <a:bodyPr/>
                    <a:lstStyle/>
                    <a:p>
                      <a:pPr algn="l" fontAlgn="ctr"/>
                      <a:r>
                        <a:rPr lang="en-US" dirty="0">
                          <a:effectLst/>
                        </a:rPr>
                        <a:t>200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David</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Paste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Copy</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12214910"/>
                  </a:ext>
                </a:extLst>
              </a:tr>
              <a:tr h="0">
                <a:tc>
                  <a:txBody>
                    <a:bodyPr/>
                    <a:lstStyle/>
                    <a:p>
                      <a:pPr algn="l" fontAlgn="ctr"/>
                      <a:r>
                        <a:rPr lang="en-US" dirty="0">
                          <a:effectLst/>
                        </a:rPr>
                        <a:t>250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David</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Copy</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Paste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89114885"/>
                  </a:ext>
                </a:extLst>
              </a:tr>
            </a:tbl>
          </a:graphicData>
        </a:graphic>
      </p:graphicFrame>
    </p:spTree>
    <p:extLst>
      <p:ext uri="{BB962C8B-B14F-4D97-AF65-F5344CB8AC3E}">
        <p14:creationId xmlns:p14="http://schemas.microsoft.com/office/powerpoint/2010/main" val="424076876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2A45-20D2-44CA-A018-8F1CC9FBE87F}"/>
              </a:ext>
            </a:extLst>
          </p:cNvPr>
          <p:cNvSpPr>
            <a:spLocks noGrp="1"/>
          </p:cNvSpPr>
          <p:nvPr>
            <p:ph type="title"/>
          </p:nvPr>
        </p:nvSpPr>
        <p:spPr/>
        <p:txBody>
          <a:bodyPr/>
          <a:lstStyle/>
          <a:p>
            <a:r>
              <a:rPr lang="en-US" dirty="0"/>
              <a:t>Sequential Data – Past Actions as Features</a:t>
            </a:r>
          </a:p>
        </p:txBody>
      </p:sp>
      <p:sp>
        <p:nvSpPr>
          <p:cNvPr id="3" name="Content Placeholder 2">
            <a:extLst>
              <a:ext uri="{FF2B5EF4-FFF2-40B4-BE49-F238E27FC236}">
                <a16:creationId xmlns:a16="http://schemas.microsoft.com/office/drawing/2014/main" id="{3FF4B340-B8A7-41C9-8C87-D16F47828FA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dirty="0"/>
              <a:t>You could do this forever…</a:t>
            </a:r>
          </a:p>
        </p:txBody>
      </p:sp>
      <p:graphicFrame>
        <p:nvGraphicFramePr>
          <p:cNvPr id="4" name="Content Placeholder 3">
            <a:extLst>
              <a:ext uri="{FF2B5EF4-FFF2-40B4-BE49-F238E27FC236}">
                <a16:creationId xmlns:a16="http://schemas.microsoft.com/office/drawing/2014/main" id="{9808E6EF-D85A-4BAB-8706-783BAA908A05}"/>
              </a:ext>
            </a:extLst>
          </p:cNvPr>
          <p:cNvGraphicFramePr>
            <a:graphicFrameLocks/>
          </p:cNvGraphicFramePr>
          <p:nvPr/>
        </p:nvGraphicFramePr>
        <p:xfrm>
          <a:off x="2941320" y="3124994"/>
          <a:ext cx="6309360" cy="1752600"/>
        </p:xfrm>
        <a:graphic>
          <a:graphicData uri="http://schemas.openxmlformats.org/drawingml/2006/table">
            <a:tbl>
              <a:tblPr/>
              <a:tblGrid>
                <a:gridCol w="1261872">
                  <a:extLst>
                    <a:ext uri="{9D8B030D-6E8A-4147-A177-3AD203B41FA5}">
                      <a16:colId xmlns:a16="http://schemas.microsoft.com/office/drawing/2014/main" val="1183654299"/>
                    </a:ext>
                  </a:extLst>
                </a:gridCol>
                <a:gridCol w="1261872">
                  <a:extLst>
                    <a:ext uri="{9D8B030D-6E8A-4147-A177-3AD203B41FA5}">
                      <a16:colId xmlns:a16="http://schemas.microsoft.com/office/drawing/2014/main" val="2745822616"/>
                    </a:ext>
                  </a:extLst>
                </a:gridCol>
                <a:gridCol w="1261872">
                  <a:extLst>
                    <a:ext uri="{9D8B030D-6E8A-4147-A177-3AD203B41FA5}">
                      <a16:colId xmlns:a16="http://schemas.microsoft.com/office/drawing/2014/main" val="2844495321"/>
                    </a:ext>
                  </a:extLst>
                </a:gridCol>
                <a:gridCol w="1261872">
                  <a:extLst>
                    <a:ext uri="{9D8B030D-6E8A-4147-A177-3AD203B41FA5}">
                      <a16:colId xmlns:a16="http://schemas.microsoft.com/office/drawing/2014/main" val="1200399094"/>
                    </a:ext>
                  </a:extLst>
                </a:gridCol>
                <a:gridCol w="1261872">
                  <a:extLst>
                    <a:ext uri="{9D8B030D-6E8A-4147-A177-3AD203B41FA5}">
                      <a16:colId xmlns:a16="http://schemas.microsoft.com/office/drawing/2014/main" val="2538092194"/>
                    </a:ext>
                  </a:extLst>
                </a:gridCol>
              </a:tblGrid>
              <a:tr h="0">
                <a:tc>
                  <a:txBody>
                    <a:bodyPr/>
                    <a:lstStyle/>
                    <a:p>
                      <a:pPr algn="l" fontAlgn="ctr"/>
                      <a:r>
                        <a:rPr lang="en-US" b="1" dirty="0">
                          <a:effectLst/>
                        </a:rPr>
                        <a:t>Timestamp</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User</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N-2Action</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err="1">
                          <a:effectLst/>
                        </a:rPr>
                        <a:t>PrevAction</a:t>
                      </a:r>
                      <a:endParaRPr lang="en-US" b="1"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i="1" dirty="0">
                          <a:effectLst/>
                        </a:rPr>
                        <a:t>Action</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46363726"/>
                  </a:ext>
                </a:extLst>
              </a:tr>
              <a:tr h="0">
                <a:tc>
                  <a:txBody>
                    <a:bodyPr/>
                    <a:lstStyle/>
                    <a:p>
                      <a:pPr algn="l" fontAlgn="ctr"/>
                      <a:r>
                        <a:rPr lang="en-US" dirty="0">
                          <a:effectLst/>
                        </a:rPr>
                        <a:t>100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David</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N/A</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0" dirty="0">
                          <a:effectLst/>
                        </a:rPr>
                        <a:t>Login</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Copy</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48785090"/>
                  </a:ext>
                </a:extLst>
              </a:tr>
              <a:tr h="0">
                <a:tc>
                  <a:txBody>
                    <a:bodyPr/>
                    <a:lstStyle/>
                    <a:p>
                      <a:pPr algn="l" fontAlgn="ctr"/>
                      <a:r>
                        <a:rPr lang="en-US" dirty="0">
                          <a:effectLst/>
                        </a:rPr>
                        <a:t>150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David</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Login</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Copy</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Paste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48583133"/>
                  </a:ext>
                </a:extLst>
              </a:tr>
              <a:tr h="0">
                <a:tc>
                  <a:txBody>
                    <a:bodyPr/>
                    <a:lstStyle/>
                    <a:p>
                      <a:pPr algn="l" fontAlgn="ctr"/>
                      <a:r>
                        <a:rPr lang="en-US" dirty="0">
                          <a:effectLst/>
                        </a:rPr>
                        <a:t>200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David</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Copy</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Paste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Copy</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12214910"/>
                  </a:ext>
                </a:extLst>
              </a:tr>
              <a:tr h="0">
                <a:tc>
                  <a:txBody>
                    <a:bodyPr/>
                    <a:lstStyle/>
                    <a:p>
                      <a:pPr algn="l" fontAlgn="ctr"/>
                      <a:r>
                        <a:rPr lang="en-US" dirty="0">
                          <a:effectLst/>
                        </a:rPr>
                        <a:t>250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David</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Paste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Copy</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Paste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89114885"/>
                  </a:ext>
                </a:extLst>
              </a:tr>
            </a:tbl>
          </a:graphicData>
        </a:graphic>
      </p:graphicFrame>
    </p:spTree>
    <p:extLst>
      <p:ext uri="{BB962C8B-B14F-4D97-AF65-F5344CB8AC3E}">
        <p14:creationId xmlns:p14="http://schemas.microsoft.com/office/powerpoint/2010/main" val="18652024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5AC89-0915-4438-BFA8-52950DC46605}"/>
              </a:ext>
            </a:extLst>
          </p:cNvPr>
          <p:cNvSpPr>
            <a:spLocks noGrp="1"/>
          </p:cNvSpPr>
          <p:nvPr>
            <p:ph type="title"/>
          </p:nvPr>
        </p:nvSpPr>
        <p:spPr/>
        <p:txBody>
          <a:bodyPr/>
          <a:lstStyle/>
          <a:p>
            <a:r>
              <a:rPr lang="en-US" dirty="0"/>
              <a:t>Curse of Dimensionality</a:t>
            </a:r>
          </a:p>
        </p:txBody>
      </p:sp>
      <p:sp>
        <p:nvSpPr>
          <p:cNvPr id="3" name="Content Placeholder 2">
            <a:extLst>
              <a:ext uri="{FF2B5EF4-FFF2-40B4-BE49-F238E27FC236}">
                <a16:creationId xmlns:a16="http://schemas.microsoft.com/office/drawing/2014/main" id="{F4A30E71-9CD8-4D7E-81A9-ABA3A4D1FCC1}"/>
              </a:ext>
            </a:extLst>
          </p:cNvPr>
          <p:cNvSpPr>
            <a:spLocks noGrp="1"/>
          </p:cNvSpPr>
          <p:nvPr>
            <p:ph idx="1"/>
          </p:nvPr>
        </p:nvSpPr>
        <p:spPr>
          <a:xfrm>
            <a:off x="838200" y="1825624"/>
            <a:ext cx="10515600" cy="5032375"/>
          </a:xfrm>
        </p:spPr>
        <p:txBody>
          <a:bodyPr>
            <a:normAutofit/>
          </a:bodyPr>
          <a:lstStyle/>
          <a:p>
            <a:pPr marL="0" indent="0">
              <a:buNone/>
            </a:pPr>
            <a:r>
              <a:rPr lang="en-US" dirty="0"/>
              <a:t>Features have a </a:t>
            </a:r>
            <a:r>
              <a:rPr lang="en-US" i="1" dirty="0"/>
              <a:t>value</a:t>
            </a:r>
            <a:r>
              <a:rPr lang="en-US" dirty="0"/>
              <a:t> and a </a:t>
            </a:r>
            <a:r>
              <a:rPr lang="en-US" i="1" dirty="0"/>
              <a:t>cost</a:t>
            </a:r>
            <a:endParaRPr lang="en-US" dirty="0"/>
          </a:p>
          <a:p>
            <a:pPr marL="0" indent="0">
              <a:buNone/>
            </a:pPr>
            <a:r>
              <a:rPr lang="en-US" dirty="0"/>
              <a:t>	 - Value: 	benefit to your training / accuracy</a:t>
            </a:r>
          </a:p>
          <a:p>
            <a:pPr marL="0" indent="0">
              <a:buNone/>
            </a:pPr>
            <a:r>
              <a:rPr lang="en-US" dirty="0"/>
              <a:t>	 - Cost: 	Computation time, memory</a:t>
            </a:r>
          </a:p>
          <a:p>
            <a:pPr marL="0" indent="0">
              <a:buNone/>
            </a:pPr>
            <a:r>
              <a:rPr lang="en-US" dirty="0"/>
              <a:t>			Time &amp; Effort to collect</a:t>
            </a:r>
          </a:p>
          <a:p>
            <a:pPr marL="0" indent="0">
              <a:buNone/>
            </a:pPr>
            <a:endParaRPr lang="en-US" dirty="0"/>
          </a:p>
          <a:p>
            <a:pPr marL="0" indent="0">
              <a:buNone/>
            </a:pPr>
            <a:r>
              <a:rPr lang="en-US" dirty="0"/>
              <a:t>If you’re going to include a feature, it better be worth it!</a:t>
            </a:r>
          </a:p>
          <a:p>
            <a:pPr marL="0" indent="0">
              <a:buNone/>
            </a:pPr>
            <a:endParaRPr lang="en-US" dirty="0"/>
          </a:p>
          <a:p>
            <a:pPr marL="0" indent="0">
              <a:buNone/>
            </a:pPr>
            <a:r>
              <a:rPr lang="en-US" dirty="0"/>
              <a:t>Lots of ways to evaluate / measure the </a:t>
            </a:r>
            <a:r>
              <a:rPr lang="en-US" i="1" dirty="0"/>
              <a:t>usefulness</a:t>
            </a:r>
            <a:r>
              <a:rPr lang="en-US" dirty="0"/>
              <a:t> of a feature…</a:t>
            </a:r>
          </a:p>
          <a:p>
            <a:pPr marL="0" indent="0">
              <a:buNone/>
            </a:pPr>
            <a:endParaRPr lang="en-US" dirty="0"/>
          </a:p>
          <a:p>
            <a:pPr marL="0" indent="0">
              <a:buNone/>
            </a:pPr>
            <a:r>
              <a:rPr lang="en-US" sz="1800" dirty="0"/>
              <a:t>https://www.kdnuggets.com/2017/04/must-know-curse-dimensionality.html</a:t>
            </a:r>
          </a:p>
        </p:txBody>
      </p:sp>
    </p:spTree>
    <p:extLst>
      <p:ext uri="{BB962C8B-B14F-4D97-AF65-F5344CB8AC3E}">
        <p14:creationId xmlns:p14="http://schemas.microsoft.com/office/powerpoint/2010/main" val="221239834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E0BB-3077-45CA-91C5-C4E9E6E80796}"/>
              </a:ext>
            </a:extLst>
          </p:cNvPr>
          <p:cNvSpPr>
            <a:spLocks noGrp="1"/>
          </p:cNvSpPr>
          <p:nvPr>
            <p:ph type="title"/>
          </p:nvPr>
        </p:nvSpPr>
        <p:spPr/>
        <p:txBody>
          <a:bodyPr/>
          <a:lstStyle/>
          <a:p>
            <a:r>
              <a:rPr lang="en-US" dirty="0"/>
              <a:t>Curse of Dimensionality – Leave-one-out</a:t>
            </a:r>
          </a:p>
        </p:txBody>
      </p:sp>
      <p:sp>
        <p:nvSpPr>
          <p:cNvPr id="3" name="Content Placeholder 2">
            <a:extLst>
              <a:ext uri="{FF2B5EF4-FFF2-40B4-BE49-F238E27FC236}">
                <a16:creationId xmlns:a16="http://schemas.microsoft.com/office/drawing/2014/main" id="{99E40857-DB67-46E7-BAC4-835E5F521BE7}"/>
              </a:ext>
            </a:extLst>
          </p:cNvPr>
          <p:cNvSpPr>
            <a:spLocks noGrp="1"/>
          </p:cNvSpPr>
          <p:nvPr>
            <p:ph idx="1"/>
          </p:nvPr>
        </p:nvSpPr>
        <p:spPr/>
        <p:txBody>
          <a:bodyPr/>
          <a:lstStyle/>
          <a:p>
            <a:pPr marL="0" indent="0">
              <a:buNone/>
            </a:pPr>
            <a:r>
              <a:rPr lang="en-US" dirty="0"/>
              <a:t>Train &amp; evaluate your classifier while leaving out one feature at a time.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Acc: 58%</a:t>
            </a:r>
          </a:p>
        </p:txBody>
      </p:sp>
      <p:graphicFrame>
        <p:nvGraphicFramePr>
          <p:cNvPr id="4" name="Content Placeholder 3">
            <a:extLst>
              <a:ext uri="{FF2B5EF4-FFF2-40B4-BE49-F238E27FC236}">
                <a16:creationId xmlns:a16="http://schemas.microsoft.com/office/drawing/2014/main" id="{3ECC1D4D-9C82-4653-8CBC-EEC35F84C2E7}"/>
              </a:ext>
            </a:extLst>
          </p:cNvPr>
          <p:cNvGraphicFramePr>
            <a:graphicFrameLocks/>
          </p:cNvGraphicFramePr>
          <p:nvPr/>
        </p:nvGraphicFramePr>
        <p:xfrm>
          <a:off x="838200" y="3300254"/>
          <a:ext cx="10515600" cy="1752600"/>
        </p:xfrm>
        <a:graphic>
          <a:graphicData uri="http://schemas.openxmlformats.org/drawingml/2006/table">
            <a:tbl>
              <a:tblPr/>
              <a:tblGrid>
                <a:gridCol w="2103120">
                  <a:extLst>
                    <a:ext uri="{9D8B030D-6E8A-4147-A177-3AD203B41FA5}">
                      <a16:colId xmlns:a16="http://schemas.microsoft.com/office/drawing/2014/main" val="1183654299"/>
                    </a:ext>
                  </a:extLst>
                </a:gridCol>
                <a:gridCol w="2103120">
                  <a:extLst>
                    <a:ext uri="{9D8B030D-6E8A-4147-A177-3AD203B41FA5}">
                      <a16:colId xmlns:a16="http://schemas.microsoft.com/office/drawing/2014/main" val="2745822616"/>
                    </a:ext>
                  </a:extLst>
                </a:gridCol>
                <a:gridCol w="2103120">
                  <a:extLst>
                    <a:ext uri="{9D8B030D-6E8A-4147-A177-3AD203B41FA5}">
                      <a16:colId xmlns:a16="http://schemas.microsoft.com/office/drawing/2014/main" val="2538092194"/>
                    </a:ext>
                  </a:extLst>
                </a:gridCol>
                <a:gridCol w="2103120">
                  <a:extLst>
                    <a:ext uri="{9D8B030D-6E8A-4147-A177-3AD203B41FA5}">
                      <a16:colId xmlns:a16="http://schemas.microsoft.com/office/drawing/2014/main" val="1326727623"/>
                    </a:ext>
                  </a:extLst>
                </a:gridCol>
                <a:gridCol w="2103120">
                  <a:extLst>
                    <a:ext uri="{9D8B030D-6E8A-4147-A177-3AD203B41FA5}">
                      <a16:colId xmlns:a16="http://schemas.microsoft.com/office/drawing/2014/main" val="4024371373"/>
                    </a:ext>
                  </a:extLst>
                </a:gridCol>
              </a:tblGrid>
              <a:tr h="0">
                <a:tc>
                  <a:txBody>
                    <a:bodyPr/>
                    <a:lstStyle/>
                    <a:p>
                      <a:pPr algn="l" fontAlgn="ctr"/>
                      <a:r>
                        <a:rPr lang="en-US" b="1" strike="sngStrike" dirty="0">
                          <a:effectLst/>
                        </a:rPr>
                        <a:t>Log </a:t>
                      </a:r>
                      <a:r>
                        <a:rPr lang="en-US" b="1" strike="sngStrike" dirty="0" err="1">
                          <a:effectLst/>
                        </a:rPr>
                        <a:t>Sq</a:t>
                      </a:r>
                      <a:r>
                        <a:rPr lang="en-US" b="1" strike="sngStrike" dirty="0">
                          <a:effectLst/>
                        </a:rPr>
                        <a:t> Ft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 Bedrooms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House Lat.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House Long.</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i="1" dirty="0">
                          <a:effectLst/>
                        </a:rPr>
                        <a:t>Cost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46363726"/>
                  </a:ext>
                </a:extLst>
              </a:tr>
              <a:tr h="0">
                <a:tc>
                  <a:txBody>
                    <a:bodyPr/>
                    <a:lstStyle/>
                    <a:p>
                      <a:pPr algn="l" fontAlgn="ctr"/>
                      <a:r>
                        <a:rPr lang="en-US" strike="sngStrike" dirty="0">
                          <a:effectLst/>
                        </a:rPr>
                        <a:t>3.2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47.34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500K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48785090"/>
                  </a:ext>
                </a:extLst>
              </a:tr>
              <a:tr h="0">
                <a:tc>
                  <a:txBody>
                    <a:bodyPr/>
                    <a:lstStyle/>
                    <a:p>
                      <a:pPr algn="l" fontAlgn="ctr"/>
                      <a:r>
                        <a:rPr lang="en-US" strike="sngStrike" dirty="0">
                          <a:effectLst/>
                        </a:rPr>
                        <a:t>3.09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55.23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450K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48583133"/>
                  </a:ext>
                </a:extLst>
              </a:tr>
              <a:tr h="0">
                <a:tc>
                  <a:txBody>
                    <a:bodyPr/>
                    <a:lstStyle/>
                    <a:p>
                      <a:pPr algn="l" fontAlgn="ctr"/>
                      <a:r>
                        <a:rPr lang="en-US" strike="sngStrike" dirty="0">
                          <a:effectLst/>
                        </a:rPr>
                        <a:t>2.87</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55.34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200K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12214910"/>
                  </a:ext>
                </a:extLst>
              </a:tr>
              <a:tr h="0">
                <a:tc>
                  <a:txBody>
                    <a:bodyPr/>
                    <a:lstStyle/>
                    <a:p>
                      <a:pPr algn="l" fontAlgn="ctr"/>
                      <a:r>
                        <a:rPr lang="en-US" strike="sngStrike" dirty="0">
                          <a:effectLst/>
                        </a:rPr>
                        <a:t>3.06</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130.99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47.34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1500K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89114885"/>
                  </a:ext>
                </a:extLst>
              </a:tr>
            </a:tbl>
          </a:graphicData>
        </a:graphic>
      </p:graphicFrame>
    </p:spTree>
    <p:extLst>
      <p:ext uri="{BB962C8B-B14F-4D97-AF65-F5344CB8AC3E}">
        <p14:creationId xmlns:p14="http://schemas.microsoft.com/office/powerpoint/2010/main" val="458963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C30A6-535D-4877-83B2-D21BA77DFCA1}"/>
              </a:ext>
            </a:extLst>
          </p:cNvPr>
          <p:cNvSpPr>
            <a:spLocks noGrp="1"/>
          </p:cNvSpPr>
          <p:nvPr>
            <p:ph type="title"/>
          </p:nvPr>
        </p:nvSpPr>
        <p:spPr/>
        <p:txBody>
          <a:bodyPr/>
          <a:lstStyle/>
          <a:p>
            <a:r>
              <a:rPr lang="en-US" dirty="0"/>
              <a:t>Our Problem Space – Dog Slobber</a:t>
            </a:r>
          </a:p>
        </p:txBody>
      </p:sp>
      <p:sp>
        <p:nvSpPr>
          <p:cNvPr id="3" name="Content Placeholder 2">
            <a:extLst>
              <a:ext uri="{FF2B5EF4-FFF2-40B4-BE49-F238E27FC236}">
                <a16:creationId xmlns:a16="http://schemas.microsoft.com/office/drawing/2014/main" id="{93690086-2EFB-464E-A6AD-E6CEAFD27DE5}"/>
              </a:ext>
            </a:extLst>
          </p:cNvPr>
          <p:cNvSpPr>
            <a:spLocks noGrp="1"/>
          </p:cNvSpPr>
          <p:nvPr>
            <p:ph idx="1"/>
          </p:nvPr>
        </p:nvSpPr>
        <p:spPr>
          <a:xfrm>
            <a:off x="838200" y="1825624"/>
            <a:ext cx="10515600" cy="5032375"/>
          </a:xfrm>
        </p:spPr>
        <p:txBody>
          <a:bodyPr/>
          <a:lstStyle/>
          <a:p>
            <a:endParaRPr lang="en-US" dirty="0"/>
          </a:p>
          <a:p>
            <a:pPr marL="0" indent="0">
              <a:buNone/>
            </a:pPr>
            <a:r>
              <a:rPr lang="en-US" dirty="0"/>
              <a:t>1 – Dog</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0 - ~Dog</a:t>
            </a:r>
          </a:p>
          <a:p>
            <a:pPr marL="0" indent="0">
              <a:buNone/>
            </a:pPr>
            <a:r>
              <a:rPr lang="en-US" dirty="0"/>
              <a:t>				Slobber (ml)</a:t>
            </a:r>
          </a:p>
        </p:txBody>
      </p:sp>
      <p:pic>
        <p:nvPicPr>
          <p:cNvPr id="4" name="Picture 3">
            <a:extLst>
              <a:ext uri="{FF2B5EF4-FFF2-40B4-BE49-F238E27FC236}">
                <a16:creationId xmlns:a16="http://schemas.microsoft.com/office/drawing/2014/main" id="{47366829-AD4C-44F8-8EE7-4686A162B96E}"/>
              </a:ext>
            </a:extLst>
          </p:cNvPr>
          <p:cNvPicPr>
            <a:picLocks noChangeAspect="1"/>
          </p:cNvPicPr>
          <p:nvPr/>
        </p:nvPicPr>
        <p:blipFill>
          <a:blip r:embed="rId2"/>
          <a:stretch>
            <a:fillRect/>
          </a:stretch>
        </p:blipFill>
        <p:spPr>
          <a:xfrm>
            <a:off x="2638331" y="2067017"/>
            <a:ext cx="8715469" cy="3537529"/>
          </a:xfrm>
          <a:prstGeom prst="rect">
            <a:avLst/>
          </a:prstGeom>
        </p:spPr>
      </p:pic>
    </p:spTree>
    <p:extLst>
      <p:ext uri="{BB962C8B-B14F-4D97-AF65-F5344CB8AC3E}">
        <p14:creationId xmlns:p14="http://schemas.microsoft.com/office/powerpoint/2010/main" val="37223689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E0BB-3077-45CA-91C5-C4E9E6E80796}"/>
              </a:ext>
            </a:extLst>
          </p:cNvPr>
          <p:cNvSpPr>
            <a:spLocks noGrp="1"/>
          </p:cNvSpPr>
          <p:nvPr>
            <p:ph type="title"/>
          </p:nvPr>
        </p:nvSpPr>
        <p:spPr/>
        <p:txBody>
          <a:bodyPr/>
          <a:lstStyle/>
          <a:p>
            <a:r>
              <a:rPr lang="en-US" dirty="0"/>
              <a:t>Curse of Dimensionality – Leave-one-out</a:t>
            </a:r>
          </a:p>
        </p:txBody>
      </p:sp>
      <p:sp>
        <p:nvSpPr>
          <p:cNvPr id="3" name="Content Placeholder 2">
            <a:extLst>
              <a:ext uri="{FF2B5EF4-FFF2-40B4-BE49-F238E27FC236}">
                <a16:creationId xmlns:a16="http://schemas.microsoft.com/office/drawing/2014/main" id="{99E40857-DB67-46E7-BAC4-835E5F521BE7}"/>
              </a:ext>
            </a:extLst>
          </p:cNvPr>
          <p:cNvSpPr>
            <a:spLocks noGrp="1"/>
          </p:cNvSpPr>
          <p:nvPr>
            <p:ph idx="1"/>
          </p:nvPr>
        </p:nvSpPr>
        <p:spPr/>
        <p:txBody>
          <a:bodyPr/>
          <a:lstStyle/>
          <a:p>
            <a:pPr marL="0" indent="0">
              <a:buNone/>
            </a:pPr>
            <a:r>
              <a:rPr lang="en-US" dirty="0"/>
              <a:t>Train &amp; evaluate your classifier while leaving out one feature at a time.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Acc: 68%</a:t>
            </a:r>
          </a:p>
        </p:txBody>
      </p:sp>
      <p:graphicFrame>
        <p:nvGraphicFramePr>
          <p:cNvPr id="4" name="Content Placeholder 3">
            <a:extLst>
              <a:ext uri="{FF2B5EF4-FFF2-40B4-BE49-F238E27FC236}">
                <a16:creationId xmlns:a16="http://schemas.microsoft.com/office/drawing/2014/main" id="{3ECC1D4D-9C82-4653-8CBC-EEC35F84C2E7}"/>
              </a:ext>
            </a:extLst>
          </p:cNvPr>
          <p:cNvGraphicFramePr>
            <a:graphicFrameLocks/>
          </p:cNvGraphicFramePr>
          <p:nvPr/>
        </p:nvGraphicFramePr>
        <p:xfrm>
          <a:off x="838200" y="3300254"/>
          <a:ext cx="10515600" cy="1752600"/>
        </p:xfrm>
        <a:graphic>
          <a:graphicData uri="http://schemas.openxmlformats.org/drawingml/2006/table">
            <a:tbl>
              <a:tblPr/>
              <a:tblGrid>
                <a:gridCol w="2103120">
                  <a:extLst>
                    <a:ext uri="{9D8B030D-6E8A-4147-A177-3AD203B41FA5}">
                      <a16:colId xmlns:a16="http://schemas.microsoft.com/office/drawing/2014/main" val="1183654299"/>
                    </a:ext>
                  </a:extLst>
                </a:gridCol>
                <a:gridCol w="2103120">
                  <a:extLst>
                    <a:ext uri="{9D8B030D-6E8A-4147-A177-3AD203B41FA5}">
                      <a16:colId xmlns:a16="http://schemas.microsoft.com/office/drawing/2014/main" val="2745822616"/>
                    </a:ext>
                  </a:extLst>
                </a:gridCol>
                <a:gridCol w="2103120">
                  <a:extLst>
                    <a:ext uri="{9D8B030D-6E8A-4147-A177-3AD203B41FA5}">
                      <a16:colId xmlns:a16="http://schemas.microsoft.com/office/drawing/2014/main" val="2538092194"/>
                    </a:ext>
                  </a:extLst>
                </a:gridCol>
                <a:gridCol w="2103120">
                  <a:extLst>
                    <a:ext uri="{9D8B030D-6E8A-4147-A177-3AD203B41FA5}">
                      <a16:colId xmlns:a16="http://schemas.microsoft.com/office/drawing/2014/main" val="1326727623"/>
                    </a:ext>
                  </a:extLst>
                </a:gridCol>
                <a:gridCol w="2103120">
                  <a:extLst>
                    <a:ext uri="{9D8B030D-6E8A-4147-A177-3AD203B41FA5}">
                      <a16:colId xmlns:a16="http://schemas.microsoft.com/office/drawing/2014/main" val="4024371373"/>
                    </a:ext>
                  </a:extLst>
                </a:gridCol>
              </a:tblGrid>
              <a:tr h="0">
                <a:tc>
                  <a:txBody>
                    <a:bodyPr/>
                    <a:lstStyle/>
                    <a:p>
                      <a:pPr algn="l" fontAlgn="ctr"/>
                      <a:r>
                        <a:rPr lang="en-US" b="1" dirty="0">
                          <a:effectLst/>
                        </a:rPr>
                        <a:t>Log </a:t>
                      </a:r>
                      <a:r>
                        <a:rPr lang="en-US" b="1" dirty="0" err="1">
                          <a:effectLst/>
                        </a:rPr>
                        <a:t>Sq</a:t>
                      </a:r>
                      <a:r>
                        <a:rPr lang="en-US" b="1" dirty="0">
                          <a:effectLst/>
                        </a:rPr>
                        <a:t> Ft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strike="sngStrike" dirty="0">
                          <a:effectLst/>
                        </a:rPr>
                        <a:t># Bedrooms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House Lat.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House Long.</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i="1" dirty="0">
                          <a:effectLst/>
                        </a:rPr>
                        <a:t>Cost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46363726"/>
                  </a:ext>
                </a:extLst>
              </a:tr>
              <a:tr h="0">
                <a:tc>
                  <a:txBody>
                    <a:bodyPr/>
                    <a:lstStyle/>
                    <a:p>
                      <a:pPr algn="l" fontAlgn="ctr"/>
                      <a:r>
                        <a:rPr lang="en-US" dirty="0">
                          <a:effectLst/>
                        </a:rPr>
                        <a:t>3.2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trike="sngStrike" dirty="0">
                          <a:effectLst/>
                        </a:rPr>
                        <a:t>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47.34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500K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48785090"/>
                  </a:ext>
                </a:extLst>
              </a:tr>
              <a:tr h="0">
                <a:tc>
                  <a:txBody>
                    <a:bodyPr/>
                    <a:lstStyle/>
                    <a:p>
                      <a:pPr algn="l" fontAlgn="ctr"/>
                      <a:r>
                        <a:rPr lang="en-US" dirty="0">
                          <a:effectLst/>
                        </a:rPr>
                        <a:t>3.09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trike="sngStrike" dirty="0">
                          <a:effectLst/>
                        </a:rPr>
                        <a:t>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55.23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450K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48583133"/>
                  </a:ext>
                </a:extLst>
              </a:tr>
              <a:tr h="0">
                <a:tc>
                  <a:txBody>
                    <a:bodyPr/>
                    <a:lstStyle/>
                    <a:p>
                      <a:pPr algn="l" fontAlgn="ctr"/>
                      <a:r>
                        <a:rPr lang="en-US" dirty="0">
                          <a:effectLst/>
                        </a:rPr>
                        <a:t>2.87</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trike="sngStrike" dirty="0">
                          <a:effectLst/>
                        </a:rPr>
                        <a:t>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55.34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200K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12214910"/>
                  </a:ext>
                </a:extLst>
              </a:tr>
              <a:tr h="0">
                <a:tc>
                  <a:txBody>
                    <a:bodyPr/>
                    <a:lstStyle/>
                    <a:p>
                      <a:pPr algn="l" fontAlgn="ctr"/>
                      <a:r>
                        <a:rPr lang="en-US" dirty="0">
                          <a:effectLst/>
                        </a:rPr>
                        <a:t>3.06</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trike="sngStrike" dirty="0">
                          <a:effectLst/>
                        </a:rPr>
                        <a:t>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130.99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47.34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1500K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89114885"/>
                  </a:ext>
                </a:extLst>
              </a:tr>
            </a:tbl>
          </a:graphicData>
        </a:graphic>
      </p:graphicFrame>
    </p:spTree>
    <p:extLst>
      <p:ext uri="{BB962C8B-B14F-4D97-AF65-F5344CB8AC3E}">
        <p14:creationId xmlns:p14="http://schemas.microsoft.com/office/powerpoint/2010/main" val="136420047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E0BB-3077-45CA-91C5-C4E9E6E80796}"/>
              </a:ext>
            </a:extLst>
          </p:cNvPr>
          <p:cNvSpPr>
            <a:spLocks noGrp="1"/>
          </p:cNvSpPr>
          <p:nvPr>
            <p:ph type="title"/>
          </p:nvPr>
        </p:nvSpPr>
        <p:spPr/>
        <p:txBody>
          <a:bodyPr/>
          <a:lstStyle/>
          <a:p>
            <a:r>
              <a:rPr lang="en-US" dirty="0"/>
              <a:t>Curse of Dimensionality – Leave-one-out</a:t>
            </a:r>
          </a:p>
        </p:txBody>
      </p:sp>
      <p:sp>
        <p:nvSpPr>
          <p:cNvPr id="3" name="Content Placeholder 2">
            <a:extLst>
              <a:ext uri="{FF2B5EF4-FFF2-40B4-BE49-F238E27FC236}">
                <a16:creationId xmlns:a16="http://schemas.microsoft.com/office/drawing/2014/main" id="{99E40857-DB67-46E7-BAC4-835E5F521BE7}"/>
              </a:ext>
            </a:extLst>
          </p:cNvPr>
          <p:cNvSpPr>
            <a:spLocks noGrp="1"/>
          </p:cNvSpPr>
          <p:nvPr>
            <p:ph idx="1"/>
          </p:nvPr>
        </p:nvSpPr>
        <p:spPr/>
        <p:txBody>
          <a:bodyPr/>
          <a:lstStyle/>
          <a:p>
            <a:pPr marL="0" indent="0">
              <a:buNone/>
            </a:pPr>
            <a:r>
              <a:rPr lang="en-US" dirty="0"/>
              <a:t>Train &amp; evaluate your classifier while leaving out one feature at a time.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Acc: 65%</a:t>
            </a:r>
          </a:p>
        </p:txBody>
      </p:sp>
      <p:graphicFrame>
        <p:nvGraphicFramePr>
          <p:cNvPr id="4" name="Content Placeholder 3">
            <a:extLst>
              <a:ext uri="{FF2B5EF4-FFF2-40B4-BE49-F238E27FC236}">
                <a16:creationId xmlns:a16="http://schemas.microsoft.com/office/drawing/2014/main" id="{3ECC1D4D-9C82-4653-8CBC-EEC35F84C2E7}"/>
              </a:ext>
            </a:extLst>
          </p:cNvPr>
          <p:cNvGraphicFramePr>
            <a:graphicFrameLocks/>
          </p:cNvGraphicFramePr>
          <p:nvPr/>
        </p:nvGraphicFramePr>
        <p:xfrm>
          <a:off x="838200" y="3300254"/>
          <a:ext cx="10515600" cy="1752600"/>
        </p:xfrm>
        <a:graphic>
          <a:graphicData uri="http://schemas.openxmlformats.org/drawingml/2006/table">
            <a:tbl>
              <a:tblPr/>
              <a:tblGrid>
                <a:gridCol w="2103120">
                  <a:extLst>
                    <a:ext uri="{9D8B030D-6E8A-4147-A177-3AD203B41FA5}">
                      <a16:colId xmlns:a16="http://schemas.microsoft.com/office/drawing/2014/main" val="1183654299"/>
                    </a:ext>
                  </a:extLst>
                </a:gridCol>
                <a:gridCol w="2103120">
                  <a:extLst>
                    <a:ext uri="{9D8B030D-6E8A-4147-A177-3AD203B41FA5}">
                      <a16:colId xmlns:a16="http://schemas.microsoft.com/office/drawing/2014/main" val="2745822616"/>
                    </a:ext>
                  </a:extLst>
                </a:gridCol>
                <a:gridCol w="2103120">
                  <a:extLst>
                    <a:ext uri="{9D8B030D-6E8A-4147-A177-3AD203B41FA5}">
                      <a16:colId xmlns:a16="http://schemas.microsoft.com/office/drawing/2014/main" val="2538092194"/>
                    </a:ext>
                  </a:extLst>
                </a:gridCol>
                <a:gridCol w="2103120">
                  <a:extLst>
                    <a:ext uri="{9D8B030D-6E8A-4147-A177-3AD203B41FA5}">
                      <a16:colId xmlns:a16="http://schemas.microsoft.com/office/drawing/2014/main" val="1326727623"/>
                    </a:ext>
                  </a:extLst>
                </a:gridCol>
                <a:gridCol w="2103120">
                  <a:extLst>
                    <a:ext uri="{9D8B030D-6E8A-4147-A177-3AD203B41FA5}">
                      <a16:colId xmlns:a16="http://schemas.microsoft.com/office/drawing/2014/main" val="4024371373"/>
                    </a:ext>
                  </a:extLst>
                </a:gridCol>
              </a:tblGrid>
              <a:tr h="0">
                <a:tc>
                  <a:txBody>
                    <a:bodyPr/>
                    <a:lstStyle/>
                    <a:p>
                      <a:pPr algn="l" fontAlgn="ctr"/>
                      <a:r>
                        <a:rPr lang="en-US" b="1" dirty="0">
                          <a:effectLst/>
                        </a:rPr>
                        <a:t>Log </a:t>
                      </a:r>
                      <a:r>
                        <a:rPr lang="en-US" b="1" dirty="0" err="1">
                          <a:effectLst/>
                        </a:rPr>
                        <a:t>Sq</a:t>
                      </a:r>
                      <a:r>
                        <a:rPr lang="en-US" b="1" dirty="0">
                          <a:effectLst/>
                        </a:rPr>
                        <a:t> Ft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 Bedrooms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strike="sngStrike" dirty="0">
                          <a:effectLst/>
                        </a:rPr>
                        <a:t>House Lat.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House Long.</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i="1" dirty="0">
                          <a:effectLst/>
                        </a:rPr>
                        <a:t>Cost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46363726"/>
                  </a:ext>
                </a:extLst>
              </a:tr>
              <a:tr h="0">
                <a:tc>
                  <a:txBody>
                    <a:bodyPr/>
                    <a:lstStyle/>
                    <a:p>
                      <a:pPr algn="l" fontAlgn="ctr"/>
                      <a:r>
                        <a:rPr lang="en-US" dirty="0">
                          <a:effectLst/>
                        </a:rPr>
                        <a:t>3.2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trike="sngStrike" dirty="0">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47.34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500K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48785090"/>
                  </a:ext>
                </a:extLst>
              </a:tr>
              <a:tr h="0">
                <a:tc>
                  <a:txBody>
                    <a:bodyPr/>
                    <a:lstStyle/>
                    <a:p>
                      <a:pPr algn="l" fontAlgn="ctr"/>
                      <a:r>
                        <a:rPr lang="en-US" dirty="0">
                          <a:effectLst/>
                        </a:rPr>
                        <a:t>3.09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trike="sngStrike">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55.23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450K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48583133"/>
                  </a:ext>
                </a:extLst>
              </a:tr>
              <a:tr h="0">
                <a:tc>
                  <a:txBody>
                    <a:bodyPr/>
                    <a:lstStyle/>
                    <a:p>
                      <a:pPr algn="l" fontAlgn="ctr"/>
                      <a:r>
                        <a:rPr lang="en-US" dirty="0">
                          <a:effectLst/>
                        </a:rPr>
                        <a:t>2.87</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trike="sngStrike">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55.34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200K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12214910"/>
                  </a:ext>
                </a:extLst>
              </a:tr>
              <a:tr h="0">
                <a:tc>
                  <a:txBody>
                    <a:bodyPr/>
                    <a:lstStyle/>
                    <a:p>
                      <a:pPr algn="l" fontAlgn="ctr"/>
                      <a:r>
                        <a:rPr lang="en-US" dirty="0">
                          <a:effectLst/>
                        </a:rPr>
                        <a:t>3.06</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trike="sngStrike" dirty="0">
                          <a:effectLst/>
                        </a:rPr>
                        <a:t>130.99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47.34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1500K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89114885"/>
                  </a:ext>
                </a:extLst>
              </a:tr>
            </a:tbl>
          </a:graphicData>
        </a:graphic>
      </p:graphicFrame>
    </p:spTree>
    <p:extLst>
      <p:ext uri="{BB962C8B-B14F-4D97-AF65-F5344CB8AC3E}">
        <p14:creationId xmlns:p14="http://schemas.microsoft.com/office/powerpoint/2010/main" val="254362931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E0BB-3077-45CA-91C5-C4E9E6E80796}"/>
              </a:ext>
            </a:extLst>
          </p:cNvPr>
          <p:cNvSpPr>
            <a:spLocks noGrp="1"/>
          </p:cNvSpPr>
          <p:nvPr>
            <p:ph type="title"/>
          </p:nvPr>
        </p:nvSpPr>
        <p:spPr/>
        <p:txBody>
          <a:bodyPr/>
          <a:lstStyle/>
          <a:p>
            <a:r>
              <a:rPr lang="en-US" dirty="0"/>
              <a:t>Curse of Dimensionality – Leave-one-out</a:t>
            </a:r>
          </a:p>
        </p:txBody>
      </p:sp>
      <p:sp>
        <p:nvSpPr>
          <p:cNvPr id="3" name="Content Placeholder 2">
            <a:extLst>
              <a:ext uri="{FF2B5EF4-FFF2-40B4-BE49-F238E27FC236}">
                <a16:creationId xmlns:a16="http://schemas.microsoft.com/office/drawing/2014/main" id="{99E40857-DB67-46E7-BAC4-835E5F521BE7}"/>
              </a:ext>
            </a:extLst>
          </p:cNvPr>
          <p:cNvSpPr>
            <a:spLocks noGrp="1"/>
          </p:cNvSpPr>
          <p:nvPr>
            <p:ph idx="1"/>
          </p:nvPr>
        </p:nvSpPr>
        <p:spPr/>
        <p:txBody>
          <a:bodyPr/>
          <a:lstStyle/>
          <a:p>
            <a:pPr marL="0" indent="0">
              <a:buNone/>
            </a:pPr>
            <a:r>
              <a:rPr lang="en-US" dirty="0"/>
              <a:t>Train &amp; evaluate your classifier while leaving out one feature at a time.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Acc: 78%</a:t>
            </a:r>
          </a:p>
        </p:txBody>
      </p:sp>
      <p:graphicFrame>
        <p:nvGraphicFramePr>
          <p:cNvPr id="4" name="Content Placeholder 3">
            <a:extLst>
              <a:ext uri="{FF2B5EF4-FFF2-40B4-BE49-F238E27FC236}">
                <a16:creationId xmlns:a16="http://schemas.microsoft.com/office/drawing/2014/main" id="{3ECC1D4D-9C82-4653-8CBC-EEC35F84C2E7}"/>
              </a:ext>
            </a:extLst>
          </p:cNvPr>
          <p:cNvGraphicFramePr>
            <a:graphicFrameLocks/>
          </p:cNvGraphicFramePr>
          <p:nvPr/>
        </p:nvGraphicFramePr>
        <p:xfrm>
          <a:off x="838200" y="3300254"/>
          <a:ext cx="10515600" cy="1752600"/>
        </p:xfrm>
        <a:graphic>
          <a:graphicData uri="http://schemas.openxmlformats.org/drawingml/2006/table">
            <a:tbl>
              <a:tblPr/>
              <a:tblGrid>
                <a:gridCol w="2103120">
                  <a:extLst>
                    <a:ext uri="{9D8B030D-6E8A-4147-A177-3AD203B41FA5}">
                      <a16:colId xmlns:a16="http://schemas.microsoft.com/office/drawing/2014/main" val="1183654299"/>
                    </a:ext>
                  </a:extLst>
                </a:gridCol>
                <a:gridCol w="2103120">
                  <a:extLst>
                    <a:ext uri="{9D8B030D-6E8A-4147-A177-3AD203B41FA5}">
                      <a16:colId xmlns:a16="http://schemas.microsoft.com/office/drawing/2014/main" val="2745822616"/>
                    </a:ext>
                  </a:extLst>
                </a:gridCol>
                <a:gridCol w="2103120">
                  <a:extLst>
                    <a:ext uri="{9D8B030D-6E8A-4147-A177-3AD203B41FA5}">
                      <a16:colId xmlns:a16="http://schemas.microsoft.com/office/drawing/2014/main" val="2538092194"/>
                    </a:ext>
                  </a:extLst>
                </a:gridCol>
                <a:gridCol w="2103120">
                  <a:extLst>
                    <a:ext uri="{9D8B030D-6E8A-4147-A177-3AD203B41FA5}">
                      <a16:colId xmlns:a16="http://schemas.microsoft.com/office/drawing/2014/main" val="1326727623"/>
                    </a:ext>
                  </a:extLst>
                </a:gridCol>
                <a:gridCol w="2103120">
                  <a:extLst>
                    <a:ext uri="{9D8B030D-6E8A-4147-A177-3AD203B41FA5}">
                      <a16:colId xmlns:a16="http://schemas.microsoft.com/office/drawing/2014/main" val="4024371373"/>
                    </a:ext>
                  </a:extLst>
                </a:gridCol>
              </a:tblGrid>
              <a:tr h="0">
                <a:tc>
                  <a:txBody>
                    <a:bodyPr/>
                    <a:lstStyle/>
                    <a:p>
                      <a:pPr algn="l" fontAlgn="ctr"/>
                      <a:r>
                        <a:rPr lang="en-US" b="1" dirty="0">
                          <a:effectLst/>
                        </a:rPr>
                        <a:t>Log </a:t>
                      </a:r>
                      <a:r>
                        <a:rPr lang="en-US" b="1" dirty="0" err="1">
                          <a:effectLst/>
                        </a:rPr>
                        <a:t>Sq</a:t>
                      </a:r>
                      <a:r>
                        <a:rPr lang="en-US" b="1" dirty="0">
                          <a:effectLst/>
                        </a:rPr>
                        <a:t> Ft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 Bedrooms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House Lat.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strike="sngStrike" dirty="0">
                          <a:effectLst/>
                        </a:rPr>
                        <a:t>House Long.</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i="1" dirty="0">
                          <a:effectLst/>
                        </a:rPr>
                        <a:t>Cost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46363726"/>
                  </a:ext>
                </a:extLst>
              </a:tr>
              <a:tr h="0">
                <a:tc>
                  <a:txBody>
                    <a:bodyPr/>
                    <a:lstStyle/>
                    <a:p>
                      <a:pPr algn="l" fontAlgn="ctr"/>
                      <a:r>
                        <a:rPr lang="en-US" dirty="0">
                          <a:effectLst/>
                        </a:rPr>
                        <a:t>3.2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trike="sngStrike" dirty="0">
                          <a:effectLst/>
                        </a:rPr>
                        <a:t>47.34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500K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48785090"/>
                  </a:ext>
                </a:extLst>
              </a:tr>
              <a:tr h="0">
                <a:tc>
                  <a:txBody>
                    <a:bodyPr/>
                    <a:lstStyle/>
                    <a:p>
                      <a:pPr algn="l" fontAlgn="ctr"/>
                      <a:r>
                        <a:rPr lang="en-US" dirty="0">
                          <a:effectLst/>
                        </a:rPr>
                        <a:t>3.09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trike="sngStrike">
                          <a:effectLst/>
                        </a:rPr>
                        <a:t>55.23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450K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48583133"/>
                  </a:ext>
                </a:extLst>
              </a:tr>
              <a:tr h="0">
                <a:tc>
                  <a:txBody>
                    <a:bodyPr/>
                    <a:lstStyle/>
                    <a:p>
                      <a:pPr algn="l" fontAlgn="ctr"/>
                      <a:r>
                        <a:rPr lang="en-US" dirty="0">
                          <a:effectLst/>
                        </a:rPr>
                        <a:t>2.87</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rPr>
                        <a:t>121.33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trike="sngStrike">
                          <a:effectLst/>
                        </a:rPr>
                        <a:t>55.34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200K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12214910"/>
                  </a:ext>
                </a:extLst>
              </a:tr>
              <a:tr h="0">
                <a:tc>
                  <a:txBody>
                    <a:bodyPr/>
                    <a:lstStyle/>
                    <a:p>
                      <a:pPr algn="l" fontAlgn="ctr"/>
                      <a:r>
                        <a:rPr lang="en-US" dirty="0">
                          <a:effectLst/>
                        </a:rPr>
                        <a:t>3.06</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130.99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trike="sngStrike" dirty="0">
                          <a:effectLst/>
                        </a:rPr>
                        <a:t>47.34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i="1" dirty="0">
                          <a:effectLst/>
                        </a:rPr>
                        <a:t>1500K</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89114885"/>
                  </a:ext>
                </a:extLst>
              </a:tr>
            </a:tbl>
          </a:graphicData>
        </a:graphic>
      </p:graphicFrame>
    </p:spTree>
    <p:extLst>
      <p:ext uri="{BB962C8B-B14F-4D97-AF65-F5344CB8AC3E}">
        <p14:creationId xmlns:p14="http://schemas.microsoft.com/office/powerpoint/2010/main" val="426014605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E0BB-3077-45CA-91C5-C4E9E6E80796}"/>
              </a:ext>
            </a:extLst>
          </p:cNvPr>
          <p:cNvSpPr>
            <a:spLocks noGrp="1"/>
          </p:cNvSpPr>
          <p:nvPr>
            <p:ph type="title"/>
          </p:nvPr>
        </p:nvSpPr>
        <p:spPr/>
        <p:txBody>
          <a:bodyPr/>
          <a:lstStyle/>
          <a:p>
            <a:r>
              <a:rPr lang="en-US" dirty="0"/>
              <a:t>Curse of Dimensionality – Feature Optimization</a:t>
            </a:r>
          </a:p>
        </p:txBody>
      </p:sp>
      <p:sp>
        <p:nvSpPr>
          <p:cNvPr id="3" name="Content Placeholder 2">
            <a:extLst>
              <a:ext uri="{FF2B5EF4-FFF2-40B4-BE49-F238E27FC236}">
                <a16:creationId xmlns:a16="http://schemas.microsoft.com/office/drawing/2014/main" id="{99E40857-DB67-46E7-BAC4-835E5F521BE7}"/>
              </a:ext>
            </a:extLst>
          </p:cNvPr>
          <p:cNvSpPr>
            <a:spLocks noGrp="1"/>
          </p:cNvSpPr>
          <p:nvPr>
            <p:ph idx="1"/>
          </p:nvPr>
        </p:nvSpPr>
        <p:spPr>
          <a:xfrm>
            <a:off x="838200" y="1825624"/>
            <a:ext cx="10515600" cy="5032375"/>
          </a:xfrm>
        </p:spPr>
        <p:txBody>
          <a:bodyPr>
            <a:normAutofit/>
          </a:bodyPr>
          <a:lstStyle/>
          <a:p>
            <a:pPr marL="0" indent="0">
              <a:buNone/>
            </a:pPr>
            <a:r>
              <a:rPr lang="en-US" dirty="0"/>
              <a:t>Select-K-Best – Leave out all but </a:t>
            </a:r>
            <a:r>
              <a:rPr lang="en-US" i="1" dirty="0"/>
              <a:t>K</a:t>
            </a:r>
            <a:r>
              <a:rPr lang="en-US" dirty="0"/>
              <a:t> features, with the </a:t>
            </a:r>
            <a:r>
              <a:rPr lang="en-US" i="1" dirty="0"/>
              <a:t>K</a:t>
            </a:r>
            <a:r>
              <a:rPr lang="en-US" dirty="0"/>
              <a:t> features being the highest scoring on your test</a:t>
            </a:r>
          </a:p>
          <a:p>
            <a:pPr marL="0" indent="0">
              <a:buNone/>
            </a:pPr>
            <a:endParaRPr lang="en-US" dirty="0"/>
          </a:p>
          <a:p>
            <a:pPr marL="0" indent="0">
              <a:buNone/>
            </a:pPr>
            <a:r>
              <a:rPr lang="en-US" dirty="0"/>
              <a:t>Selecting to a threshold – you can define a threshold of some sort to determine what features are “good enough”</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1800" dirty="0"/>
              <a:t>https://scikit-learn.org/stable/modules/feature_selection.html</a:t>
            </a:r>
          </a:p>
        </p:txBody>
      </p:sp>
    </p:spTree>
    <p:extLst>
      <p:ext uri="{BB962C8B-B14F-4D97-AF65-F5344CB8AC3E}">
        <p14:creationId xmlns:p14="http://schemas.microsoft.com/office/powerpoint/2010/main" val="338677383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16045-D50C-40CE-BAD9-61E61F81936C}"/>
              </a:ext>
            </a:extLst>
          </p:cNvPr>
          <p:cNvSpPr>
            <a:spLocks noGrp="1"/>
          </p:cNvSpPr>
          <p:nvPr>
            <p:ph type="title"/>
          </p:nvPr>
        </p:nvSpPr>
        <p:spPr/>
        <p:txBody>
          <a:bodyPr/>
          <a:lstStyle/>
          <a:p>
            <a:r>
              <a:rPr lang="en-US" dirty="0"/>
              <a:t>Curse of Dimensionality - Sparse Data</a:t>
            </a:r>
          </a:p>
        </p:txBody>
      </p:sp>
      <p:sp>
        <p:nvSpPr>
          <p:cNvPr id="3" name="Content Placeholder 2">
            <a:extLst>
              <a:ext uri="{FF2B5EF4-FFF2-40B4-BE49-F238E27FC236}">
                <a16:creationId xmlns:a16="http://schemas.microsoft.com/office/drawing/2014/main" id="{45730155-F88E-4176-BECD-13C61D805464}"/>
              </a:ext>
            </a:extLst>
          </p:cNvPr>
          <p:cNvSpPr>
            <a:spLocks noGrp="1"/>
          </p:cNvSpPr>
          <p:nvPr>
            <p:ph idx="1"/>
          </p:nvPr>
        </p:nvSpPr>
        <p:spPr/>
        <p:txBody>
          <a:bodyPr/>
          <a:lstStyle/>
          <a:p>
            <a:pPr marL="0" indent="0">
              <a:buNone/>
            </a:pPr>
            <a:endParaRPr lang="en-US" dirty="0"/>
          </a:p>
        </p:txBody>
      </p:sp>
      <p:graphicFrame>
        <p:nvGraphicFramePr>
          <p:cNvPr id="4" name="Content Placeholder 3">
            <a:extLst>
              <a:ext uri="{FF2B5EF4-FFF2-40B4-BE49-F238E27FC236}">
                <a16:creationId xmlns:a16="http://schemas.microsoft.com/office/drawing/2014/main" id="{1D3D7A27-6A5B-443D-87F0-11F730398FA3}"/>
              </a:ext>
            </a:extLst>
          </p:cNvPr>
          <p:cNvGraphicFramePr>
            <a:graphicFrameLocks/>
          </p:cNvGraphicFramePr>
          <p:nvPr/>
        </p:nvGraphicFramePr>
        <p:xfrm>
          <a:off x="1889760" y="3124994"/>
          <a:ext cx="8412480" cy="1752600"/>
        </p:xfrm>
        <a:graphic>
          <a:graphicData uri="http://schemas.openxmlformats.org/drawingml/2006/table">
            <a:tbl>
              <a:tblPr/>
              <a:tblGrid>
                <a:gridCol w="2103120">
                  <a:extLst>
                    <a:ext uri="{9D8B030D-6E8A-4147-A177-3AD203B41FA5}">
                      <a16:colId xmlns:a16="http://schemas.microsoft.com/office/drawing/2014/main" val="1183654299"/>
                    </a:ext>
                  </a:extLst>
                </a:gridCol>
                <a:gridCol w="2103120">
                  <a:extLst>
                    <a:ext uri="{9D8B030D-6E8A-4147-A177-3AD203B41FA5}">
                      <a16:colId xmlns:a16="http://schemas.microsoft.com/office/drawing/2014/main" val="2745822616"/>
                    </a:ext>
                  </a:extLst>
                </a:gridCol>
                <a:gridCol w="2103120">
                  <a:extLst>
                    <a:ext uri="{9D8B030D-6E8A-4147-A177-3AD203B41FA5}">
                      <a16:colId xmlns:a16="http://schemas.microsoft.com/office/drawing/2014/main" val="2538092194"/>
                    </a:ext>
                  </a:extLst>
                </a:gridCol>
                <a:gridCol w="2103120">
                  <a:extLst>
                    <a:ext uri="{9D8B030D-6E8A-4147-A177-3AD203B41FA5}">
                      <a16:colId xmlns:a16="http://schemas.microsoft.com/office/drawing/2014/main" val="1326727623"/>
                    </a:ext>
                  </a:extLst>
                </a:gridCol>
              </a:tblGrid>
              <a:tr h="0">
                <a:tc>
                  <a:txBody>
                    <a:bodyPr/>
                    <a:lstStyle/>
                    <a:p>
                      <a:pPr algn="l" fontAlgn="ctr"/>
                      <a:r>
                        <a:rPr lang="en-US" b="1" dirty="0">
                          <a:effectLst/>
                        </a:rPr>
                        <a:t>Rating-</a:t>
                      </a:r>
                      <a:r>
                        <a:rPr lang="en-US" b="1" dirty="0" err="1">
                          <a:effectLst/>
                        </a:rPr>
                        <a:t>GoT</a:t>
                      </a:r>
                      <a:endParaRPr lang="en-US" b="1"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Rating-BB</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Rating-F</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dirty="0">
                          <a:effectLst/>
                        </a:rPr>
                        <a:t>Rating-AD</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46363726"/>
                  </a:ext>
                </a:extLst>
              </a:tr>
              <a:tr h="0">
                <a:tc>
                  <a:txBody>
                    <a:bodyPr/>
                    <a:lstStyle/>
                    <a:p>
                      <a:pPr algn="l" fontAlgn="ctr"/>
                      <a:r>
                        <a:rPr lang="en-US" dirty="0">
                          <a:effectLst/>
                        </a:rPr>
                        <a:t>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48785090"/>
                  </a:ext>
                </a:extLst>
              </a:tr>
              <a:tr h="0">
                <a:tc>
                  <a:txBody>
                    <a:bodyPr/>
                    <a:lstStyle/>
                    <a:p>
                      <a:pPr algn="l" fontAlgn="ctr"/>
                      <a:r>
                        <a:rPr lang="en-US" dirty="0">
                          <a:effectLst/>
                        </a:rPr>
                        <a:t>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5</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48583133"/>
                  </a:ext>
                </a:extLst>
              </a:tr>
              <a:tr h="0">
                <a:tc>
                  <a:txBody>
                    <a:bodyPr/>
                    <a:lstStyle/>
                    <a:p>
                      <a:pPr algn="l" fontAlgn="ctr"/>
                      <a:r>
                        <a:rPr lang="en-US" dirty="0">
                          <a:effectLst/>
                        </a:rPr>
                        <a:t>5</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12214910"/>
                  </a:ext>
                </a:extLst>
              </a:tr>
              <a:tr h="0">
                <a:tc>
                  <a:txBody>
                    <a:bodyPr/>
                    <a:lstStyle/>
                    <a:p>
                      <a:pPr algn="l" fontAlgn="ctr"/>
                      <a:r>
                        <a:rPr lang="en-US" dirty="0">
                          <a:effectLst/>
                        </a:rPr>
                        <a:t>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5</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dirty="0">
                          <a:effectLst/>
                        </a:rPr>
                        <a:t>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89114885"/>
                  </a:ext>
                </a:extLst>
              </a:tr>
            </a:tbl>
          </a:graphicData>
        </a:graphic>
      </p:graphicFrame>
    </p:spTree>
    <p:extLst>
      <p:ext uri="{BB962C8B-B14F-4D97-AF65-F5344CB8AC3E}">
        <p14:creationId xmlns:p14="http://schemas.microsoft.com/office/powerpoint/2010/main" val="39366768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2919B-3C16-4D81-A9D8-D629E0378B34}"/>
              </a:ext>
            </a:extLst>
          </p:cNvPr>
          <p:cNvSpPr>
            <a:spLocks noGrp="1"/>
          </p:cNvSpPr>
          <p:nvPr>
            <p:ph type="title"/>
          </p:nvPr>
        </p:nvSpPr>
        <p:spPr/>
        <p:txBody>
          <a:bodyPr/>
          <a:lstStyle/>
          <a:p>
            <a:r>
              <a:rPr lang="en-US" dirty="0"/>
              <a:t>Curse of Dimensionality – One-hot Encoding</a:t>
            </a:r>
          </a:p>
        </p:txBody>
      </p:sp>
      <p:sp>
        <p:nvSpPr>
          <p:cNvPr id="3" name="Content Placeholder 2">
            <a:extLst>
              <a:ext uri="{FF2B5EF4-FFF2-40B4-BE49-F238E27FC236}">
                <a16:creationId xmlns:a16="http://schemas.microsoft.com/office/drawing/2014/main" id="{7F6790EB-9FFE-4E63-B2A9-B18CEF4A30E2}"/>
              </a:ext>
            </a:extLst>
          </p:cNvPr>
          <p:cNvSpPr>
            <a:spLocks noGrp="1"/>
          </p:cNvSpPr>
          <p:nvPr>
            <p:ph idx="1"/>
          </p:nvPr>
        </p:nvSpPr>
        <p:spPr/>
        <p:txBody>
          <a:bodyPr/>
          <a:lstStyle/>
          <a:p>
            <a:pPr marL="0" indent="0">
              <a:buNone/>
            </a:pPr>
            <a:r>
              <a:rPr lang="en-US" dirty="0"/>
              <a:t>How many “colors” are there?</a:t>
            </a:r>
          </a:p>
          <a:p>
            <a:pPr marL="0" indent="0">
              <a:buNone/>
            </a:pPr>
            <a:r>
              <a:rPr lang="en-US" dirty="0"/>
              <a:t>	 - in your crayon box?</a:t>
            </a:r>
          </a:p>
          <a:p>
            <a:pPr marL="0" indent="0">
              <a:buNone/>
            </a:pPr>
            <a:r>
              <a:rPr lang="en-US" dirty="0"/>
              <a:t>	 - in computational space (256 * 256 * 256)</a:t>
            </a:r>
          </a:p>
          <a:p>
            <a:pPr marL="0" indent="0">
              <a:buNone/>
            </a:pPr>
            <a:r>
              <a:rPr lang="en-US" dirty="0"/>
              <a:t>	 - for a dog?</a:t>
            </a:r>
          </a:p>
          <a:p>
            <a:pPr marL="0" indent="0">
              <a:buNone/>
            </a:pPr>
            <a:endParaRPr lang="en-US" dirty="0"/>
          </a:p>
          <a:p>
            <a:pPr marL="0" indent="0">
              <a:buNone/>
            </a:pPr>
            <a:r>
              <a:rPr lang="en-US" dirty="0"/>
              <a:t>What benefits do you get from granularity of color?</a:t>
            </a:r>
          </a:p>
          <a:p>
            <a:pPr marL="0" indent="0">
              <a:buNone/>
            </a:pPr>
            <a:r>
              <a:rPr lang="en-US" dirty="0"/>
              <a:t>What problems do you get from granularity of color?</a:t>
            </a:r>
          </a:p>
        </p:txBody>
      </p:sp>
    </p:spTree>
    <p:extLst>
      <p:ext uri="{BB962C8B-B14F-4D97-AF65-F5344CB8AC3E}">
        <p14:creationId xmlns:p14="http://schemas.microsoft.com/office/powerpoint/2010/main" val="187908032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7BDB-044B-4D9A-A2D4-E77212CCE592}"/>
              </a:ext>
            </a:extLst>
          </p:cNvPr>
          <p:cNvSpPr>
            <a:spLocks noGrp="1"/>
          </p:cNvSpPr>
          <p:nvPr>
            <p:ph type="title"/>
          </p:nvPr>
        </p:nvSpPr>
        <p:spPr/>
        <p:txBody>
          <a:bodyPr/>
          <a:lstStyle/>
          <a:p>
            <a:r>
              <a:rPr lang="en-US" dirty="0"/>
              <a:t>Categorical Data – Feature Hashing</a:t>
            </a:r>
          </a:p>
        </p:txBody>
      </p:sp>
      <p:sp>
        <p:nvSpPr>
          <p:cNvPr id="3" name="Content Placeholder 2">
            <a:extLst>
              <a:ext uri="{FF2B5EF4-FFF2-40B4-BE49-F238E27FC236}">
                <a16:creationId xmlns:a16="http://schemas.microsoft.com/office/drawing/2014/main" id="{BA7D6CD8-FB40-4EF8-80C1-596A69714D71}"/>
              </a:ext>
            </a:extLst>
          </p:cNvPr>
          <p:cNvSpPr>
            <a:spLocks noGrp="1"/>
          </p:cNvSpPr>
          <p:nvPr>
            <p:ph idx="1"/>
          </p:nvPr>
        </p:nvSpPr>
        <p:spPr/>
        <p:txBody>
          <a:bodyPr>
            <a:normAutofit lnSpcReduction="10000"/>
          </a:bodyPr>
          <a:lstStyle/>
          <a:p>
            <a:pPr marL="514350" indent="-514350">
              <a:buAutoNum type="arabicParenR"/>
            </a:pPr>
            <a:r>
              <a:rPr lang="en-US" dirty="0"/>
              <a:t>Choose however many features you’re willing to accept (n)</a:t>
            </a:r>
          </a:p>
          <a:p>
            <a:pPr marL="0" indent="0">
              <a:buNone/>
            </a:pPr>
            <a:r>
              <a:rPr lang="en-US" dirty="0"/>
              <a:t>	- based on size constraints, etc.</a:t>
            </a:r>
          </a:p>
          <a:p>
            <a:pPr marL="0" indent="0">
              <a:buNone/>
            </a:pPr>
            <a:r>
              <a:rPr lang="en-US" dirty="0"/>
              <a:t>2) Create a unique hash function to encode your categories</a:t>
            </a:r>
          </a:p>
          <a:p>
            <a:pPr marL="0" indent="0">
              <a:buNone/>
            </a:pPr>
            <a:r>
              <a:rPr lang="en-US" dirty="0"/>
              <a:t>	- Each one should be unique</a:t>
            </a:r>
          </a:p>
          <a:p>
            <a:pPr marL="0" indent="0">
              <a:buNone/>
            </a:pPr>
            <a:endParaRPr lang="en-US" dirty="0"/>
          </a:p>
          <a:p>
            <a:pPr marL="0" indent="0">
              <a:buNone/>
            </a:pPr>
            <a:r>
              <a:rPr lang="en-US" dirty="0"/>
              <a:t>Now you have a set of n-dimensional vectors that represent the variable*</a:t>
            </a:r>
          </a:p>
          <a:p>
            <a:pPr marL="0" indent="0">
              <a:buNone/>
            </a:pPr>
            <a:endParaRPr lang="en-US" dirty="0"/>
          </a:p>
          <a:p>
            <a:pPr marL="0" indent="0">
              <a:buNone/>
            </a:pPr>
            <a:r>
              <a:rPr lang="en-US" dirty="0"/>
              <a:t>*concerns include collisions, interpretation from classifiers</a:t>
            </a:r>
          </a:p>
        </p:txBody>
      </p:sp>
    </p:spTree>
    <p:extLst>
      <p:ext uri="{BB962C8B-B14F-4D97-AF65-F5344CB8AC3E}">
        <p14:creationId xmlns:p14="http://schemas.microsoft.com/office/powerpoint/2010/main" val="233991697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EB93-7084-43D8-B452-166189A90133}"/>
              </a:ext>
            </a:extLst>
          </p:cNvPr>
          <p:cNvSpPr>
            <a:spLocks noGrp="1"/>
          </p:cNvSpPr>
          <p:nvPr>
            <p:ph type="title"/>
          </p:nvPr>
        </p:nvSpPr>
        <p:spPr/>
        <p:txBody>
          <a:bodyPr/>
          <a:lstStyle/>
          <a:p>
            <a:r>
              <a:rPr lang="en-US" dirty="0"/>
              <a:t>Categorical Data – Feature Binning</a:t>
            </a:r>
          </a:p>
        </p:txBody>
      </p:sp>
      <p:sp>
        <p:nvSpPr>
          <p:cNvPr id="3" name="Content Placeholder 2">
            <a:extLst>
              <a:ext uri="{FF2B5EF4-FFF2-40B4-BE49-F238E27FC236}">
                <a16:creationId xmlns:a16="http://schemas.microsoft.com/office/drawing/2014/main" id="{5857F09A-7245-48FB-9052-7B5FA60BC8F6}"/>
              </a:ext>
            </a:extLst>
          </p:cNvPr>
          <p:cNvSpPr>
            <a:spLocks noGrp="1"/>
          </p:cNvSpPr>
          <p:nvPr>
            <p:ph idx="1"/>
          </p:nvPr>
        </p:nvSpPr>
        <p:spPr/>
        <p:txBody>
          <a:bodyPr/>
          <a:lstStyle/>
          <a:p>
            <a:pPr marL="0" indent="0">
              <a:buNone/>
            </a:pPr>
            <a:r>
              <a:rPr lang="en-US" dirty="0"/>
              <a:t>Even if they don’t have </a:t>
            </a:r>
            <a:r>
              <a:rPr lang="en-US" i="1" dirty="0"/>
              <a:t>order</a:t>
            </a:r>
            <a:r>
              <a:rPr lang="en-US" dirty="0"/>
              <a:t>, features may have </a:t>
            </a:r>
            <a:r>
              <a:rPr lang="en-US" i="1" dirty="0"/>
              <a:t>clusters</a:t>
            </a:r>
            <a:r>
              <a:rPr lang="en-US" dirty="0"/>
              <a:t>.</a:t>
            </a:r>
          </a:p>
          <a:p>
            <a:pPr marL="0" indent="0">
              <a:buNone/>
            </a:pPr>
            <a:r>
              <a:rPr lang="en-US" dirty="0"/>
              <a:t>	 - Copy / Paste / Cut are “edit” actions</a:t>
            </a:r>
          </a:p>
          <a:p>
            <a:pPr marL="0" indent="0">
              <a:buNone/>
            </a:pPr>
            <a:r>
              <a:rPr lang="en-US" dirty="0"/>
              <a:t>	 - Typing letters are “generate” actions</a:t>
            </a:r>
          </a:p>
          <a:p>
            <a:pPr marL="0" indent="0">
              <a:buNone/>
            </a:pPr>
            <a:r>
              <a:rPr lang="en-US" dirty="0"/>
              <a:t>Put these items into clusters before you encode these features!</a:t>
            </a:r>
          </a:p>
          <a:p>
            <a:pPr marL="0" indent="0">
              <a:buNone/>
            </a:pPr>
            <a:endParaRPr lang="en-US" dirty="0"/>
          </a:p>
          <a:p>
            <a:pPr marL="0" indent="0">
              <a:buNone/>
            </a:pPr>
            <a:endParaRPr lang="en-US" dirty="0"/>
          </a:p>
          <a:p>
            <a:pPr marL="0" indent="0">
              <a:buNone/>
            </a:pPr>
            <a:endParaRPr lang="en-US" dirty="0"/>
          </a:p>
          <a:p>
            <a:pPr marL="0" indent="0">
              <a:buNone/>
            </a:pPr>
            <a:r>
              <a:rPr lang="en-US" dirty="0"/>
              <a:t>This should be motivated by some theory about your data / problem!</a:t>
            </a:r>
          </a:p>
        </p:txBody>
      </p:sp>
    </p:spTree>
    <p:extLst>
      <p:ext uri="{BB962C8B-B14F-4D97-AF65-F5344CB8AC3E}">
        <p14:creationId xmlns:p14="http://schemas.microsoft.com/office/powerpoint/2010/main" val="400596920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8CBF0-E97E-4497-AD77-D8E5F3B98662}"/>
              </a:ext>
            </a:extLst>
          </p:cNvPr>
          <p:cNvSpPr>
            <a:spLocks noGrp="1"/>
          </p:cNvSpPr>
          <p:nvPr>
            <p:ph type="title"/>
          </p:nvPr>
        </p:nvSpPr>
        <p:spPr/>
        <p:txBody>
          <a:bodyPr/>
          <a:lstStyle/>
          <a:p>
            <a:r>
              <a:rPr lang="en-US" dirty="0"/>
              <a:t>Curse of Dimensionality - Sequential Data</a:t>
            </a:r>
          </a:p>
        </p:txBody>
      </p:sp>
      <p:sp>
        <p:nvSpPr>
          <p:cNvPr id="3" name="Content Placeholder 2">
            <a:extLst>
              <a:ext uri="{FF2B5EF4-FFF2-40B4-BE49-F238E27FC236}">
                <a16:creationId xmlns:a16="http://schemas.microsoft.com/office/drawing/2014/main" id="{FE66EF3B-ECA3-40D1-AAFF-F9D9E65312E5}"/>
              </a:ext>
            </a:extLst>
          </p:cNvPr>
          <p:cNvSpPr>
            <a:spLocks noGrp="1"/>
          </p:cNvSpPr>
          <p:nvPr>
            <p:ph idx="1"/>
          </p:nvPr>
        </p:nvSpPr>
        <p:spPr/>
        <p:txBody>
          <a:bodyPr/>
          <a:lstStyle/>
          <a:p>
            <a:pPr marL="0" indent="0">
              <a:buNone/>
            </a:pPr>
            <a:r>
              <a:rPr lang="en-US" dirty="0"/>
              <a:t>How far back do we want to keep our window?</a:t>
            </a:r>
          </a:p>
          <a:p>
            <a:pPr marL="0" indent="0">
              <a:buNone/>
            </a:pPr>
            <a:endParaRPr lang="en-US" dirty="0"/>
          </a:p>
          <a:p>
            <a:pPr marL="0" indent="0">
              <a:buNone/>
            </a:pPr>
            <a:r>
              <a:rPr lang="en-US" dirty="0"/>
              <a:t>Do we want to keep our expanding feature set?</a:t>
            </a:r>
          </a:p>
        </p:txBody>
      </p:sp>
    </p:spTree>
    <p:extLst>
      <p:ext uri="{BB962C8B-B14F-4D97-AF65-F5344CB8AC3E}">
        <p14:creationId xmlns:p14="http://schemas.microsoft.com/office/powerpoint/2010/main" val="313399853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A8994-7091-485A-8E40-18CD3337D5C9}"/>
              </a:ext>
            </a:extLst>
          </p:cNvPr>
          <p:cNvSpPr>
            <a:spLocks noGrp="1"/>
          </p:cNvSpPr>
          <p:nvPr>
            <p:ph type="title"/>
          </p:nvPr>
        </p:nvSpPr>
        <p:spPr/>
        <p:txBody>
          <a:bodyPr/>
          <a:lstStyle/>
          <a:p>
            <a:r>
              <a:rPr lang="en-US" dirty="0"/>
              <a:t>Sequential Data - Categorization</a:t>
            </a:r>
          </a:p>
        </p:txBody>
      </p:sp>
      <p:sp>
        <p:nvSpPr>
          <p:cNvPr id="3" name="Content Placeholder 2">
            <a:extLst>
              <a:ext uri="{FF2B5EF4-FFF2-40B4-BE49-F238E27FC236}">
                <a16:creationId xmlns:a16="http://schemas.microsoft.com/office/drawing/2014/main" id="{0DD46703-5BA8-4A9C-84D2-69479FDDB1D3}"/>
              </a:ext>
            </a:extLst>
          </p:cNvPr>
          <p:cNvSpPr>
            <a:spLocks noGrp="1"/>
          </p:cNvSpPr>
          <p:nvPr>
            <p:ph idx="1"/>
          </p:nvPr>
        </p:nvSpPr>
        <p:spPr/>
        <p:txBody>
          <a:bodyPr/>
          <a:lstStyle/>
          <a:p>
            <a:pPr marL="514350" indent="-514350">
              <a:buAutoNum type="arabicParenR"/>
            </a:pPr>
            <a:r>
              <a:rPr lang="en-US" dirty="0"/>
              <a:t>Build a separate category for each possible action sequence (or action cluster, see binning)</a:t>
            </a:r>
          </a:p>
          <a:p>
            <a:pPr marL="971550" lvl="1" indent="-514350">
              <a:buAutoNum type="arabicParenR"/>
            </a:pPr>
            <a:r>
              <a:rPr lang="en-US" dirty="0"/>
              <a:t>Edit, edit </a:t>
            </a:r>
            <a:r>
              <a:rPr lang="en-US" dirty="0" err="1"/>
              <a:t>edit</a:t>
            </a:r>
            <a:r>
              <a:rPr lang="en-US" dirty="0"/>
              <a:t>; edit, edit, generate; edit, generate, edit; …</a:t>
            </a:r>
          </a:p>
          <a:p>
            <a:pPr marL="514350" indent="-514350">
              <a:buAutoNum type="arabicParenR"/>
            </a:pPr>
            <a:r>
              <a:rPr lang="en-US" dirty="0"/>
              <a:t>Build a separate feature for each kind of sequence.</a:t>
            </a:r>
          </a:p>
        </p:txBody>
      </p:sp>
    </p:spTree>
    <p:extLst>
      <p:ext uri="{BB962C8B-B14F-4D97-AF65-F5344CB8AC3E}">
        <p14:creationId xmlns:p14="http://schemas.microsoft.com/office/powerpoint/2010/main" val="4083884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DE494-D0A6-492D-AA48-78186B308AA8}"/>
              </a:ext>
            </a:extLst>
          </p:cNvPr>
          <p:cNvSpPr>
            <a:spLocks noGrp="1"/>
          </p:cNvSpPr>
          <p:nvPr>
            <p:ph type="title"/>
          </p:nvPr>
        </p:nvSpPr>
        <p:spPr/>
        <p:txBody>
          <a:bodyPr/>
          <a:lstStyle/>
          <a:p>
            <a:r>
              <a:rPr lang="en-US" dirty="0"/>
              <a:t>Binary		</a:t>
            </a:r>
            <a:r>
              <a:rPr lang="en-US" dirty="0">
                <a:sym typeface="Wingdings" panose="05000000000000000000" pitchFamily="2" charset="2"/>
              </a:rPr>
              <a:t></a:t>
            </a:r>
            <a:r>
              <a:rPr lang="en-US" dirty="0"/>
              <a:t>	Categorical	</a:t>
            </a:r>
            <a:r>
              <a:rPr lang="en-US" dirty="0">
                <a:sym typeface="Wingdings" panose="05000000000000000000" pitchFamily="2" charset="2"/>
              </a:rPr>
              <a:t>	</a:t>
            </a:r>
            <a:r>
              <a:rPr lang="en-US" dirty="0"/>
              <a:t>Regression</a:t>
            </a:r>
            <a:br>
              <a:rPr lang="en-US" dirty="0"/>
            </a:br>
            <a:r>
              <a:rPr lang="en-US" dirty="0"/>
              <a:t>Classification	Classification</a:t>
            </a:r>
          </a:p>
        </p:txBody>
      </p:sp>
      <p:sp>
        <p:nvSpPr>
          <p:cNvPr id="3" name="Content Placeholder 2">
            <a:extLst>
              <a:ext uri="{FF2B5EF4-FFF2-40B4-BE49-F238E27FC236}">
                <a16:creationId xmlns:a16="http://schemas.microsoft.com/office/drawing/2014/main" id="{70011F01-7F50-4DA6-B668-08D9E26CBB5E}"/>
              </a:ext>
            </a:extLst>
          </p:cNvPr>
          <p:cNvSpPr>
            <a:spLocks noGrp="1"/>
          </p:cNvSpPr>
          <p:nvPr>
            <p:ph idx="1"/>
          </p:nvPr>
        </p:nvSpPr>
        <p:spPr/>
        <p:txBody>
          <a:bodyPr>
            <a:normAutofit/>
          </a:bodyPr>
          <a:lstStyle/>
          <a:p>
            <a:pPr marL="0" indent="0">
              <a:buNone/>
            </a:pPr>
            <a:r>
              <a:rPr lang="en-US" dirty="0"/>
              <a:t>Positive vs Negative	Red				“Can we guess</a:t>
            </a:r>
          </a:p>
          <a:p>
            <a:pPr marL="0" indent="0">
              <a:buNone/>
            </a:pPr>
            <a:r>
              <a:rPr lang="en-US" dirty="0"/>
              <a:t>				Orange			your age based on</a:t>
            </a:r>
          </a:p>
          <a:p>
            <a:pPr marL="0" indent="0">
              <a:buNone/>
            </a:pPr>
            <a:r>
              <a:rPr lang="en-US" dirty="0"/>
              <a:t>				Yellow			the year you</a:t>
            </a:r>
          </a:p>
          <a:p>
            <a:pPr marL="0" indent="0">
              <a:buNone/>
            </a:pPr>
            <a:r>
              <a:rPr lang="en-US" dirty="0"/>
              <a:t>OR				Green				graduated high</a:t>
            </a:r>
          </a:p>
          <a:p>
            <a:pPr marL="0" indent="0">
              <a:buNone/>
            </a:pPr>
            <a:r>
              <a:rPr lang="en-US" dirty="0"/>
              <a:t>				Blue				school?”</a:t>
            </a:r>
          </a:p>
          <a:p>
            <a:pPr marL="0" indent="0">
              <a:buNone/>
            </a:pPr>
            <a:r>
              <a:rPr lang="en-US" dirty="0"/>
              <a:t>				Indigo				OR</a:t>
            </a:r>
          </a:p>
          <a:p>
            <a:pPr marL="0" indent="0">
              <a:buNone/>
            </a:pPr>
            <a:r>
              <a:rPr lang="en-US" dirty="0"/>
              <a:t>Cancer vs.			Violet				House Price</a:t>
            </a:r>
          </a:p>
          <a:p>
            <a:pPr marL="0" indent="0">
              <a:buNone/>
            </a:pPr>
            <a:r>
              <a:rPr lang="en-US" dirty="0"/>
              <a:t>~Cancer							Prediction</a:t>
            </a:r>
          </a:p>
        </p:txBody>
      </p:sp>
    </p:spTree>
    <p:extLst>
      <p:ext uri="{BB962C8B-B14F-4D97-AF65-F5344CB8AC3E}">
        <p14:creationId xmlns:p14="http://schemas.microsoft.com/office/powerpoint/2010/main" val="162948623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EA36FD-D93B-4122-A467-75BECEDA2D24}"/>
              </a:ext>
            </a:extLst>
          </p:cNvPr>
          <p:cNvSpPr>
            <a:spLocks noGrp="1"/>
          </p:cNvSpPr>
          <p:nvPr>
            <p:ph type="title"/>
          </p:nvPr>
        </p:nvSpPr>
        <p:spPr/>
        <p:txBody>
          <a:bodyPr/>
          <a:lstStyle/>
          <a:p>
            <a:r>
              <a:rPr lang="en-US" dirty="0"/>
              <a:t>Interlude: Pros and Cons</a:t>
            </a:r>
          </a:p>
        </p:txBody>
      </p:sp>
      <p:sp>
        <p:nvSpPr>
          <p:cNvPr id="5" name="Text Placeholder 4">
            <a:extLst>
              <a:ext uri="{FF2B5EF4-FFF2-40B4-BE49-F238E27FC236}">
                <a16:creationId xmlns:a16="http://schemas.microsoft.com/office/drawing/2014/main" id="{89861075-4EEA-4D75-B56C-38851C77FE85}"/>
              </a:ext>
            </a:extLst>
          </p:cNvPr>
          <p:cNvSpPr>
            <a:spLocks noGrp="1"/>
          </p:cNvSpPr>
          <p:nvPr>
            <p:ph type="body" idx="1"/>
          </p:nvPr>
        </p:nvSpPr>
        <p:spPr/>
        <p:txBody>
          <a:bodyPr/>
          <a:lstStyle/>
          <a:p>
            <a:r>
              <a:rPr lang="en-US" dirty="0"/>
              <a:t>When to use what classifiers</a:t>
            </a:r>
          </a:p>
        </p:txBody>
      </p:sp>
    </p:spTree>
    <p:extLst>
      <p:ext uri="{BB962C8B-B14F-4D97-AF65-F5344CB8AC3E}">
        <p14:creationId xmlns:p14="http://schemas.microsoft.com/office/powerpoint/2010/main" val="389844797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A36AD9-CB20-45CE-8448-C0024C54D0F7}"/>
              </a:ext>
            </a:extLst>
          </p:cNvPr>
          <p:cNvSpPr>
            <a:spLocks noGrp="1"/>
          </p:cNvSpPr>
          <p:nvPr>
            <p:ph type="title"/>
          </p:nvPr>
        </p:nvSpPr>
        <p:spPr/>
        <p:txBody>
          <a:bodyPr/>
          <a:lstStyle/>
          <a:p>
            <a:r>
              <a:rPr lang="en-US" dirty="0"/>
              <a:t>K-Nearest Neighbors</a:t>
            </a:r>
          </a:p>
        </p:txBody>
      </p:sp>
      <p:sp>
        <p:nvSpPr>
          <p:cNvPr id="5" name="Text Placeholder 4">
            <a:extLst>
              <a:ext uri="{FF2B5EF4-FFF2-40B4-BE49-F238E27FC236}">
                <a16:creationId xmlns:a16="http://schemas.microsoft.com/office/drawing/2014/main" id="{0E7C1F2C-A246-4D48-BD1C-6C5FC43BA818}"/>
              </a:ext>
            </a:extLst>
          </p:cNvPr>
          <p:cNvSpPr>
            <a:spLocks noGrp="1"/>
          </p:cNvSpPr>
          <p:nvPr>
            <p:ph type="body" idx="1"/>
          </p:nvPr>
        </p:nvSpPr>
        <p:spPr/>
        <p:txBody>
          <a:bodyPr/>
          <a:lstStyle/>
          <a:p>
            <a:r>
              <a:rPr lang="en-US" dirty="0"/>
              <a:t>				Pro</a:t>
            </a:r>
          </a:p>
        </p:txBody>
      </p:sp>
      <p:sp>
        <p:nvSpPr>
          <p:cNvPr id="6" name="Content Placeholder 5">
            <a:extLst>
              <a:ext uri="{FF2B5EF4-FFF2-40B4-BE49-F238E27FC236}">
                <a16:creationId xmlns:a16="http://schemas.microsoft.com/office/drawing/2014/main" id="{8B8DF0D4-C6C1-4A31-8BA1-F0E213BAA194}"/>
              </a:ext>
            </a:extLst>
          </p:cNvPr>
          <p:cNvSpPr>
            <a:spLocks noGrp="1"/>
          </p:cNvSpPr>
          <p:nvPr>
            <p:ph sz="half" idx="2"/>
          </p:nvPr>
        </p:nvSpPr>
        <p:spPr/>
        <p:txBody>
          <a:bodyPr/>
          <a:lstStyle/>
          <a:p>
            <a:pPr algn="r"/>
            <a:endParaRPr lang="en-US" dirty="0"/>
          </a:p>
        </p:txBody>
      </p:sp>
      <p:sp>
        <p:nvSpPr>
          <p:cNvPr id="7" name="Text Placeholder 6">
            <a:extLst>
              <a:ext uri="{FF2B5EF4-FFF2-40B4-BE49-F238E27FC236}">
                <a16:creationId xmlns:a16="http://schemas.microsoft.com/office/drawing/2014/main" id="{180F3DC2-C501-4589-9C91-29E6C92B3D3D}"/>
              </a:ext>
            </a:extLst>
          </p:cNvPr>
          <p:cNvSpPr>
            <a:spLocks noGrp="1"/>
          </p:cNvSpPr>
          <p:nvPr>
            <p:ph type="body" sz="quarter" idx="3"/>
          </p:nvPr>
        </p:nvSpPr>
        <p:spPr/>
        <p:txBody>
          <a:bodyPr/>
          <a:lstStyle/>
          <a:p>
            <a:r>
              <a:rPr lang="en-US" dirty="0"/>
              <a:t>	Con (Ex)</a:t>
            </a:r>
          </a:p>
        </p:txBody>
      </p:sp>
      <p:sp>
        <p:nvSpPr>
          <p:cNvPr id="8" name="Content Placeholder 7">
            <a:extLst>
              <a:ext uri="{FF2B5EF4-FFF2-40B4-BE49-F238E27FC236}">
                <a16:creationId xmlns:a16="http://schemas.microsoft.com/office/drawing/2014/main" id="{8699802F-E532-4D3D-8294-4A13475D2BAE}"/>
              </a:ext>
            </a:extLst>
          </p:cNvPr>
          <p:cNvSpPr>
            <a:spLocks noGrp="1"/>
          </p:cNvSpPr>
          <p:nvPr>
            <p:ph sz="quarter" idx="4"/>
          </p:nvPr>
        </p:nvSpPr>
        <p:spPr/>
        <p:txBody>
          <a:bodyPr/>
          <a:lstStyle/>
          <a:p>
            <a:endParaRPr lang="en-US"/>
          </a:p>
        </p:txBody>
      </p:sp>
      <p:pic>
        <p:nvPicPr>
          <p:cNvPr id="1028" name="Picture 4" descr="Image result for OJ Simpson">
            <a:extLst>
              <a:ext uri="{FF2B5EF4-FFF2-40B4-BE49-F238E27FC236}">
                <a16:creationId xmlns:a16="http://schemas.microsoft.com/office/drawing/2014/main" id="{24468FDE-9E46-4882-AF5C-0B3FE53569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384305"/>
            <a:ext cx="883118" cy="11230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walter payton">
            <a:extLst>
              <a:ext uri="{FF2B5EF4-FFF2-40B4-BE49-F238E27FC236}">
                <a16:creationId xmlns:a16="http://schemas.microsoft.com/office/drawing/2014/main" id="{DFB40536-D8B2-41DE-8780-E77810EAEA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10" b="24514"/>
          <a:stretch/>
        </p:blipFill>
        <p:spPr bwMode="auto">
          <a:xfrm>
            <a:off x="5114457" y="1299704"/>
            <a:ext cx="883118" cy="1205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49770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A36AD9-CB20-45CE-8448-C0024C54D0F7}"/>
              </a:ext>
            </a:extLst>
          </p:cNvPr>
          <p:cNvSpPr>
            <a:spLocks noGrp="1"/>
          </p:cNvSpPr>
          <p:nvPr>
            <p:ph type="title"/>
          </p:nvPr>
        </p:nvSpPr>
        <p:spPr/>
        <p:txBody>
          <a:bodyPr/>
          <a:lstStyle/>
          <a:p>
            <a:r>
              <a:rPr lang="en-US" dirty="0"/>
              <a:t>K-Nearest Neighbors</a:t>
            </a:r>
          </a:p>
        </p:txBody>
      </p:sp>
      <p:sp>
        <p:nvSpPr>
          <p:cNvPr id="5" name="Text Placeholder 4">
            <a:extLst>
              <a:ext uri="{FF2B5EF4-FFF2-40B4-BE49-F238E27FC236}">
                <a16:creationId xmlns:a16="http://schemas.microsoft.com/office/drawing/2014/main" id="{0E7C1F2C-A246-4D48-BD1C-6C5FC43BA818}"/>
              </a:ext>
            </a:extLst>
          </p:cNvPr>
          <p:cNvSpPr>
            <a:spLocks noGrp="1"/>
          </p:cNvSpPr>
          <p:nvPr>
            <p:ph type="body" idx="1"/>
          </p:nvPr>
        </p:nvSpPr>
        <p:spPr/>
        <p:txBody>
          <a:bodyPr/>
          <a:lstStyle/>
          <a:p>
            <a:r>
              <a:rPr lang="en-US" dirty="0"/>
              <a:t>				Pro</a:t>
            </a:r>
          </a:p>
        </p:txBody>
      </p:sp>
      <p:sp>
        <p:nvSpPr>
          <p:cNvPr id="6" name="Content Placeholder 5">
            <a:extLst>
              <a:ext uri="{FF2B5EF4-FFF2-40B4-BE49-F238E27FC236}">
                <a16:creationId xmlns:a16="http://schemas.microsoft.com/office/drawing/2014/main" id="{8B8DF0D4-C6C1-4A31-8BA1-F0E213BAA194}"/>
              </a:ext>
            </a:extLst>
          </p:cNvPr>
          <p:cNvSpPr>
            <a:spLocks noGrp="1"/>
          </p:cNvSpPr>
          <p:nvPr>
            <p:ph sz="half" idx="2"/>
          </p:nvPr>
        </p:nvSpPr>
        <p:spPr/>
        <p:txBody>
          <a:bodyPr/>
          <a:lstStyle/>
          <a:p>
            <a:pPr algn="r"/>
            <a:r>
              <a:rPr lang="en-US" dirty="0"/>
              <a:t>Works with small N</a:t>
            </a:r>
          </a:p>
          <a:p>
            <a:pPr algn="r"/>
            <a:r>
              <a:rPr lang="en-US" dirty="0"/>
              <a:t>Works for non-binary cases</a:t>
            </a:r>
          </a:p>
          <a:p>
            <a:pPr algn="r"/>
            <a:r>
              <a:rPr lang="en-US" dirty="0"/>
              <a:t>Can be run without training</a:t>
            </a:r>
          </a:p>
          <a:p>
            <a:pPr algn="r"/>
            <a:endParaRPr lang="en-US" dirty="0"/>
          </a:p>
        </p:txBody>
      </p:sp>
      <p:sp>
        <p:nvSpPr>
          <p:cNvPr id="7" name="Text Placeholder 6">
            <a:extLst>
              <a:ext uri="{FF2B5EF4-FFF2-40B4-BE49-F238E27FC236}">
                <a16:creationId xmlns:a16="http://schemas.microsoft.com/office/drawing/2014/main" id="{180F3DC2-C501-4589-9C91-29E6C92B3D3D}"/>
              </a:ext>
            </a:extLst>
          </p:cNvPr>
          <p:cNvSpPr>
            <a:spLocks noGrp="1"/>
          </p:cNvSpPr>
          <p:nvPr>
            <p:ph type="body" sz="quarter" idx="3"/>
          </p:nvPr>
        </p:nvSpPr>
        <p:spPr/>
        <p:txBody>
          <a:bodyPr/>
          <a:lstStyle/>
          <a:p>
            <a:r>
              <a:rPr lang="en-US" dirty="0"/>
              <a:t>	Con (Ex)</a:t>
            </a:r>
          </a:p>
        </p:txBody>
      </p:sp>
      <p:sp>
        <p:nvSpPr>
          <p:cNvPr id="8" name="Content Placeholder 7">
            <a:extLst>
              <a:ext uri="{FF2B5EF4-FFF2-40B4-BE49-F238E27FC236}">
                <a16:creationId xmlns:a16="http://schemas.microsoft.com/office/drawing/2014/main" id="{8699802F-E532-4D3D-8294-4A13475D2BAE}"/>
              </a:ext>
            </a:extLst>
          </p:cNvPr>
          <p:cNvSpPr>
            <a:spLocks noGrp="1"/>
          </p:cNvSpPr>
          <p:nvPr>
            <p:ph sz="quarter" idx="4"/>
          </p:nvPr>
        </p:nvSpPr>
        <p:spPr/>
        <p:txBody>
          <a:bodyPr/>
          <a:lstStyle/>
          <a:p>
            <a:r>
              <a:rPr lang="en-US" dirty="0"/>
              <a:t>Doesn’t give much of a description of results beyond “similar to A, B, C…”</a:t>
            </a:r>
          </a:p>
          <a:p>
            <a:r>
              <a:rPr lang="en-US" dirty="0"/>
              <a:t>Has trouble with features at differing scales</a:t>
            </a:r>
          </a:p>
          <a:p>
            <a:endParaRPr lang="en-US" dirty="0"/>
          </a:p>
        </p:txBody>
      </p:sp>
      <p:pic>
        <p:nvPicPr>
          <p:cNvPr id="1028" name="Picture 4" descr="Image result for OJ Simpson">
            <a:extLst>
              <a:ext uri="{FF2B5EF4-FFF2-40B4-BE49-F238E27FC236}">
                <a16:creationId xmlns:a16="http://schemas.microsoft.com/office/drawing/2014/main" id="{24468FDE-9E46-4882-AF5C-0B3FE53569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384305"/>
            <a:ext cx="883118" cy="11230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walter payton">
            <a:extLst>
              <a:ext uri="{FF2B5EF4-FFF2-40B4-BE49-F238E27FC236}">
                <a16:creationId xmlns:a16="http://schemas.microsoft.com/office/drawing/2014/main" id="{DFB40536-D8B2-41DE-8780-E77810EAEA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10" b="24514"/>
          <a:stretch/>
        </p:blipFill>
        <p:spPr bwMode="auto">
          <a:xfrm>
            <a:off x="5114457" y="1299704"/>
            <a:ext cx="883118" cy="1205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83540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A36AD9-CB20-45CE-8448-C0024C54D0F7}"/>
              </a:ext>
            </a:extLst>
          </p:cNvPr>
          <p:cNvSpPr>
            <a:spLocks noGrp="1"/>
          </p:cNvSpPr>
          <p:nvPr>
            <p:ph type="title"/>
          </p:nvPr>
        </p:nvSpPr>
        <p:spPr/>
        <p:txBody>
          <a:bodyPr/>
          <a:lstStyle/>
          <a:p>
            <a:r>
              <a:rPr lang="en-US" dirty="0"/>
              <a:t>Naïve Bayes</a:t>
            </a:r>
          </a:p>
        </p:txBody>
      </p:sp>
      <p:sp>
        <p:nvSpPr>
          <p:cNvPr id="5" name="Text Placeholder 4">
            <a:extLst>
              <a:ext uri="{FF2B5EF4-FFF2-40B4-BE49-F238E27FC236}">
                <a16:creationId xmlns:a16="http://schemas.microsoft.com/office/drawing/2014/main" id="{0E7C1F2C-A246-4D48-BD1C-6C5FC43BA818}"/>
              </a:ext>
            </a:extLst>
          </p:cNvPr>
          <p:cNvSpPr>
            <a:spLocks noGrp="1"/>
          </p:cNvSpPr>
          <p:nvPr>
            <p:ph type="body" idx="1"/>
          </p:nvPr>
        </p:nvSpPr>
        <p:spPr/>
        <p:txBody>
          <a:bodyPr/>
          <a:lstStyle/>
          <a:p>
            <a:r>
              <a:rPr lang="en-US" dirty="0"/>
              <a:t>				Pro</a:t>
            </a:r>
          </a:p>
        </p:txBody>
      </p:sp>
      <p:sp>
        <p:nvSpPr>
          <p:cNvPr id="6" name="Content Placeholder 5">
            <a:extLst>
              <a:ext uri="{FF2B5EF4-FFF2-40B4-BE49-F238E27FC236}">
                <a16:creationId xmlns:a16="http://schemas.microsoft.com/office/drawing/2014/main" id="{8B8DF0D4-C6C1-4A31-8BA1-F0E213BAA194}"/>
              </a:ext>
            </a:extLst>
          </p:cNvPr>
          <p:cNvSpPr>
            <a:spLocks noGrp="1"/>
          </p:cNvSpPr>
          <p:nvPr>
            <p:ph sz="half" idx="2"/>
          </p:nvPr>
        </p:nvSpPr>
        <p:spPr/>
        <p:txBody>
          <a:bodyPr/>
          <a:lstStyle/>
          <a:p>
            <a:pPr algn="r"/>
            <a:endParaRPr lang="en-US" dirty="0"/>
          </a:p>
        </p:txBody>
      </p:sp>
      <p:sp>
        <p:nvSpPr>
          <p:cNvPr id="7" name="Text Placeholder 6">
            <a:extLst>
              <a:ext uri="{FF2B5EF4-FFF2-40B4-BE49-F238E27FC236}">
                <a16:creationId xmlns:a16="http://schemas.microsoft.com/office/drawing/2014/main" id="{180F3DC2-C501-4589-9C91-29E6C92B3D3D}"/>
              </a:ext>
            </a:extLst>
          </p:cNvPr>
          <p:cNvSpPr>
            <a:spLocks noGrp="1"/>
          </p:cNvSpPr>
          <p:nvPr>
            <p:ph type="body" sz="quarter" idx="3"/>
          </p:nvPr>
        </p:nvSpPr>
        <p:spPr/>
        <p:txBody>
          <a:bodyPr/>
          <a:lstStyle/>
          <a:p>
            <a:r>
              <a:rPr lang="en-US" dirty="0"/>
              <a:t>	Con</a:t>
            </a:r>
          </a:p>
        </p:txBody>
      </p:sp>
      <p:sp>
        <p:nvSpPr>
          <p:cNvPr id="8" name="Content Placeholder 7">
            <a:extLst>
              <a:ext uri="{FF2B5EF4-FFF2-40B4-BE49-F238E27FC236}">
                <a16:creationId xmlns:a16="http://schemas.microsoft.com/office/drawing/2014/main" id="{8699802F-E532-4D3D-8294-4A13475D2BAE}"/>
              </a:ext>
            </a:extLst>
          </p:cNvPr>
          <p:cNvSpPr>
            <a:spLocks noGrp="1"/>
          </p:cNvSpPr>
          <p:nvPr>
            <p:ph sz="quarter" idx="4"/>
          </p:nvPr>
        </p:nvSpPr>
        <p:spPr/>
        <p:txBody>
          <a:bodyPr/>
          <a:lstStyle/>
          <a:p>
            <a:endParaRPr lang="en-US" dirty="0"/>
          </a:p>
        </p:txBody>
      </p:sp>
      <p:pic>
        <p:nvPicPr>
          <p:cNvPr id="4098" name="Picture 2" descr="Image result for jerry sandusky">
            <a:extLst>
              <a:ext uri="{FF2B5EF4-FFF2-40B4-BE49-F238E27FC236}">
                <a16:creationId xmlns:a16="http://schemas.microsoft.com/office/drawing/2014/main" id="{4165CFD1-4686-4EBB-A8F4-D581978145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199" y="1511166"/>
            <a:ext cx="993908" cy="99390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Karl Dorrell">
            <a:extLst>
              <a:ext uri="{FF2B5EF4-FFF2-40B4-BE49-F238E27FC236}">
                <a16:creationId xmlns:a16="http://schemas.microsoft.com/office/drawing/2014/main" id="{8FC0D906-379F-41DF-B86F-296EC1836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9645" y="1537277"/>
            <a:ext cx="697930" cy="967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27217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A36AD9-CB20-45CE-8448-C0024C54D0F7}"/>
              </a:ext>
            </a:extLst>
          </p:cNvPr>
          <p:cNvSpPr>
            <a:spLocks noGrp="1"/>
          </p:cNvSpPr>
          <p:nvPr>
            <p:ph type="title"/>
          </p:nvPr>
        </p:nvSpPr>
        <p:spPr/>
        <p:txBody>
          <a:bodyPr/>
          <a:lstStyle/>
          <a:p>
            <a:r>
              <a:rPr lang="en-US" dirty="0"/>
              <a:t>Naïve Bayes</a:t>
            </a:r>
          </a:p>
        </p:txBody>
      </p:sp>
      <p:sp>
        <p:nvSpPr>
          <p:cNvPr id="5" name="Text Placeholder 4">
            <a:extLst>
              <a:ext uri="{FF2B5EF4-FFF2-40B4-BE49-F238E27FC236}">
                <a16:creationId xmlns:a16="http://schemas.microsoft.com/office/drawing/2014/main" id="{0E7C1F2C-A246-4D48-BD1C-6C5FC43BA818}"/>
              </a:ext>
            </a:extLst>
          </p:cNvPr>
          <p:cNvSpPr>
            <a:spLocks noGrp="1"/>
          </p:cNvSpPr>
          <p:nvPr>
            <p:ph type="body" idx="1"/>
          </p:nvPr>
        </p:nvSpPr>
        <p:spPr/>
        <p:txBody>
          <a:bodyPr/>
          <a:lstStyle/>
          <a:p>
            <a:r>
              <a:rPr lang="en-US" dirty="0"/>
              <a:t>				Pro</a:t>
            </a:r>
          </a:p>
        </p:txBody>
      </p:sp>
      <p:sp>
        <p:nvSpPr>
          <p:cNvPr id="6" name="Content Placeholder 5">
            <a:extLst>
              <a:ext uri="{FF2B5EF4-FFF2-40B4-BE49-F238E27FC236}">
                <a16:creationId xmlns:a16="http://schemas.microsoft.com/office/drawing/2014/main" id="{8B8DF0D4-C6C1-4A31-8BA1-F0E213BAA194}"/>
              </a:ext>
            </a:extLst>
          </p:cNvPr>
          <p:cNvSpPr>
            <a:spLocks noGrp="1"/>
          </p:cNvSpPr>
          <p:nvPr>
            <p:ph sz="half" idx="2"/>
          </p:nvPr>
        </p:nvSpPr>
        <p:spPr/>
        <p:txBody>
          <a:bodyPr/>
          <a:lstStyle/>
          <a:p>
            <a:pPr algn="r"/>
            <a:r>
              <a:rPr lang="en-US" dirty="0"/>
              <a:t>Works for non-binary cases</a:t>
            </a:r>
          </a:p>
          <a:p>
            <a:pPr algn="r"/>
            <a:r>
              <a:rPr lang="en-US" dirty="0"/>
              <a:t>Can be run without training</a:t>
            </a:r>
          </a:p>
        </p:txBody>
      </p:sp>
      <p:sp>
        <p:nvSpPr>
          <p:cNvPr id="7" name="Text Placeholder 6">
            <a:extLst>
              <a:ext uri="{FF2B5EF4-FFF2-40B4-BE49-F238E27FC236}">
                <a16:creationId xmlns:a16="http://schemas.microsoft.com/office/drawing/2014/main" id="{180F3DC2-C501-4589-9C91-29E6C92B3D3D}"/>
              </a:ext>
            </a:extLst>
          </p:cNvPr>
          <p:cNvSpPr>
            <a:spLocks noGrp="1"/>
          </p:cNvSpPr>
          <p:nvPr>
            <p:ph type="body" sz="quarter" idx="3"/>
          </p:nvPr>
        </p:nvSpPr>
        <p:spPr/>
        <p:txBody>
          <a:bodyPr/>
          <a:lstStyle/>
          <a:p>
            <a:r>
              <a:rPr lang="en-US" dirty="0"/>
              <a:t>	Con</a:t>
            </a:r>
          </a:p>
        </p:txBody>
      </p:sp>
      <p:sp>
        <p:nvSpPr>
          <p:cNvPr id="8" name="Content Placeholder 7">
            <a:extLst>
              <a:ext uri="{FF2B5EF4-FFF2-40B4-BE49-F238E27FC236}">
                <a16:creationId xmlns:a16="http://schemas.microsoft.com/office/drawing/2014/main" id="{8699802F-E532-4D3D-8294-4A13475D2BAE}"/>
              </a:ext>
            </a:extLst>
          </p:cNvPr>
          <p:cNvSpPr>
            <a:spLocks noGrp="1"/>
          </p:cNvSpPr>
          <p:nvPr>
            <p:ph sz="quarter" idx="4"/>
          </p:nvPr>
        </p:nvSpPr>
        <p:spPr/>
        <p:txBody>
          <a:bodyPr/>
          <a:lstStyle/>
          <a:p>
            <a:r>
              <a:rPr lang="en-US" dirty="0"/>
              <a:t>Hard to implement for non-categorical data (without binning)</a:t>
            </a:r>
          </a:p>
        </p:txBody>
      </p:sp>
      <p:pic>
        <p:nvPicPr>
          <p:cNvPr id="4098" name="Picture 2" descr="Image result for jerry sandusky">
            <a:extLst>
              <a:ext uri="{FF2B5EF4-FFF2-40B4-BE49-F238E27FC236}">
                <a16:creationId xmlns:a16="http://schemas.microsoft.com/office/drawing/2014/main" id="{4165CFD1-4686-4EBB-A8F4-D581978145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199" y="1511166"/>
            <a:ext cx="993908" cy="99390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Karl Dorrell">
            <a:extLst>
              <a:ext uri="{FF2B5EF4-FFF2-40B4-BE49-F238E27FC236}">
                <a16:creationId xmlns:a16="http://schemas.microsoft.com/office/drawing/2014/main" id="{8FC0D906-379F-41DF-B86F-296EC1836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9645" y="1537277"/>
            <a:ext cx="697930" cy="967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61148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A36AD9-CB20-45CE-8448-C0024C54D0F7}"/>
              </a:ext>
            </a:extLst>
          </p:cNvPr>
          <p:cNvSpPr>
            <a:spLocks noGrp="1"/>
          </p:cNvSpPr>
          <p:nvPr>
            <p:ph type="title"/>
          </p:nvPr>
        </p:nvSpPr>
        <p:spPr/>
        <p:txBody>
          <a:bodyPr/>
          <a:lstStyle/>
          <a:p>
            <a:r>
              <a:rPr lang="en-US" dirty="0"/>
              <a:t>Decision Tree</a:t>
            </a:r>
          </a:p>
        </p:txBody>
      </p:sp>
      <p:sp>
        <p:nvSpPr>
          <p:cNvPr id="5" name="Text Placeholder 4">
            <a:extLst>
              <a:ext uri="{FF2B5EF4-FFF2-40B4-BE49-F238E27FC236}">
                <a16:creationId xmlns:a16="http://schemas.microsoft.com/office/drawing/2014/main" id="{0E7C1F2C-A246-4D48-BD1C-6C5FC43BA818}"/>
              </a:ext>
            </a:extLst>
          </p:cNvPr>
          <p:cNvSpPr>
            <a:spLocks noGrp="1"/>
          </p:cNvSpPr>
          <p:nvPr>
            <p:ph type="body" idx="1"/>
          </p:nvPr>
        </p:nvSpPr>
        <p:spPr/>
        <p:txBody>
          <a:bodyPr/>
          <a:lstStyle/>
          <a:p>
            <a:r>
              <a:rPr lang="en-US" dirty="0"/>
              <a:t>				Pro</a:t>
            </a:r>
          </a:p>
        </p:txBody>
      </p:sp>
      <p:sp>
        <p:nvSpPr>
          <p:cNvPr id="6" name="Content Placeholder 5">
            <a:extLst>
              <a:ext uri="{FF2B5EF4-FFF2-40B4-BE49-F238E27FC236}">
                <a16:creationId xmlns:a16="http://schemas.microsoft.com/office/drawing/2014/main" id="{8B8DF0D4-C6C1-4A31-8BA1-F0E213BAA194}"/>
              </a:ext>
            </a:extLst>
          </p:cNvPr>
          <p:cNvSpPr>
            <a:spLocks noGrp="1"/>
          </p:cNvSpPr>
          <p:nvPr>
            <p:ph sz="half" idx="2"/>
          </p:nvPr>
        </p:nvSpPr>
        <p:spPr/>
        <p:txBody>
          <a:bodyPr/>
          <a:lstStyle/>
          <a:p>
            <a:pPr algn="r"/>
            <a:endParaRPr lang="en-US" dirty="0"/>
          </a:p>
        </p:txBody>
      </p:sp>
      <p:sp>
        <p:nvSpPr>
          <p:cNvPr id="7" name="Text Placeholder 6">
            <a:extLst>
              <a:ext uri="{FF2B5EF4-FFF2-40B4-BE49-F238E27FC236}">
                <a16:creationId xmlns:a16="http://schemas.microsoft.com/office/drawing/2014/main" id="{180F3DC2-C501-4589-9C91-29E6C92B3D3D}"/>
              </a:ext>
            </a:extLst>
          </p:cNvPr>
          <p:cNvSpPr>
            <a:spLocks noGrp="1"/>
          </p:cNvSpPr>
          <p:nvPr>
            <p:ph type="body" sz="quarter" idx="3"/>
          </p:nvPr>
        </p:nvSpPr>
        <p:spPr/>
        <p:txBody>
          <a:bodyPr/>
          <a:lstStyle/>
          <a:p>
            <a:r>
              <a:rPr lang="en-US" dirty="0"/>
              <a:t>	Con (Ex)</a:t>
            </a:r>
          </a:p>
        </p:txBody>
      </p:sp>
      <p:sp>
        <p:nvSpPr>
          <p:cNvPr id="8" name="Content Placeholder 7">
            <a:extLst>
              <a:ext uri="{FF2B5EF4-FFF2-40B4-BE49-F238E27FC236}">
                <a16:creationId xmlns:a16="http://schemas.microsoft.com/office/drawing/2014/main" id="{8699802F-E532-4D3D-8294-4A13475D2BAE}"/>
              </a:ext>
            </a:extLst>
          </p:cNvPr>
          <p:cNvSpPr>
            <a:spLocks noGrp="1"/>
          </p:cNvSpPr>
          <p:nvPr>
            <p:ph sz="quarter" idx="4"/>
          </p:nvPr>
        </p:nvSpPr>
        <p:spPr/>
        <p:txBody>
          <a:bodyPr/>
          <a:lstStyle/>
          <a:p>
            <a:endParaRPr lang="en-US" dirty="0"/>
          </a:p>
        </p:txBody>
      </p:sp>
      <p:pic>
        <p:nvPicPr>
          <p:cNvPr id="5122" name="Picture 2" descr="Image result for treebeard">
            <a:extLst>
              <a:ext uri="{FF2B5EF4-FFF2-40B4-BE49-F238E27FC236}">
                <a16:creationId xmlns:a16="http://schemas.microsoft.com/office/drawing/2014/main" id="{7CCCDA78-82D4-46D7-B67F-157967EAF6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077" y="1581952"/>
            <a:ext cx="738498" cy="92312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marijuanas">
            <a:extLst>
              <a:ext uri="{FF2B5EF4-FFF2-40B4-BE49-F238E27FC236}">
                <a16:creationId xmlns:a16="http://schemas.microsoft.com/office/drawing/2014/main" id="{4D309B47-6C34-496C-810E-11591780F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771048"/>
            <a:ext cx="983950" cy="734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41033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A36AD9-CB20-45CE-8448-C0024C54D0F7}"/>
              </a:ext>
            </a:extLst>
          </p:cNvPr>
          <p:cNvSpPr>
            <a:spLocks noGrp="1"/>
          </p:cNvSpPr>
          <p:nvPr>
            <p:ph type="title"/>
          </p:nvPr>
        </p:nvSpPr>
        <p:spPr/>
        <p:txBody>
          <a:bodyPr/>
          <a:lstStyle/>
          <a:p>
            <a:r>
              <a:rPr lang="en-US" dirty="0"/>
              <a:t>Decision Tree</a:t>
            </a:r>
          </a:p>
        </p:txBody>
      </p:sp>
      <p:sp>
        <p:nvSpPr>
          <p:cNvPr id="5" name="Text Placeholder 4">
            <a:extLst>
              <a:ext uri="{FF2B5EF4-FFF2-40B4-BE49-F238E27FC236}">
                <a16:creationId xmlns:a16="http://schemas.microsoft.com/office/drawing/2014/main" id="{0E7C1F2C-A246-4D48-BD1C-6C5FC43BA818}"/>
              </a:ext>
            </a:extLst>
          </p:cNvPr>
          <p:cNvSpPr>
            <a:spLocks noGrp="1"/>
          </p:cNvSpPr>
          <p:nvPr>
            <p:ph type="body" idx="1"/>
          </p:nvPr>
        </p:nvSpPr>
        <p:spPr/>
        <p:txBody>
          <a:bodyPr/>
          <a:lstStyle/>
          <a:p>
            <a:r>
              <a:rPr lang="en-US" dirty="0"/>
              <a:t>				Pro</a:t>
            </a:r>
          </a:p>
        </p:txBody>
      </p:sp>
      <p:sp>
        <p:nvSpPr>
          <p:cNvPr id="6" name="Content Placeholder 5">
            <a:extLst>
              <a:ext uri="{FF2B5EF4-FFF2-40B4-BE49-F238E27FC236}">
                <a16:creationId xmlns:a16="http://schemas.microsoft.com/office/drawing/2014/main" id="{8B8DF0D4-C6C1-4A31-8BA1-F0E213BAA194}"/>
              </a:ext>
            </a:extLst>
          </p:cNvPr>
          <p:cNvSpPr>
            <a:spLocks noGrp="1"/>
          </p:cNvSpPr>
          <p:nvPr>
            <p:ph sz="half" idx="2"/>
          </p:nvPr>
        </p:nvSpPr>
        <p:spPr/>
        <p:txBody>
          <a:bodyPr/>
          <a:lstStyle/>
          <a:p>
            <a:pPr algn="r"/>
            <a:r>
              <a:rPr lang="en-US" dirty="0"/>
              <a:t>Easy to implement</a:t>
            </a:r>
          </a:p>
          <a:p>
            <a:pPr algn="r"/>
            <a:r>
              <a:rPr lang="en-US" dirty="0"/>
              <a:t>Easy to follow</a:t>
            </a:r>
          </a:p>
          <a:p>
            <a:pPr algn="r"/>
            <a:r>
              <a:rPr lang="en-US" dirty="0"/>
              <a:t>Easy(</a:t>
            </a:r>
            <a:r>
              <a:rPr lang="en-US" dirty="0" err="1"/>
              <a:t>ish</a:t>
            </a:r>
            <a:r>
              <a:rPr lang="en-US" dirty="0"/>
              <a:t>) to interpret</a:t>
            </a:r>
          </a:p>
        </p:txBody>
      </p:sp>
      <p:sp>
        <p:nvSpPr>
          <p:cNvPr id="7" name="Text Placeholder 6">
            <a:extLst>
              <a:ext uri="{FF2B5EF4-FFF2-40B4-BE49-F238E27FC236}">
                <a16:creationId xmlns:a16="http://schemas.microsoft.com/office/drawing/2014/main" id="{180F3DC2-C501-4589-9C91-29E6C92B3D3D}"/>
              </a:ext>
            </a:extLst>
          </p:cNvPr>
          <p:cNvSpPr>
            <a:spLocks noGrp="1"/>
          </p:cNvSpPr>
          <p:nvPr>
            <p:ph type="body" sz="quarter" idx="3"/>
          </p:nvPr>
        </p:nvSpPr>
        <p:spPr/>
        <p:txBody>
          <a:bodyPr/>
          <a:lstStyle/>
          <a:p>
            <a:r>
              <a:rPr lang="en-US" dirty="0"/>
              <a:t>	Con (Ex)</a:t>
            </a:r>
          </a:p>
        </p:txBody>
      </p:sp>
      <p:sp>
        <p:nvSpPr>
          <p:cNvPr id="8" name="Content Placeholder 7">
            <a:extLst>
              <a:ext uri="{FF2B5EF4-FFF2-40B4-BE49-F238E27FC236}">
                <a16:creationId xmlns:a16="http://schemas.microsoft.com/office/drawing/2014/main" id="{8699802F-E532-4D3D-8294-4A13475D2BAE}"/>
              </a:ext>
            </a:extLst>
          </p:cNvPr>
          <p:cNvSpPr>
            <a:spLocks noGrp="1"/>
          </p:cNvSpPr>
          <p:nvPr>
            <p:ph sz="quarter" idx="4"/>
          </p:nvPr>
        </p:nvSpPr>
        <p:spPr/>
        <p:txBody>
          <a:bodyPr/>
          <a:lstStyle/>
          <a:p>
            <a:r>
              <a:rPr lang="en-US" dirty="0"/>
              <a:t>Prone to overfitting</a:t>
            </a:r>
          </a:p>
        </p:txBody>
      </p:sp>
      <p:pic>
        <p:nvPicPr>
          <p:cNvPr id="5122" name="Picture 2" descr="Image result for treebeard">
            <a:extLst>
              <a:ext uri="{FF2B5EF4-FFF2-40B4-BE49-F238E27FC236}">
                <a16:creationId xmlns:a16="http://schemas.microsoft.com/office/drawing/2014/main" id="{7CCCDA78-82D4-46D7-B67F-157967EAF6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077" y="1581952"/>
            <a:ext cx="738498" cy="92312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marijuanas">
            <a:extLst>
              <a:ext uri="{FF2B5EF4-FFF2-40B4-BE49-F238E27FC236}">
                <a16:creationId xmlns:a16="http://schemas.microsoft.com/office/drawing/2014/main" id="{4D309B47-6C34-496C-810E-11591780F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771048"/>
            <a:ext cx="983950" cy="734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30215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A36AD9-CB20-45CE-8448-C0024C54D0F7}"/>
              </a:ext>
            </a:extLst>
          </p:cNvPr>
          <p:cNvSpPr>
            <a:spLocks noGrp="1"/>
          </p:cNvSpPr>
          <p:nvPr>
            <p:ph type="title"/>
          </p:nvPr>
        </p:nvSpPr>
        <p:spPr/>
        <p:txBody>
          <a:bodyPr/>
          <a:lstStyle/>
          <a:p>
            <a:r>
              <a:rPr lang="en-US" dirty="0"/>
              <a:t>Decision Forest / </a:t>
            </a:r>
            <a:r>
              <a:rPr lang="en-US" dirty="0" err="1"/>
              <a:t>Adaboost</a:t>
            </a:r>
            <a:endParaRPr lang="en-US" dirty="0"/>
          </a:p>
        </p:txBody>
      </p:sp>
      <p:sp>
        <p:nvSpPr>
          <p:cNvPr id="5" name="Text Placeholder 4">
            <a:extLst>
              <a:ext uri="{FF2B5EF4-FFF2-40B4-BE49-F238E27FC236}">
                <a16:creationId xmlns:a16="http://schemas.microsoft.com/office/drawing/2014/main" id="{0E7C1F2C-A246-4D48-BD1C-6C5FC43BA818}"/>
              </a:ext>
            </a:extLst>
          </p:cNvPr>
          <p:cNvSpPr>
            <a:spLocks noGrp="1"/>
          </p:cNvSpPr>
          <p:nvPr>
            <p:ph type="body" idx="1"/>
          </p:nvPr>
        </p:nvSpPr>
        <p:spPr/>
        <p:txBody>
          <a:bodyPr/>
          <a:lstStyle/>
          <a:p>
            <a:r>
              <a:rPr lang="en-US" dirty="0"/>
              <a:t>				Pro</a:t>
            </a:r>
          </a:p>
        </p:txBody>
      </p:sp>
      <p:sp>
        <p:nvSpPr>
          <p:cNvPr id="6" name="Content Placeholder 5">
            <a:extLst>
              <a:ext uri="{FF2B5EF4-FFF2-40B4-BE49-F238E27FC236}">
                <a16:creationId xmlns:a16="http://schemas.microsoft.com/office/drawing/2014/main" id="{8B8DF0D4-C6C1-4A31-8BA1-F0E213BAA194}"/>
              </a:ext>
            </a:extLst>
          </p:cNvPr>
          <p:cNvSpPr>
            <a:spLocks noGrp="1"/>
          </p:cNvSpPr>
          <p:nvPr>
            <p:ph sz="half" idx="2"/>
          </p:nvPr>
        </p:nvSpPr>
        <p:spPr/>
        <p:txBody>
          <a:bodyPr/>
          <a:lstStyle/>
          <a:p>
            <a:pPr algn="r"/>
            <a:endParaRPr lang="en-US" dirty="0"/>
          </a:p>
        </p:txBody>
      </p:sp>
      <p:sp>
        <p:nvSpPr>
          <p:cNvPr id="7" name="Text Placeholder 6">
            <a:extLst>
              <a:ext uri="{FF2B5EF4-FFF2-40B4-BE49-F238E27FC236}">
                <a16:creationId xmlns:a16="http://schemas.microsoft.com/office/drawing/2014/main" id="{180F3DC2-C501-4589-9C91-29E6C92B3D3D}"/>
              </a:ext>
            </a:extLst>
          </p:cNvPr>
          <p:cNvSpPr>
            <a:spLocks noGrp="1"/>
          </p:cNvSpPr>
          <p:nvPr>
            <p:ph type="body" sz="quarter" idx="3"/>
          </p:nvPr>
        </p:nvSpPr>
        <p:spPr/>
        <p:txBody>
          <a:bodyPr/>
          <a:lstStyle/>
          <a:p>
            <a:r>
              <a:rPr lang="en-US" dirty="0"/>
              <a:t>	Con</a:t>
            </a:r>
          </a:p>
        </p:txBody>
      </p:sp>
      <p:sp>
        <p:nvSpPr>
          <p:cNvPr id="8" name="Content Placeholder 7">
            <a:extLst>
              <a:ext uri="{FF2B5EF4-FFF2-40B4-BE49-F238E27FC236}">
                <a16:creationId xmlns:a16="http://schemas.microsoft.com/office/drawing/2014/main" id="{8699802F-E532-4D3D-8294-4A13475D2BAE}"/>
              </a:ext>
            </a:extLst>
          </p:cNvPr>
          <p:cNvSpPr>
            <a:spLocks noGrp="1"/>
          </p:cNvSpPr>
          <p:nvPr>
            <p:ph sz="quarter" idx="4"/>
          </p:nvPr>
        </p:nvSpPr>
        <p:spPr/>
        <p:txBody>
          <a:bodyPr/>
          <a:lstStyle/>
          <a:p>
            <a:endParaRPr lang="en-US" dirty="0"/>
          </a:p>
        </p:txBody>
      </p:sp>
      <p:pic>
        <p:nvPicPr>
          <p:cNvPr id="4098" name="Picture 2" descr="Image result for prison mike">
            <a:extLst>
              <a:ext uri="{FF2B5EF4-FFF2-40B4-BE49-F238E27FC236}">
                <a16:creationId xmlns:a16="http://schemas.microsoft.com/office/drawing/2014/main" id="{9B6ADAC6-83FD-40F3-93FF-9AF970DF89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5140"/>
          <a:stretch/>
        </p:blipFill>
        <p:spPr bwMode="auto">
          <a:xfrm>
            <a:off x="6194427" y="1569089"/>
            <a:ext cx="914601" cy="9359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mike the office">
            <a:extLst>
              <a:ext uri="{FF2B5EF4-FFF2-40B4-BE49-F238E27FC236}">
                <a16:creationId xmlns:a16="http://schemas.microsoft.com/office/drawing/2014/main" id="{61569019-5D3F-40E2-A0A4-9A1848CCAE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1702" y="1569087"/>
            <a:ext cx="825871" cy="935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56828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A36AD9-CB20-45CE-8448-C0024C54D0F7}"/>
              </a:ext>
            </a:extLst>
          </p:cNvPr>
          <p:cNvSpPr>
            <a:spLocks noGrp="1"/>
          </p:cNvSpPr>
          <p:nvPr>
            <p:ph type="title"/>
          </p:nvPr>
        </p:nvSpPr>
        <p:spPr/>
        <p:txBody>
          <a:bodyPr/>
          <a:lstStyle/>
          <a:p>
            <a:r>
              <a:rPr lang="en-US" dirty="0"/>
              <a:t>Decision Forest / </a:t>
            </a:r>
            <a:r>
              <a:rPr lang="en-US" dirty="0" err="1"/>
              <a:t>Adaboost</a:t>
            </a:r>
            <a:endParaRPr lang="en-US" dirty="0"/>
          </a:p>
        </p:txBody>
      </p:sp>
      <p:sp>
        <p:nvSpPr>
          <p:cNvPr id="5" name="Text Placeholder 4">
            <a:extLst>
              <a:ext uri="{FF2B5EF4-FFF2-40B4-BE49-F238E27FC236}">
                <a16:creationId xmlns:a16="http://schemas.microsoft.com/office/drawing/2014/main" id="{0E7C1F2C-A246-4D48-BD1C-6C5FC43BA818}"/>
              </a:ext>
            </a:extLst>
          </p:cNvPr>
          <p:cNvSpPr>
            <a:spLocks noGrp="1"/>
          </p:cNvSpPr>
          <p:nvPr>
            <p:ph type="body" idx="1"/>
          </p:nvPr>
        </p:nvSpPr>
        <p:spPr/>
        <p:txBody>
          <a:bodyPr/>
          <a:lstStyle/>
          <a:p>
            <a:r>
              <a:rPr lang="en-US" dirty="0"/>
              <a:t>				Pro</a:t>
            </a:r>
          </a:p>
        </p:txBody>
      </p:sp>
      <p:sp>
        <p:nvSpPr>
          <p:cNvPr id="6" name="Content Placeholder 5">
            <a:extLst>
              <a:ext uri="{FF2B5EF4-FFF2-40B4-BE49-F238E27FC236}">
                <a16:creationId xmlns:a16="http://schemas.microsoft.com/office/drawing/2014/main" id="{8B8DF0D4-C6C1-4A31-8BA1-F0E213BAA194}"/>
              </a:ext>
            </a:extLst>
          </p:cNvPr>
          <p:cNvSpPr>
            <a:spLocks noGrp="1"/>
          </p:cNvSpPr>
          <p:nvPr>
            <p:ph sz="half" idx="2"/>
          </p:nvPr>
        </p:nvSpPr>
        <p:spPr/>
        <p:txBody>
          <a:bodyPr/>
          <a:lstStyle/>
          <a:p>
            <a:pPr algn="r"/>
            <a:r>
              <a:rPr lang="en-US" dirty="0"/>
              <a:t>Adaptive to difficult-to-classify cases</a:t>
            </a:r>
          </a:p>
        </p:txBody>
      </p:sp>
      <p:sp>
        <p:nvSpPr>
          <p:cNvPr id="7" name="Text Placeholder 6">
            <a:extLst>
              <a:ext uri="{FF2B5EF4-FFF2-40B4-BE49-F238E27FC236}">
                <a16:creationId xmlns:a16="http://schemas.microsoft.com/office/drawing/2014/main" id="{180F3DC2-C501-4589-9C91-29E6C92B3D3D}"/>
              </a:ext>
            </a:extLst>
          </p:cNvPr>
          <p:cNvSpPr>
            <a:spLocks noGrp="1"/>
          </p:cNvSpPr>
          <p:nvPr>
            <p:ph type="body" sz="quarter" idx="3"/>
          </p:nvPr>
        </p:nvSpPr>
        <p:spPr/>
        <p:txBody>
          <a:bodyPr/>
          <a:lstStyle/>
          <a:p>
            <a:r>
              <a:rPr lang="en-US" dirty="0"/>
              <a:t>	Con (Ex)</a:t>
            </a:r>
          </a:p>
        </p:txBody>
      </p:sp>
      <p:sp>
        <p:nvSpPr>
          <p:cNvPr id="8" name="Content Placeholder 7">
            <a:extLst>
              <a:ext uri="{FF2B5EF4-FFF2-40B4-BE49-F238E27FC236}">
                <a16:creationId xmlns:a16="http://schemas.microsoft.com/office/drawing/2014/main" id="{8699802F-E532-4D3D-8294-4A13475D2BAE}"/>
              </a:ext>
            </a:extLst>
          </p:cNvPr>
          <p:cNvSpPr>
            <a:spLocks noGrp="1"/>
          </p:cNvSpPr>
          <p:nvPr>
            <p:ph sz="quarter" idx="4"/>
          </p:nvPr>
        </p:nvSpPr>
        <p:spPr/>
        <p:txBody>
          <a:bodyPr/>
          <a:lstStyle/>
          <a:p>
            <a:r>
              <a:rPr lang="en-US" dirty="0"/>
              <a:t>Difficult to interpret</a:t>
            </a:r>
          </a:p>
        </p:txBody>
      </p:sp>
      <p:pic>
        <p:nvPicPr>
          <p:cNvPr id="9" name="Picture 2" descr="Image result for prison mike">
            <a:extLst>
              <a:ext uri="{FF2B5EF4-FFF2-40B4-BE49-F238E27FC236}">
                <a16:creationId xmlns:a16="http://schemas.microsoft.com/office/drawing/2014/main" id="{F5D09E14-5E2D-4155-B297-259EC1F3EA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5140"/>
          <a:stretch/>
        </p:blipFill>
        <p:spPr bwMode="auto">
          <a:xfrm>
            <a:off x="6194427" y="1569089"/>
            <a:ext cx="914601" cy="9359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mike the office">
            <a:extLst>
              <a:ext uri="{FF2B5EF4-FFF2-40B4-BE49-F238E27FC236}">
                <a16:creationId xmlns:a16="http://schemas.microsoft.com/office/drawing/2014/main" id="{D39A1693-C72C-43DF-99FB-E18E61FA8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1702" y="1569087"/>
            <a:ext cx="825871" cy="935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97410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A36AD9-CB20-45CE-8448-C0024C54D0F7}"/>
              </a:ext>
            </a:extLst>
          </p:cNvPr>
          <p:cNvSpPr>
            <a:spLocks noGrp="1"/>
          </p:cNvSpPr>
          <p:nvPr>
            <p:ph type="title"/>
          </p:nvPr>
        </p:nvSpPr>
        <p:spPr/>
        <p:txBody>
          <a:bodyPr/>
          <a:lstStyle/>
          <a:p>
            <a:r>
              <a:rPr lang="en-US" dirty="0"/>
              <a:t>Logistic Regression</a:t>
            </a:r>
          </a:p>
        </p:txBody>
      </p:sp>
      <p:sp>
        <p:nvSpPr>
          <p:cNvPr id="5" name="Text Placeholder 4">
            <a:extLst>
              <a:ext uri="{FF2B5EF4-FFF2-40B4-BE49-F238E27FC236}">
                <a16:creationId xmlns:a16="http://schemas.microsoft.com/office/drawing/2014/main" id="{0E7C1F2C-A246-4D48-BD1C-6C5FC43BA818}"/>
              </a:ext>
            </a:extLst>
          </p:cNvPr>
          <p:cNvSpPr>
            <a:spLocks noGrp="1"/>
          </p:cNvSpPr>
          <p:nvPr>
            <p:ph type="body" idx="1"/>
          </p:nvPr>
        </p:nvSpPr>
        <p:spPr/>
        <p:txBody>
          <a:bodyPr/>
          <a:lstStyle/>
          <a:p>
            <a:r>
              <a:rPr lang="en-US" dirty="0"/>
              <a:t>				Pro</a:t>
            </a:r>
          </a:p>
        </p:txBody>
      </p:sp>
      <p:sp>
        <p:nvSpPr>
          <p:cNvPr id="6" name="Content Placeholder 5">
            <a:extLst>
              <a:ext uri="{FF2B5EF4-FFF2-40B4-BE49-F238E27FC236}">
                <a16:creationId xmlns:a16="http://schemas.microsoft.com/office/drawing/2014/main" id="{8B8DF0D4-C6C1-4A31-8BA1-F0E213BAA194}"/>
              </a:ext>
            </a:extLst>
          </p:cNvPr>
          <p:cNvSpPr>
            <a:spLocks noGrp="1"/>
          </p:cNvSpPr>
          <p:nvPr>
            <p:ph sz="half" idx="2"/>
          </p:nvPr>
        </p:nvSpPr>
        <p:spPr/>
        <p:txBody>
          <a:bodyPr/>
          <a:lstStyle/>
          <a:p>
            <a:pPr algn="r"/>
            <a:endParaRPr lang="en-US" dirty="0"/>
          </a:p>
        </p:txBody>
      </p:sp>
      <p:sp>
        <p:nvSpPr>
          <p:cNvPr id="7" name="Text Placeholder 6">
            <a:extLst>
              <a:ext uri="{FF2B5EF4-FFF2-40B4-BE49-F238E27FC236}">
                <a16:creationId xmlns:a16="http://schemas.microsoft.com/office/drawing/2014/main" id="{180F3DC2-C501-4589-9C91-29E6C92B3D3D}"/>
              </a:ext>
            </a:extLst>
          </p:cNvPr>
          <p:cNvSpPr>
            <a:spLocks noGrp="1"/>
          </p:cNvSpPr>
          <p:nvPr>
            <p:ph type="body" sz="quarter" idx="3"/>
          </p:nvPr>
        </p:nvSpPr>
        <p:spPr/>
        <p:txBody>
          <a:bodyPr/>
          <a:lstStyle/>
          <a:p>
            <a:r>
              <a:rPr lang="en-US" dirty="0"/>
              <a:t>	Con (Ex)</a:t>
            </a:r>
          </a:p>
        </p:txBody>
      </p:sp>
      <p:sp>
        <p:nvSpPr>
          <p:cNvPr id="8" name="Content Placeholder 7">
            <a:extLst>
              <a:ext uri="{FF2B5EF4-FFF2-40B4-BE49-F238E27FC236}">
                <a16:creationId xmlns:a16="http://schemas.microsoft.com/office/drawing/2014/main" id="{8699802F-E532-4D3D-8294-4A13475D2BAE}"/>
              </a:ext>
            </a:extLst>
          </p:cNvPr>
          <p:cNvSpPr>
            <a:spLocks noGrp="1"/>
          </p:cNvSpPr>
          <p:nvPr>
            <p:ph sz="quarter" idx="4"/>
          </p:nvPr>
        </p:nvSpPr>
        <p:spPr/>
        <p:txBody>
          <a:bodyPr/>
          <a:lstStyle/>
          <a:p>
            <a:endParaRPr lang="en-US" dirty="0"/>
          </a:p>
        </p:txBody>
      </p:sp>
      <p:pic>
        <p:nvPicPr>
          <p:cNvPr id="1026" name="Picture 2" descr="Image result for martha stewart">
            <a:extLst>
              <a:ext uri="{FF2B5EF4-FFF2-40B4-BE49-F238E27FC236}">
                <a16:creationId xmlns:a16="http://schemas.microsoft.com/office/drawing/2014/main" id="{053B4D00-886B-4DD3-83DB-F9AA9887D0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5789" y="1559293"/>
            <a:ext cx="945782" cy="9457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Joanna gaines">
            <a:extLst>
              <a:ext uri="{FF2B5EF4-FFF2-40B4-BE49-F238E27FC236}">
                <a16:creationId xmlns:a16="http://schemas.microsoft.com/office/drawing/2014/main" id="{104286B8-AF65-4967-831C-A2A1CE52D3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156" r="23497"/>
          <a:stretch/>
        </p:blipFill>
        <p:spPr bwMode="auto">
          <a:xfrm>
            <a:off x="5051793" y="1375858"/>
            <a:ext cx="945782" cy="1129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713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BE762-C247-4A7A-951B-97076EE82245}"/>
              </a:ext>
            </a:extLst>
          </p:cNvPr>
          <p:cNvSpPr>
            <a:spLocks noGrp="1"/>
          </p:cNvSpPr>
          <p:nvPr>
            <p:ph type="title"/>
          </p:nvPr>
        </p:nvSpPr>
        <p:spPr/>
        <p:txBody>
          <a:bodyPr/>
          <a:lstStyle/>
          <a:p>
            <a:r>
              <a:rPr lang="en-US" dirty="0"/>
              <a:t>Regression </a:t>
            </a:r>
            <a:r>
              <a:rPr lang="en-US" dirty="0">
                <a:sym typeface="Wingdings" panose="05000000000000000000" pitchFamily="2" charset="2"/>
              </a:rPr>
              <a:t> Classification</a:t>
            </a:r>
            <a:endParaRPr lang="en-US" dirty="0"/>
          </a:p>
        </p:txBody>
      </p:sp>
      <p:sp>
        <p:nvSpPr>
          <p:cNvPr id="3" name="Content Placeholder 2">
            <a:extLst>
              <a:ext uri="{FF2B5EF4-FFF2-40B4-BE49-F238E27FC236}">
                <a16:creationId xmlns:a16="http://schemas.microsoft.com/office/drawing/2014/main" id="{8848690C-EBE1-4E67-BF8A-315D8303A3E9}"/>
              </a:ext>
            </a:extLst>
          </p:cNvPr>
          <p:cNvSpPr>
            <a:spLocks noGrp="1"/>
          </p:cNvSpPr>
          <p:nvPr>
            <p:ph idx="1"/>
          </p:nvPr>
        </p:nvSpPr>
        <p:spPr/>
        <p:txBody>
          <a:bodyPr/>
          <a:lstStyle/>
          <a:p>
            <a:pPr marL="0" indent="0">
              <a:buNone/>
            </a:pPr>
            <a:r>
              <a:rPr lang="en-US" dirty="0"/>
              <a:t>“Can we guess your age?” </a:t>
            </a:r>
            <a:r>
              <a:rPr lang="en-US" dirty="0">
                <a:sym typeface="Wingdings" panose="05000000000000000000" pitchFamily="2" charset="2"/>
              </a:rPr>
              <a:t> “Are you a 90’s kid?”</a:t>
            </a:r>
            <a:endParaRPr lang="en-US" dirty="0"/>
          </a:p>
        </p:txBody>
      </p:sp>
    </p:spTree>
    <p:extLst>
      <p:ext uri="{BB962C8B-B14F-4D97-AF65-F5344CB8AC3E}">
        <p14:creationId xmlns:p14="http://schemas.microsoft.com/office/powerpoint/2010/main" val="77657625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A36AD9-CB20-45CE-8448-C0024C54D0F7}"/>
              </a:ext>
            </a:extLst>
          </p:cNvPr>
          <p:cNvSpPr>
            <a:spLocks noGrp="1"/>
          </p:cNvSpPr>
          <p:nvPr>
            <p:ph type="title"/>
          </p:nvPr>
        </p:nvSpPr>
        <p:spPr/>
        <p:txBody>
          <a:bodyPr/>
          <a:lstStyle/>
          <a:p>
            <a:r>
              <a:rPr lang="en-US" dirty="0"/>
              <a:t>Logistic Regression</a:t>
            </a:r>
          </a:p>
        </p:txBody>
      </p:sp>
      <p:sp>
        <p:nvSpPr>
          <p:cNvPr id="5" name="Text Placeholder 4">
            <a:extLst>
              <a:ext uri="{FF2B5EF4-FFF2-40B4-BE49-F238E27FC236}">
                <a16:creationId xmlns:a16="http://schemas.microsoft.com/office/drawing/2014/main" id="{0E7C1F2C-A246-4D48-BD1C-6C5FC43BA818}"/>
              </a:ext>
            </a:extLst>
          </p:cNvPr>
          <p:cNvSpPr>
            <a:spLocks noGrp="1"/>
          </p:cNvSpPr>
          <p:nvPr>
            <p:ph type="body" idx="1"/>
          </p:nvPr>
        </p:nvSpPr>
        <p:spPr/>
        <p:txBody>
          <a:bodyPr/>
          <a:lstStyle/>
          <a:p>
            <a:r>
              <a:rPr lang="en-US" dirty="0"/>
              <a:t>				Pro</a:t>
            </a:r>
          </a:p>
        </p:txBody>
      </p:sp>
      <p:sp>
        <p:nvSpPr>
          <p:cNvPr id="6" name="Content Placeholder 5">
            <a:extLst>
              <a:ext uri="{FF2B5EF4-FFF2-40B4-BE49-F238E27FC236}">
                <a16:creationId xmlns:a16="http://schemas.microsoft.com/office/drawing/2014/main" id="{8B8DF0D4-C6C1-4A31-8BA1-F0E213BAA194}"/>
              </a:ext>
            </a:extLst>
          </p:cNvPr>
          <p:cNvSpPr>
            <a:spLocks noGrp="1"/>
          </p:cNvSpPr>
          <p:nvPr>
            <p:ph sz="half" idx="2"/>
          </p:nvPr>
        </p:nvSpPr>
        <p:spPr/>
        <p:txBody>
          <a:bodyPr/>
          <a:lstStyle/>
          <a:p>
            <a:pPr algn="r"/>
            <a:r>
              <a:rPr lang="en-US" dirty="0"/>
              <a:t>Linear decision boundary</a:t>
            </a:r>
          </a:p>
        </p:txBody>
      </p:sp>
      <p:sp>
        <p:nvSpPr>
          <p:cNvPr id="7" name="Text Placeholder 6">
            <a:extLst>
              <a:ext uri="{FF2B5EF4-FFF2-40B4-BE49-F238E27FC236}">
                <a16:creationId xmlns:a16="http://schemas.microsoft.com/office/drawing/2014/main" id="{180F3DC2-C501-4589-9C91-29E6C92B3D3D}"/>
              </a:ext>
            </a:extLst>
          </p:cNvPr>
          <p:cNvSpPr>
            <a:spLocks noGrp="1"/>
          </p:cNvSpPr>
          <p:nvPr>
            <p:ph type="body" sz="quarter" idx="3"/>
          </p:nvPr>
        </p:nvSpPr>
        <p:spPr/>
        <p:txBody>
          <a:bodyPr/>
          <a:lstStyle/>
          <a:p>
            <a:r>
              <a:rPr lang="en-US" dirty="0"/>
              <a:t>	Con (Ex)</a:t>
            </a:r>
          </a:p>
        </p:txBody>
      </p:sp>
      <p:sp>
        <p:nvSpPr>
          <p:cNvPr id="8" name="Content Placeholder 7">
            <a:extLst>
              <a:ext uri="{FF2B5EF4-FFF2-40B4-BE49-F238E27FC236}">
                <a16:creationId xmlns:a16="http://schemas.microsoft.com/office/drawing/2014/main" id="{8699802F-E532-4D3D-8294-4A13475D2BAE}"/>
              </a:ext>
            </a:extLst>
          </p:cNvPr>
          <p:cNvSpPr>
            <a:spLocks noGrp="1"/>
          </p:cNvSpPr>
          <p:nvPr>
            <p:ph sz="quarter" idx="4"/>
          </p:nvPr>
        </p:nvSpPr>
        <p:spPr/>
        <p:txBody>
          <a:bodyPr/>
          <a:lstStyle/>
          <a:p>
            <a:r>
              <a:rPr lang="en-US" dirty="0"/>
              <a:t>Binary only</a:t>
            </a:r>
          </a:p>
        </p:txBody>
      </p:sp>
      <p:pic>
        <p:nvPicPr>
          <p:cNvPr id="1026" name="Picture 2" descr="Image result for martha stewart">
            <a:extLst>
              <a:ext uri="{FF2B5EF4-FFF2-40B4-BE49-F238E27FC236}">
                <a16:creationId xmlns:a16="http://schemas.microsoft.com/office/drawing/2014/main" id="{053B4D00-886B-4DD3-83DB-F9AA9887D0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5789" y="1559293"/>
            <a:ext cx="945782" cy="9457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Joanna gaines">
            <a:extLst>
              <a:ext uri="{FF2B5EF4-FFF2-40B4-BE49-F238E27FC236}">
                <a16:creationId xmlns:a16="http://schemas.microsoft.com/office/drawing/2014/main" id="{104286B8-AF65-4967-831C-A2A1CE52D3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156" r="23497"/>
          <a:stretch/>
        </p:blipFill>
        <p:spPr bwMode="auto">
          <a:xfrm>
            <a:off x="5051793" y="1375858"/>
            <a:ext cx="945782" cy="1129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28797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A36AD9-CB20-45CE-8448-C0024C54D0F7}"/>
              </a:ext>
            </a:extLst>
          </p:cNvPr>
          <p:cNvSpPr>
            <a:spLocks noGrp="1"/>
          </p:cNvSpPr>
          <p:nvPr>
            <p:ph type="title"/>
          </p:nvPr>
        </p:nvSpPr>
        <p:spPr/>
        <p:txBody>
          <a:bodyPr/>
          <a:lstStyle/>
          <a:p>
            <a:r>
              <a:rPr lang="en-US" dirty="0"/>
              <a:t>Support Vector Machines</a:t>
            </a:r>
          </a:p>
        </p:txBody>
      </p:sp>
      <p:sp>
        <p:nvSpPr>
          <p:cNvPr id="5" name="Text Placeholder 4">
            <a:extLst>
              <a:ext uri="{FF2B5EF4-FFF2-40B4-BE49-F238E27FC236}">
                <a16:creationId xmlns:a16="http://schemas.microsoft.com/office/drawing/2014/main" id="{0E7C1F2C-A246-4D48-BD1C-6C5FC43BA818}"/>
              </a:ext>
            </a:extLst>
          </p:cNvPr>
          <p:cNvSpPr>
            <a:spLocks noGrp="1"/>
          </p:cNvSpPr>
          <p:nvPr>
            <p:ph type="body" idx="1"/>
          </p:nvPr>
        </p:nvSpPr>
        <p:spPr/>
        <p:txBody>
          <a:bodyPr/>
          <a:lstStyle/>
          <a:p>
            <a:r>
              <a:rPr lang="en-US" dirty="0"/>
              <a:t>				Pro</a:t>
            </a:r>
          </a:p>
        </p:txBody>
      </p:sp>
      <p:sp>
        <p:nvSpPr>
          <p:cNvPr id="6" name="Content Placeholder 5">
            <a:extLst>
              <a:ext uri="{FF2B5EF4-FFF2-40B4-BE49-F238E27FC236}">
                <a16:creationId xmlns:a16="http://schemas.microsoft.com/office/drawing/2014/main" id="{8B8DF0D4-C6C1-4A31-8BA1-F0E213BAA194}"/>
              </a:ext>
            </a:extLst>
          </p:cNvPr>
          <p:cNvSpPr>
            <a:spLocks noGrp="1"/>
          </p:cNvSpPr>
          <p:nvPr>
            <p:ph sz="half" idx="2"/>
          </p:nvPr>
        </p:nvSpPr>
        <p:spPr/>
        <p:txBody>
          <a:bodyPr/>
          <a:lstStyle/>
          <a:p>
            <a:pPr algn="r"/>
            <a:endParaRPr lang="en-US" dirty="0"/>
          </a:p>
        </p:txBody>
      </p:sp>
      <p:sp>
        <p:nvSpPr>
          <p:cNvPr id="7" name="Text Placeholder 6">
            <a:extLst>
              <a:ext uri="{FF2B5EF4-FFF2-40B4-BE49-F238E27FC236}">
                <a16:creationId xmlns:a16="http://schemas.microsoft.com/office/drawing/2014/main" id="{180F3DC2-C501-4589-9C91-29E6C92B3D3D}"/>
              </a:ext>
            </a:extLst>
          </p:cNvPr>
          <p:cNvSpPr>
            <a:spLocks noGrp="1"/>
          </p:cNvSpPr>
          <p:nvPr>
            <p:ph type="body" sz="quarter" idx="3"/>
          </p:nvPr>
        </p:nvSpPr>
        <p:spPr/>
        <p:txBody>
          <a:bodyPr/>
          <a:lstStyle/>
          <a:p>
            <a:r>
              <a:rPr lang="en-US" dirty="0"/>
              <a:t>	Con</a:t>
            </a:r>
          </a:p>
        </p:txBody>
      </p:sp>
      <p:sp>
        <p:nvSpPr>
          <p:cNvPr id="8" name="Content Placeholder 7">
            <a:extLst>
              <a:ext uri="{FF2B5EF4-FFF2-40B4-BE49-F238E27FC236}">
                <a16:creationId xmlns:a16="http://schemas.microsoft.com/office/drawing/2014/main" id="{8699802F-E532-4D3D-8294-4A13475D2BAE}"/>
              </a:ext>
            </a:extLst>
          </p:cNvPr>
          <p:cNvSpPr>
            <a:spLocks noGrp="1"/>
          </p:cNvSpPr>
          <p:nvPr>
            <p:ph sz="quarter" idx="4"/>
          </p:nvPr>
        </p:nvSpPr>
        <p:spPr/>
        <p:txBody>
          <a:bodyPr/>
          <a:lstStyle/>
          <a:p>
            <a:endParaRPr lang="en-US" dirty="0"/>
          </a:p>
        </p:txBody>
      </p:sp>
      <p:pic>
        <p:nvPicPr>
          <p:cNvPr id="7170" name="Picture 2" descr="Image result for arrested development dad">
            <a:extLst>
              <a:ext uri="{FF2B5EF4-FFF2-40B4-BE49-F238E27FC236}">
                <a16:creationId xmlns:a16="http://schemas.microsoft.com/office/drawing/2014/main" id="{BEB4FE57-6AD2-407A-8305-CE339FE486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292" r="21612"/>
          <a:stretch/>
        </p:blipFill>
        <p:spPr bwMode="auto">
          <a:xfrm>
            <a:off x="6172200" y="1227973"/>
            <a:ext cx="1004480" cy="127710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arrested development oscar">
            <a:extLst>
              <a:ext uri="{FF2B5EF4-FFF2-40B4-BE49-F238E27FC236}">
                <a16:creationId xmlns:a16="http://schemas.microsoft.com/office/drawing/2014/main" id="{8D385AB5-F683-43FB-8DFF-211AC18BE9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737" r="18447" b="24514"/>
          <a:stretch/>
        </p:blipFill>
        <p:spPr bwMode="auto">
          <a:xfrm>
            <a:off x="5015798" y="1402700"/>
            <a:ext cx="981777" cy="110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31414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A36AD9-CB20-45CE-8448-C0024C54D0F7}"/>
              </a:ext>
            </a:extLst>
          </p:cNvPr>
          <p:cNvSpPr>
            <a:spLocks noGrp="1"/>
          </p:cNvSpPr>
          <p:nvPr>
            <p:ph type="title"/>
          </p:nvPr>
        </p:nvSpPr>
        <p:spPr/>
        <p:txBody>
          <a:bodyPr/>
          <a:lstStyle/>
          <a:p>
            <a:r>
              <a:rPr lang="en-US" dirty="0"/>
              <a:t>Support Vector Machines</a:t>
            </a:r>
          </a:p>
        </p:txBody>
      </p:sp>
      <p:sp>
        <p:nvSpPr>
          <p:cNvPr id="5" name="Text Placeholder 4">
            <a:extLst>
              <a:ext uri="{FF2B5EF4-FFF2-40B4-BE49-F238E27FC236}">
                <a16:creationId xmlns:a16="http://schemas.microsoft.com/office/drawing/2014/main" id="{0E7C1F2C-A246-4D48-BD1C-6C5FC43BA818}"/>
              </a:ext>
            </a:extLst>
          </p:cNvPr>
          <p:cNvSpPr>
            <a:spLocks noGrp="1"/>
          </p:cNvSpPr>
          <p:nvPr>
            <p:ph type="body" idx="1"/>
          </p:nvPr>
        </p:nvSpPr>
        <p:spPr/>
        <p:txBody>
          <a:bodyPr/>
          <a:lstStyle/>
          <a:p>
            <a:r>
              <a:rPr lang="en-US" dirty="0"/>
              <a:t>				Pro</a:t>
            </a:r>
          </a:p>
        </p:txBody>
      </p:sp>
      <p:sp>
        <p:nvSpPr>
          <p:cNvPr id="6" name="Content Placeholder 5">
            <a:extLst>
              <a:ext uri="{FF2B5EF4-FFF2-40B4-BE49-F238E27FC236}">
                <a16:creationId xmlns:a16="http://schemas.microsoft.com/office/drawing/2014/main" id="{8B8DF0D4-C6C1-4A31-8BA1-F0E213BAA194}"/>
              </a:ext>
            </a:extLst>
          </p:cNvPr>
          <p:cNvSpPr>
            <a:spLocks noGrp="1"/>
          </p:cNvSpPr>
          <p:nvPr>
            <p:ph sz="half" idx="2"/>
          </p:nvPr>
        </p:nvSpPr>
        <p:spPr/>
        <p:txBody>
          <a:bodyPr/>
          <a:lstStyle/>
          <a:p>
            <a:pPr algn="r"/>
            <a:r>
              <a:rPr lang="en-US" dirty="0"/>
              <a:t>Linear decision boundary</a:t>
            </a:r>
          </a:p>
        </p:txBody>
      </p:sp>
      <p:sp>
        <p:nvSpPr>
          <p:cNvPr id="7" name="Text Placeholder 6">
            <a:extLst>
              <a:ext uri="{FF2B5EF4-FFF2-40B4-BE49-F238E27FC236}">
                <a16:creationId xmlns:a16="http://schemas.microsoft.com/office/drawing/2014/main" id="{180F3DC2-C501-4589-9C91-29E6C92B3D3D}"/>
              </a:ext>
            </a:extLst>
          </p:cNvPr>
          <p:cNvSpPr>
            <a:spLocks noGrp="1"/>
          </p:cNvSpPr>
          <p:nvPr>
            <p:ph type="body" sz="quarter" idx="3"/>
          </p:nvPr>
        </p:nvSpPr>
        <p:spPr/>
        <p:txBody>
          <a:bodyPr/>
          <a:lstStyle/>
          <a:p>
            <a:r>
              <a:rPr lang="en-US" dirty="0"/>
              <a:t>	Con (Ex)</a:t>
            </a:r>
          </a:p>
        </p:txBody>
      </p:sp>
      <p:sp>
        <p:nvSpPr>
          <p:cNvPr id="8" name="Content Placeholder 7">
            <a:extLst>
              <a:ext uri="{FF2B5EF4-FFF2-40B4-BE49-F238E27FC236}">
                <a16:creationId xmlns:a16="http://schemas.microsoft.com/office/drawing/2014/main" id="{8699802F-E532-4D3D-8294-4A13475D2BAE}"/>
              </a:ext>
            </a:extLst>
          </p:cNvPr>
          <p:cNvSpPr>
            <a:spLocks noGrp="1"/>
          </p:cNvSpPr>
          <p:nvPr>
            <p:ph sz="quarter" idx="4"/>
          </p:nvPr>
        </p:nvSpPr>
        <p:spPr/>
        <p:txBody>
          <a:bodyPr/>
          <a:lstStyle/>
          <a:p>
            <a:r>
              <a:rPr lang="en-US" dirty="0"/>
              <a:t>Binary only</a:t>
            </a:r>
          </a:p>
        </p:txBody>
      </p:sp>
      <p:pic>
        <p:nvPicPr>
          <p:cNvPr id="9" name="Picture 2" descr="Image result for arrested development dad">
            <a:extLst>
              <a:ext uri="{FF2B5EF4-FFF2-40B4-BE49-F238E27FC236}">
                <a16:creationId xmlns:a16="http://schemas.microsoft.com/office/drawing/2014/main" id="{C5DF8F75-4FF9-45C0-AE7C-577A1D4F66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292" r="21612"/>
          <a:stretch/>
        </p:blipFill>
        <p:spPr bwMode="auto">
          <a:xfrm>
            <a:off x="6172200" y="1227973"/>
            <a:ext cx="1004480" cy="12771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arrested development oscar">
            <a:extLst>
              <a:ext uri="{FF2B5EF4-FFF2-40B4-BE49-F238E27FC236}">
                <a16:creationId xmlns:a16="http://schemas.microsoft.com/office/drawing/2014/main" id="{5A6D29FB-3E65-4440-8AFF-DAD0D09162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737" r="18447" b="24514"/>
          <a:stretch/>
        </p:blipFill>
        <p:spPr bwMode="auto">
          <a:xfrm>
            <a:off x="5015798" y="1402700"/>
            <a:ext cx="981777" cy="110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829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AB594-6BA4-4D08-8D9B-691590F2CCEF}"/>
              </a:ext>
            </a:extLst>
          </p:cNvPr>
          <p:cNvSpPr>
            <a:spLocks noGrp="1"/>
          </p:cNvSpPr>
          <p:nvPr>
            <p:ph type="title"/>
          </p:nvPr>
        </p:nvSpPr>
        <p:spPr/>
        <p:txBody>
          <a:bodyPr/>
          <a:lstStyle/>
          <a:p>
            <a:r>
              <a:rPr lang="en-US" dirty="0"/>
              <a:t>Classification </a:t>
            </a:r>
            <a:r>
              <a:rPr lang="en-US" dirty="0">
                <a:sym typeface="Wingdings" panose="05000000000000000000" pitchFamily="2" charset="2"/>
              </a:rPr>
              <a:t> Binary Classification</a:t>
            </a:r>
            <a:endParaRPr lang="en-US" dirty="0"/>
          </a:p>
        </p:txBody>
      </p:sp>
      <p:sp>
        <p:nvSpPr>
          <p:cNvPr id="3" name="Content Placeholder 2">
            <a:extLst>
              <a:ext uri="{FF2B5EF4-FFF2-40B4-BE49-F238E27FC236}">
                <a16:creationId xmlns:a16="http://schemas.microsoft.com/office/drawing/2014/main" id="{F71F33A8-5186-4BFE-92B1-9F5A47E6A27A}"/>
              </a:ext>
            </a:extLst>
          </p:cNvPr>
          <p:cNvSpPr>
            <a:spLocks noGrp="1"/>
          </p:cNvSpPr>
          <p:nvPr>
            <p:ph idx="1"/>
          </p:nvPr>
        </p:nvSpPr>
        <p:spPr/>
        <p:txBody>
          <a:bodyPr/>
          <a:lstStyle/>
          <a:p>
            <a:pPr marL="0" indent="0">
              <a:buNone/>
            </a:pPr>
            <a:r>
              <a:rPr lang="en-US" dirty="0"/>
              <a:t>Is this tweet positive	Is this tweet positive or not positive?</a:t>
            </a:r>
          </a:p>
          <a:p>
            <a:pPr marL="0" indent="0">
              <a:buNone/>
            </a:pPr>
            <a:r>
              <a:rPr lang="en-US" dirty="0"/>
              <a:t>or negative?</a:t>
            </a:r>
          </a:p>
          <a:p>
            <a:pPr marL="0" indent="0">
              <a:buNone/>
            </a:pPr>
            <a:r>
              <a:rPr lang="en-US" dirty="0"/>
              <a:t>Y = {pos, neg}		Y = {1, 0}</a:t>
            </a:r>
          </a:p>
          <a:p>
            <a:pPr marL="0" indent="0">
              <a:buNone/>
            </a:pPr>
            <a:endParaRPr lang="en-US" dirty="0"/>
          </a:p>
          <a:p>
            <a:pPr marL="0" indent="0">
              <a:buNone/>
            </a:pPr>
            <a:r>
              <a:rPr lang="en-US" dirty="0"/>
              <a:t>y = </a:t>
            </a:r>
            <a:r>
              <a:rPr lang="en-US" dirty="0" err="1"/>
              <a:t>argmax</a:t>
            </a:r>
            <a:r>
              <a:rPr lang="en-US" baseline="-25000" dirty="0" err="1"/>
              <a:t>c</a:t>
            </a:r>
            <a:r>
              <a:rPr lang="en-US" dirty="0"/>
              <a:t> p(</a:t>
            </a:r>
            <a:r>
              <a:rPr lang="en-US" dirty="0" err="1"/>
              <a:t>c|x</a:t>
            </a:r>
            <a:r>
              <a:rPr lang="en-US" dirty="0"/>
              <a:t>, D)	p(y=0 | x, D) = 1 – p(y=1 | x, D)	</a:t>
            </a:r>
          </a:p>
        </p:txBody>
      </p:sp>
    </p:spTree>
    <p:extLst>
      <p:ext uri="{BB962C8B-B14F-4D97-AF65-F5344CB8AC3E}">
        <p14:creationId xmlns:p14="http://schemas.microsoft.com/office/powerpoint/2010/main" val="3185429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F6965-0F9E-45E2-BC75-3B14047ED94B}"/>
              </a:ext>
            </a:extLst>
          </p:cNvPr>
          <p:cNvSpPr>
            <a:spLocks noGrp="1"/>
          </p:cNvSpPr>
          <p:nvPr>
            <p:ph type="title"/>
          </p:nvPr>
        </p:nvSpPr>
        <p:spPr/>
        <p:txBody>
          <a:bodyPr>
            <a:normAutofit fontScale="90000"/>
          </a:bodyPr>
          <a:lstStyle/>
          <a:p>
            <a:r>
              <a:rPr lang="en-US" dirty="0"/>
              <a:t>Housing Market – Decision Tree</a:t>
            </a:r>
          </a:p>
        </p:txBody>
      </p:sp>
      <p:sp>
        <p:nvSpPr>
          <p:cNvPr id="3" name="Text Placeholder 2">
            <a:extLst>
              <a:ext uri="{FF2B5EF4-FFF2-40B4-BE49-F238E27FC236}">
                <a16:creationId xmlns:a16="http://schemas.microsoft.com/office/drawing/2014/main" id="{4252B772-C7E2-446C-BA25-5C4B8BE62C7E}"/>
              </a:ext>
            </a:extLst>
          </p:cNvPr>
          <p:cNvSpPr>
            <a:spLocks noGrp="1"/>
          </p:cNvSpPr>
          <p:nvPr>
            <p:ph type="body" idx="1"/>
          </p:nvPr>
        </p:nvSpPr>
        <p:spPr/>
        <p:txBody>
          <a:bodyPr/>
          <a:lstStyle/>
          <a:p>
            <a:endParaRPr lang="en-US" dirty="0"/>
          </a:p>
        </p:txBody>
      </p:sp>
      <p:sp>
        <p:nvSpPr>
          <p:cNvPr id="4" name="Rectangle 3">
            <a:extLst>
              <a:ext uri="{FF2B5EF4-FFF2-40B4-BE49-F238E27FC236}">
                <a16:creationId xmlns:a16="http://schemas.microsoft.com/office/drawing/2014/main" id="{D874A2CB-D8AD-4711-A98D-A5B58CF11AF4}"/>
              </a:ext>
            </a:extLst>
          </p:cNvPr>
          <p:cNvSpPr/>
          <p:nvPr/>
        </p:nvSpPr>
        <p:spPr>
          <a:xfrm>
            <a:off x="4319452" y="1541161"/>
            <a:ext cx="2063931" cy="681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Bedrooms &lt; 2</a:t>
            </a:r>
          </a:p>
        </p:txBody>
      </p:sp>
      <p:cxnSp>
        <p:nvCxnSpPr>
          <p:cNvPr id="6" name="Straight Arrow Connector 5">
            <a:extLst>
              <a:ext uri="{FF2B5EF4-FFF2-40B4-BE49-F238E27FC236}">
                <a16:creationId xmlns:a16="http://schemas.microsoft.com/office/drawing/2014/main" id="{36BC1CAD-7059-4F7F-91B3-CA43A667BD29}"/>
              </a:ext>
            </a:extLst>
          </p:cNvPr>
          <p:cNvCxnSpPr>
            <a:cxnSpLocks/>
            <a:stCxn id="4" idx="2"/>
            <a:endCxn id="7" idx="7"/>
          </p:cNvCxnSpPr>
          <p:nvPr/>
        </p:nvCxnSpPr>
        <p:spPr>
          <a:xfrm flipH="1">
            <a:off x="5026009" y="2222586"/>
            <a:ext cx="325409" cy="335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77EDE733-59D2-442B-88C5-B8C728666208}"/>
              </a:ext>
            </a:extLst>
          </p:cNvPr>
          <p:cNvSpPr/>
          <p:nvPr/>
        </p:nvSpPr>
        <p:spPr>
          <a:xfrm>
            <a:off x="4119154" y="2402252"/>
            <a:ext cx="1062447" cy="10624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$100k</a:t>
            </a:r>
          </a:p>
        </p:txBody>
      </p:sp>
      <p:sp>
        <p:nvSpPr>
          <p:cNvPr id="13" name="Rectangle 12">
            <a:extLst>
              <a:ext uri="{FF2B5EF4-FFF2-40B4-BE49-F238E27FC236}">
                <a16:creationId xmlns:a16="http://schemas.microsoft.com/office/drawing/2014/main" id="{ECF36D1E-22BB-4205-9E75-78152AC01B05}"/>
              </a:ext>
            </a:extLst>
          </p:cNvPr>
          <p:cNvSpPr/>
          <p:nvPr/>
        </p:nvSpPr>
        <p:spPr>
          <a:xfrm>
            <a:off x="5743304" y="2784096"/>
            <a:ext cx="2063931" cy="681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Bedrooms &lt; 4</a:t>
            </a:r>
          </a:p>
        </p:txBody>
      </p:sp>
      <p:sp>
        <p:nvSpPr>
          <p:cNvPr id="17" name="Oval 16">
            <a:extLst>
              <a:ext uri="{FF2B5EF4-FFF2-40B4-BE49-F238E27FC236}">
                <a16:creationId xmlns:a16="http://schemas.microsoft.com/office/drawing/2014/main" id="{D73C3022-4E9E-477A-A54D-FC0ACF231FE5}"/>
              </a:ext>
            </a:extLst>
          </p:cNvPr>
          <p:cNvSpPr/>
          <p:nvPr/>
        </p:nvSpPr>
        <p:spPr>
          <a:xfrm>
            <a:off x="4437209" y="4951590"/>
            <a:ext cx="1062447" cy="10624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$200k</a:t>
            </a:r>
          </a:p>
        </p:txBody>
      </p:sp>
      <p:cxnSp>
        <p:nvCxnSpPr>
          <p:cNvPr id="19" name="Straight Arrow Connector 18">
            <a:extLst>
              <a:ext uri="{FF2B5EF4-FFF2-40B4-BE49-F238E27FC236}">
                <a16:creationId xmlns:a16="http://schemas.microsoft.com/office/drawing/2014/main" id="{B3AEE2B2-E641-488C-93E0-661C140A1A08}"/>
              </a:ext>
            </a:extLst>
          </p:cNvPr>
          <p:cNvCxnSpPr>
            <a:cxnSpLocks/>
            <a:stCxn id="13" idx="2"/>
            <a:endCxn id="22" idx="0"/>
          </p:cNvCxnSpPr>
          <p:nvPr/>
        </p:nvCxnSpPr>
        <p:spPr>
          <a:xfrm flipH="1">
            <a:off x="5808618" y="3465521"/>
            <a:ext cx="966652" cy="408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3FB2F54-B323-4F8F-B72B-31AE38E04F13}"/>
              </a:ext>
            </a:extLst>
          </p:cNvPr>
          <p:cNvSpPr/>
          <p:nvPr/>
        </p:nvSpPr>
        <p:spPr>
          <a:xfrm>
            <a:off x="4776652" y="3874115"/>
            <a:ext cx="2063931" cy="681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Bathrooms &lt; 2</a:t>
            </a:r>
          </a:p>
        </p:txBody>
      </p:sp>
      <p:cxnSp>
        <p:nvCxnSpPr>
          <p:cNvPr id="25" name="Straight Arrow Connector 24">
            <a:extLst>
              <a:ext uri="{FF2B5EF4-FFF2-40B4-BE49-F238E27FC236}">
                <a16:creationId xmlns:a16="http://schemas.microsoft.com/office/drawing/2014/main" id="{7A84A2BF-4ECB-4BD0-8357-0361A9241D31}"/>
              </a:ext>
            </a:extLst>
          </p:cNvPr>
          <p:cNvCxnSpPr>
            <a:stCxn id="22" idx="2"/>
            <a:endCxn id="17" idx="0"/>
          </p:cNvCxnSpPr>
          <p:nvPr/>
        </p:nvCxnSpPr>
        <p:spPr>
          <a:xfrm flipH="1">
            <a:off x="4968433" y="4555540"/>
            <a:ext cx="840185" cy="396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FCBC108-4303-4301-83EE-C97269E45BC1}"/>
              </a:ext>
            </a:extLst>
          </p:cNvPr>
          <p:cNvCxnSpPr>
            <a:stCxn id="4" idx="2"/>
            <a:endCxn id="13" idx="0"/>
          </p:cNvCxnSpPr>
          <p:nvPr/>
        </p:nvCxnSpPr>
        <p:spPr>
          <a:xfrm>
            <a:off x="5351418" y="2222586"/>
            <a:ext cx="1423852" cy="561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596987D-08EB-4AA9-AA1D-FB4A403264FA}"/>
              </a:ext>
            </a:extLst>
          </p:cNvPr>
          <p:cNvSpPr/>
          <p:nvPr/>
        </p:nvSpPr>
        <p:spPr>
          <a:xfrm>
            <a:off x="7550332" y="3874115"/>
            <a:ext cx="2063931" cy="681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Bedrooms &lt; 6</a:t>
            </a:r>
          </a:p>
        </p:txBody>
      </p:sp>
      <p:sp>
        <p:nvSpPr>
          <p:cNvPr id="30" name="Oval 29">
            <a:extLst>
              <a:ext uri="{FF2B5EF4-FFF2-40B4-BE49-F238E27FC236}">
                <a16:creationId xmlns:a16="http://schemas.microsoft.com/office/drawing/2014/main" id="{EB937548-F092-42A0-B893-AD02AD023EBF}"/>
              </a:ext>
            </a:extLst>
          </p:cNvPr>
          <p:cNvSpPr/>
          <p:nvPr/>
        </p:nvSpPr>
        <p:spPr>
          <a:xfrm>
            <a:off x="6063344" y="4951327"/>
            <a:ext cx="1062447" cy="10624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$300k</a:t>
            </a:r>
          </a:p>
        </p:txBody>
      </p:sp>
      <p:cxnSp>
        <p:nvCxnSpPr>
          <p:cNvPr id="32" name="Straight Arrow Connector 31">
            <a:extLst>
              <a:ext uri="{FF2B5EF4-FFF2-40B4-BE49-F238E27FC236}">
                <a16:creationId xmlns:a16="http://schemas.microsoft.com/office/drawing/2014/main" id="{3B7DE623-5184-41A3-BDDA-A9B556E2BF11}"/>
              </a:ext>
            </a:extLst>
          </p:cNvPr>
          <p:cNvCxnSpPr>
            <a:stCxn id="22" idx="2"/>
            <a:endCxn id="30" idx="0"/>
          </p:cNvCxnSpPr>
          <p:nvPr/>
        </p:nvCxnSpPr>
        <p:spPr>
          <a:xfrm>
            <a:off x="5808618" y="4555540"/>
            <a:ext cx="785950" cy="395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ED0684-F3C1-49EE-AD26-0B23487D1980}"/>
              </a:ext>
            </a:extLst>
          </p:cNvPr>
          <p:cNvCxnSpPr>
            <a:cxnSpLocks/>
            <a:stCxn id="13" idx="2"/>
            <a:endCxn id="28" idx="0"/>
          </p:cNvCxnSpPr>
          <p:nvPr/>
        </p:nvCxnSpPr>
        <p:spPr>
          <a:xfrm>
            <a:off x="6775270" y="3465521"/>
            <a:ext cx="1807028" cy="408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30778AB-D874-4EE8-A807-21CAC873AE38}"/>
              </a:ext>
            </a:extLst>
          </p:cNvPr>
          <p:cNvCxnSpPr>
            <a:cxnSpLocks/>
            <a:stCxn id="28" idx="2"/>
            <a:endCxn id="38" idx="0"/>
          </p:cNvCxnSpPr>
          <p:nvPr/>
        </p:nvCxnSpPr>
        <p:spPr>
          <a:xfrm flipH="1">
            <a:off x="8582297" y="4555540"/>
            <a:ext cx="1" cy="423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877BCE1-525D-44E9-B04A-FDA3A7FA9E88}"/>
              </a:ext>
            </a:extLst>
          </p:cNvPr>
          <p:cNvSpPr/>
          <p:nvPr/>
        </p:nvSpPr>
        <p:spPr>
          <a:xfrm>
            <a:off x="7619905" y="4978876"/>
            <a:ext cx="1924784" cy="681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41456523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C30A6-535D-4877-83B2-D21BA77DFCA1}"/>
              </a:ext>
            </a:extLst>
          </p:cNvPr>
          <p:cNvSpPr>
            <a:spLocks noGrp="1"/>
          </p:cNvSpPr>
          <p:nvPr>
            <p:ph type="title"/>
          </p:nvPr>
        </p:nvSpPr>
        <p:spPr/>
        <p:txBody>
          <a:bodyPr/>
          <a:lstStyle/>
          <a:p>
            <a:r>
              <a:rPr lang="en-US" dirty="0"/>
              <a:t>Our Problem Space – Dog Slobber</a:t>
            </a:r>
          </a:p>
        </p:txBody>
      </p:sp>
      <p:sp>
        <p:nvSpPr>
          <p:cNvPr id="3" name="Content Placeholder 2">
            <a:extLst>
              <a:ext uri="{FF2B5EF4-FFF2-40B4-BE49-F238E27FC236}">
                <a16:creationId xmlns:a16="http://schemas.microsoft.com/office/drawing/2014/main" id="{93690086-2EFB-464E-A6AD-E6CEAFD27DE5}"/>
              </a:ext>
            </a:extLst>
          </p:cNvPr>
          <p:cNvSpPr>
            <a:spLocks noGrp="1"/>
          </p:cNvSpPr>
          <p:nvPr>
            <p:ph idx="1"/>
          </p:nvPr>
        </p:nvSpPr>
        <p:spPr>
          <a:xfrm>
            <a:off x="0" y="1383356"/>
            <a:ext cx="10515600" cy="5032375"/>
          </a:xfrm>
        </p:spPr>
        <p:txBody>
          <a:bodyPr/>
          <a:lstStyle/>
          <a:p>
            <a:pPr marL="0" indent="0">
              <a:buNone/>
            </a:pPr>
            <a:r>
              <a:rPr lang="en-US" dirty="0"/>
              <a:t>1 – Dog</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0 - ~Dog</a:t>
            </a:r>
          </a:p>
          <a:p>
            <a:pPr marL="0" indent="0">
              <a:buNone/>
            </a:pPr>
            <a:r>
              <a:rPr lang="en-US" dirty="0"/>
              <a:t>			Slobber (ml)</a:t>
            </a:r>
          </a:p>
          <a:p>
            <a:pPr marL="0" indent="0">
              <a:buNone/>
            </a:pPr>
            <a:endParaRPr lang="en-US" dirty="0"/>
          </a:p>
          <a:p>
            <a:pPr marL="0" indent="0">
              <a:buNone/>
            </a:pPr>
            <a:r>
              <a:rPr lang="en-US" dirty="0"/>
              <a:t>	Modeling p(y | x, D) given one feature (slobber)?</a:t>
            </a:r>
          </a:p>
        </p:txBody>
      </p:sp>
      <p:pic>
        <p:nvPicPr>
          <p:cNvPr id="4" name="Picture 3">
            <a:extLst>
              <a:ext uri="{FF2B5EF4-FFF2-40B4-BE49-F238E27FC236}">
                <a16:creationId xmlns:a16="http://schemas.microsoft.com/office/drawing/2014/main" id="{47366829-AD4C-44F8-8EE7-4686A162B96E}"/>
              </a:ext>
            </a:extLst>
          </p:cNvPr>
          <p:cNvPicPr>
            <a:picLocks noChangeAspect="1"/>
          </p:cNvPicPr>
          <p:nvPr/>
        </p:nvPicPr>
        <p:blipFill>
          <a:blip r:embed="rId2"/>
          <a:stretch>
            <a:fillRect/>
          </a:stretch>
        </p:blipFill>
        <p:spPr>
          <a:xfrm>
            <a:off x="1837853" y="1383356"/>
            <a:ext cx="7288794" cy="2958455"/>
          </a:xfrm>
          <a:prstGeom prst="rect">
            <a:avLst/>
          </a:prstGeom>
        </p:spPr>
      </p:pic>
    </p:spTree>
    <p:extLst>
      <p:ext uri="{BB962C8B-B14F-4D97-AF65-F5344CB8AC3E}">
        <p14:creationId xmlns:p14="http://schemas.microsoft.com/office/powerpoint/2010/main" val="693094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C30A6-535D-4877-83B2-D21BA77DFCA1}"/>
              </a:ext>
            </a:extLst>
          </p:cNvPr>
          <p:cNvSpPr>
            <a:spLocks noGrp="1"/>
          </p:cNvSpPr>
          <p:nvPr>
            <p:ph type="title"/>
          </p:nvPr>
        </p:nvSpPr>
        <p:spPr/>
        <p:txBody>
          <a:bodyPr/>
          <a:lstStyle/>
          <a:p>
            <a:r>
              <a:rPr lang="en-US" dirty="0"/>
              <a:t>Our Problem Space – Dog Slobber</a:t>
            </a:r>
          </a:p>
        </p:txBody>
      </p:sp>
      <p:sp>
        <p:nvSpPr>
          <p:cNvPr id="3" name="Content Placeholder 2">
            <a:extLst>
              <a:ext uri="{FF2B5EF4-FFF2-40B4-BE49-F238E27FC236}">
                <a16:creationId xmlns:a16="http://schemas.microsoft.com/office/drawing/2014/main" id="{93690086-2EFB-464E-A6AD-E6CEAFD27DE5}"/>
              </a:ext>
            </a:extLst>
          </p:cNvPr>
          <p:cNvSpPr>
            <a:spLocks noGrp="1"/>
          </p:cNvSpPr>
          <p:nvPr>
            <p:ph idx="1"/>
          </p:nvPr>
        </p:nvSpPr>
        <p:spPr>
          <a:xfrm>
            <a:off x="0" y="1383356"/>
            <a:ext cx="10515600" cy="5032375"/>
          </a:xfrm>
        </p:spPr>
        <p:txBody>
          <a:bodyPr>
            <a:normAutofit/>
          </a:bodyPr>
          <a:lstStyle/>
          <a:p>
            <a:pPr marL="0" indent="0">
              <a:buNone/>
            </a:pPr>
            <a:r>
              <a:rPr lang="en-US" dirty="0"/>
              <a:t>1 – Dog</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0 - ~Dog</a:t>
            </a:r>
          </a:p>
          <a:p>
            <a:pPr marL="0" indent="0">
              <a:buNone/>
            </a:pPr>
            <a:r>
              <a:rPr lang="en-US" dirty="0"/>
              <a:t>			Slobber (ml)</a:t>
            </a:r>
          </a:p>
          <a:p>
            <a:pPr marL="0" indent="0">
              <a:buNone/>
            </a:pPr>
            <a:r>
              <a:rPr lang="en-US" dirty="0"/>
              <a:t>	Linear Regression</a:t>
            </a:r>
          </a:p>
          <a:p>
            <a:pPr marL="0" indent="0">
              <a:buNone/>
            </a:pPr>
            <a:r>
              <a:rPr lang="en-US" dirty="0"/>
              <a:t>	p(y | x, D) = </a:t>
            </a:r>
            <a:r>
              <a:rPr lang="el-GR" dirty="0"/>
              <a:t>β</a:t>
            </a:r>
            <a:r>
              <a:rPr lang="el-GR" baseline="-25000" dirty="0"/>
              <a:t>0</a:t>
            </a:r>
            <a:r>
              <a:rPr lang="el-GR" dirty="0"/>
              <a:t> + β</a:t>
            </a:r>
            <a:r>
              <a:rPr lang="el-GR" baseline="-25000" dirty="0"/>
              <a:t>1</a:t>
            </a:r>
            <a:r>
              <a:rPr lang="en-US" dirty="0"/>
              <a:t>X.</a:t>
            </a:r>
          </a:p>
          <a:p>
            <a:pPr marL="0" indent="0">
              <a:buNone/>
            </a:pPr>
            <a:endParaRPr lang="en-US" dirty="0"/>
          </a:p>
        </p:txBody>
      </p:sp>
      <p:pic>
        <p:nvPicPr>
          <p:cNvPr id="4" name="Picture 3">
            <a:extLst>
              <a:ext uri="{FF2B5EF4-FFF2-40B4-BE49-F238E27FC236}">
                <a16:creationId xmlns:a16="http://schemas.microsoft.com/office/drawing/2014/main" id="{47366829-AD4C-44F8-8EE7-4686A162B96E}"/>
              </a:ext>
            </a:extLst>
          </p:cNvPr>
          <p:cNvPicPr>
            <a:picLocks noChangeAspect="1"/>
          </p:cNvPicPr>
          <p:nvPr/>
        </p:nvPicPr>
        <p:blipFill>
          <a:blip r:embed="rId2"/>
          <a:stretch>
            <a:fillRect/>
          </a:stretch>
        </p:blipFill>
        <p:spPr>
          <a:xfrm>
            <a:off x="1837853" y="1383356"/>
            <a:ext cx="7288794" cy="2958455"/>
          </a:xfrm>
          <a:prstGeom prst="rect">
            <a:avLst/>
          </a:prstGeom>
        </p:spPr>
      </p:pic>
    </p:spTree>
    <p:extLst>
      <p:ext uri="{BB962C8B-B14F-4D97-AF65-F5344CB8AC3E}">
        <p14:creationId xmlns:p14="http://schemas.microsoft.com/office/powerpoint/2010/main" val="3324621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C30A6-535D-4877-83B2-D21BA77DFCA1}"/>
              </a:ext>
            </a:extLst>
          </p:cNvPr>
          <p:cNvSpPr>
            <a:spLocks noGrp="1"/>
          </p:cNvSpPr>
          <p:nvPr>
            <p:ph type="title"/>
          </p:nvPr>
        </p:nvSpPr>
        <p:spPr/>
        <p:txBody>
          <a:bodyPr/>
          <a:lstStyle/>
          <a:p>
            <a:r>
              <a:rPr lang="en-US" dirty="0"/>
              <a:t>Our Problem Space – Dog Slobber</a:t>
            </a:r>
          </a:p>
        </p:txBody>
      </p:sp>
      <p:sp>
        <p:nvSpPr>
          <p:cNvPr id="3" name="Content Placeholder 2">
            <a:extLst>
              <a:ext uri="{FF2B5EF4-FFF2-40B4-BE49-F238E27FC236}">
                <a16:creationId xmlns:a16="http://schemas.microsoft.com/office/drawing/2014/main" id="{93690086-2EFB-464E-A6AD-E6CEAFD27DE5}"/>
              </a:ext>
            </a:extLst>
          </p:cNvPr>
          <p:cNvSpPr>
            <a:spLocks noGrp="1"/>
          </p:cNvSpPr>
          <p:nvPr>
            <p:ph idx="1"/>
          </p:nvPr>
        </p:nvSpPr>
        <p:spPr>
          <a:xfrm>
            <a:off x="0" y="1383356"/>
            <a:ext cx="10515600" cy="5032375"/>
          </a:xfrm>
        </p:spPr>
        <p:txBody>
          <a:bodyPr>
            <a:normAutofit/>
          </a:bodyPr>
          <a:lstStyle/>
          <a:p>
            <a:pPr marL="0" indent="0">
              <a:buNone/>
            </a:pPr>
            <a:r>
              <a:rPr lang="en-US" dirty="0"/>
              <a:t>1 – Dog</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0 - ~Dog</a:t>
            </a:r>
          </a:p>
          <a:p>
            <a:pPr marL="0" indent="0">
              <a:buNone/>
            </a:pPr>
            <a:r>
              <a:rPr lang="en-US" dirty="0"/>
              <a:t>			Slobber (ml)</a:t>
            </a:r>
          </a:p>
          <a:p>
            <a:pPr marL="0" indent="0">
              <a:buNone/>
            </a:pPr>
            <a:r>
              <a:rPr lang="en-US" dirty="0"/>
              <a:t>	Linear Regression</a:t>
            </a:r>
          </a:p>
          <a:p>
            <a:pPr marL="0" indent="0">
              <a:buNone/>
            </a:pPr>
            <a:r>
              <a:rPr lang="en-US" dirty="0"/>
              <a:t>	p(y | x, D) = </a:t>
            </a:r>
            <a:r>
              <a:rPr lang="el-GR" dirty="0"/>
              <a:t>β</a:t>
            </a:r>
            <a:r>
              <a:rPr lang="el-GR" baseline="-25000" dirty="0"/>
              <a:t>0</a:t>
            </a:r>
            <a:r>
              <a:rPr lang="el-GR" dirty="0"/>
              <a:t> + β</a:t>
            </a:r>
            <a:r>
              <a:rPr lang="el-GR" baseline="-25000" dirty="0"/>
              <a:t>1</a:t>
            </a:r>
            <a:r>
              <a:rPr lang="en-US" dirty="0"/>
              <a:t>X.</a:t>
            </a:r>
          </a:p>
          <a:p>
            <a:pPr marL="0" indent="0">
              <a:buNone/>
            </a:pPr>
            <a:endParaRPr lang="en-US" dirty="0"/>
          </a:p>
        </p:txBody>
      </p:sp>
      <p:pic>
        <p:nvPicPr>
          <p:cNvPr id="4" name="Picture 3">
            <a:extLst>
              <a:ext uri="{FF2B5EF4-FFF2-40B4-BE49-F238E27FC236}">
                <a16:creationId xmlns:a16="http://schemas.microsoft.com/office/drawing/2014/main" id="{47366829-AD4C-44F8-8EE7-4686A162B96E}"/>
              </a:ext>
            </a:extLst>
          </p:cNvPr>
          <p:cNvPicPr>
            <a:picLocks noChangeAspect="1"/>
          </p:cNvPicPr>
          <p:nvPr/>
        </p:nvPicPr>
        <p:blipFill>
          <a:blip r:embed="rId2"/>
          <a:stretch>
            <a:fillRect/>
          </a:stretch>
        </p:blipFill>
        <p:spPr>
          <a:xfrm>
            <a:off x="1837853" y="1383356"/>
            <a:ext cx="7288794" cy="2958455"/>
          </a:xfrm>
          <a:prstGeom prst="rect">
            <a:avLst/>
          </a:prstGeom>
        </p:spPr>
      </p:pic>
    </p:spTree>
    <p:extLst>
      <p:ext uri="{BB962C8B-B14F-4D97-AF65-F5344CB8AC3E}">
        <p14:creationId xmlns:p14="http://schemas.microsoft.com/office/powerpoint/2010/main" val="30167825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C30A6-535D-4877-83B2-D21BA77DFCA1}"/>
              </a:ext>
            </a:extLst>
          </p:cNvPr>
          <p:cNvSpPr>
            <a:spLocks noGrp="1"/>
          </p:cNvSpPr>
          <p:nvPr>
            <p:ph type="title"/>
          </p:nvPr>
        </p:nvSpPr>
        <p:spPr/>
        <p:txBody>
          <a:bodyPr/>
          <a:lstStyle/>
          <a:p>
            <a:r>
              <a:rPr lang="en-US" dirty="0"/>
              <a:t>Our Problem Space – Dog Slobber</a:t>
            </a:r>
          </a:p>
        </p:txBody>
      </p:sp>
      <p:sp>
        <p:nvSpPr>
          <p:cNvPr id="3" name="Content Placeholder 2">
            <a:extLst>
              <a:ext uri="{FF2B5EF4-FFF2-40B4-BE49-F238E27FC236}">
                <a16:creationId xmlns:a16="http://schemas.microsoft.com/office/drawing/2014/main" id="{93690086-2EFB-464E-A6AD-E6CEAFD27DE5}"/>
              </a:ext>
            </a:extLst>
          </p:cNvPr>
          <p:cNvSpPr>
            <a:spLocks noGrp="1"/>
          </p:cNvSpPr>
          <p:nvPr>
            <p:ph idx="1"/>
          </p:nvPr>
        </p:nvSpPr>
        <p:spPr>
          <a:xfrm>
            <a:off x="0" y="1383356"/>
            <a:ext cx="10515600" cy="5032375"/>
          </a:xfrm>
        </p:spPr>
        <p:txBody>
          <a:bodyPr>
            <a:normAutofit/>
          </a:bodyPr>
          <a:lstStyle/>
          <a:p>
            <a:pPr marL="0" indent="0">
              <a:buNone/>
            </a:pPr>
            <a:r>
              <a:rPr lang="en-US" dirty="0"/>
              <a:t>1 – Dog</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0 - ~Dog</a:t>
            </a:r>
          </a:p>
          <a:p>
            <a:pPr marL="0" indent="0">
              <a:buNone/>
            </a:pPr>
            <a:r>
              <a:rPr lang="en-US" dirty="0"/>
              <a:t>			Slobber (ml)</a:t>
            </a:r>
          </a:p>
          <a:p>
            <a:pPr marL="0" indent="0">
              <a:buNone/>
            </a:pPr>
            <a:r>
              <a:rPr lang="en-US" dirty="0"/>
              <a:t>	Perceptron			if x &gt; 50 ml, y = 1</a:t>
            </a:r>
          </a:p>
          <a:p>
            <a:pPr marL="0" indent="0">
              <a:buNone/>
            </a:pPr>
            <a:r>
              <a:rPr lang="en-US" dirty="0"/>
              <a:t>					else, y = 0</a:t>
            </a:r>
          </a:p>
          <a:p>
            <a:pPr marL="0" indent="0">
              <a:buNone/>
            </a:pPr>
            <a:endParaRPr lang="en-US" dirty="0"/>
          </a:p>
        </p:txBody>
      </p:sp>
      <p:pic>
        <p:nvPicPr>
          <p:cNvPr id="4" name="Picture 3">
            <a:extLst>
              <a:ext uri="{FF2B5EF4-FFF2-40B4-BE49-F238E27FC236}">
                <a16:creationId xmlns:a16="http://schemas.microsoft.com/office/drawing/2014/main" id="{47366829-AD4C-44F8-8EE7-4686A162B96E}"/>
              </a:ext>
            </a:extLst>
          </p:cNvPr>
          <p:cNvPicPr>
            <a:picLocks noChangeAspect="1"/>
          </p:cNvPicPr>
          <p:nvPr/>
        </p:nvPicPr>
        <p:blipFill>
          <a:blip r:embed="rId2"/>
          <a:stretch>
            <a:fillRect/>
          </a:stretch>
        </p:blipFill>
        <p:spPr>
          <a:xfrm>
            <a:off x="1837853" y="1383356"/>
            <a:ext cx="7288794" cy="2958455"/>
          </a:xfrm>
          <a:prstGeom prst="rect">
            <a:avLst/>
          </a:prstGeom>
        </p:spPr>
      </p:pic>
    </p:spTree>
    <p:extLst>
      <p:ext uri="{BB962C8B-B14F-4D97-AF65-F5344CB8AC3E}">
        <p14:creationId xmlns:p14="http://schemas.microsoft.com/office/powerpoint/2010/main" val="2089522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C30A6-535D-4877-83B2-D21BA77DFCA1}"/>
              </a:ext>
            </a:extLst>
          </p:cNvPr>
          <p:cNvSpPr>
            <a:spLocks noGrp="1"/>
          </p:cNvSpPr>
          <p:nvPr>
            <p:ph type="title"/>
          </p:nvPr>
        </p:nvSpPr>
        <p:spPr/>
        <p:txBody>
          <a:bodyPr/>
          <a:lstStyle/>
          <a:p>
            <a:r>
              <a:rPr lang="en-US" dirty="0"/>
              <a:t>Our Problem Space – Dog Slobber</a:t>
            </a:r>
          </a:p>
        </p:txBody>
      </p:sp>
      <p:sp>
        <p:nvSpPr>
          <p:cNvPr id="3" name="Content Placeholder 2">
            <a:extLst>
              <a:ext uri="{FF2B5EF4-FFF2-40B4-BE49-F238E27FC236}">
                <a16:creationId xmlns:a16="http://schemas.microsoft.com/office/drawing/2014/main" id="{93690086-2EFB-464E-A6AD-E6CEAFD27DE5}"/>
              </a:ext>
            </a:extLst>
          </p:cNvPr>
          <p:cNvSpPr>
            <a:spLocks noGrp="1"/>
          </p:cNvSpPr>
          <p:nvPr>
            <p:ph idx="1"/>
          </p:nvPr>
        </p:nvSpPr>
        <p:spPr>
          <a:xfrm>
            <a:off x="0" y="1383356"/>
            <a:ext cx="10515600" cy="5032375"/>
          </a:xfrm>
        </p:spPr>
        <p:txBody>
          <a:bodyPr>
            <a:normAutofit/>
          </a:bodyPr>
          <a:lstStyle/>
          <a:p>
            <a:pPr marL="0" indent="0">
              <a:buNone/>
            </a:pPr>
            <a:r>
              <a:rPr lang="en-US" dirty="0"/>
              <a:t>1 – Dog</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0 - ~Dog</a:t>
            </a:r>
          </a:p>
          <a:p>
            <a:pPr marL="0" indent="0">
              <a:buNone/>
            </a:pPr>
            <a:r>
              <a:rPr lang="en-US" dirty="0"/>
              <a:t>			Slobber (ml)</a:t>
            </a:r>
          </a:p>
          <a:p>
            <a:pPr marL="0" indent="0">
              <a:buNone/>
            </a:pPr>
            <a:r>
              <a:rPr lang="en-US" dirty="0"/>
              <a:t>	Logistic Function</a:t>
            </a:r>
          </a:p>
        </p:txBody>
      </p:sp>
      <p:pic>
        <p:nvPicPr>
          <p:cNvPr id="4" name="Picture 3">
            <a:extLst>
              <a:ext uri="{FF2B5EF4-FFF2-40B4-BE49-F238E27FC236}">
                <a16:creationId xmlns:a16="http://schemas.microsoft.com/office/drawing/2014/main" id="{47366829-AD4C-44F8-8EE7-4686A162B96E}"/>
              </a:ext>
            </a:extLst>
          </p:cNvPr>
          <p:cNvPicPr>
            <a:picLocks noChangeAspect="1"/>
          </p:cNvPicPr>
          <p:nvPr/>
        </p:nvPicPr>
        <p:blipFill>
          <a:blip r:embed="rId2"/>
          <a:stretch>
            <a:fillRect/>
          </a:stretch>
        </p:blipFill>
        <p:spPr>
          <a:xfrm>
            <a:off x="1837853" y="1383356"/>
            <a:ext cx="7288794" cy="2958455"/>
          </a:xfrm>
          <a:prstGeom prst="rect">
            <a:avLst/>
          </a:prstGeom>
        </p:spPr>
      </p:pic>
    </p:spTree>
    <p:extLst>
      <p:ext uri="{BB962C8B-B14F-4D97-AF65-F5344CB8AC3E}">
        <p14:creationId xmlns:p14="http://schemas.microsoft.com/office/powerpoint/2010/main" val="1731480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C30A6-535D-4877-83B2-D21BA77DFCA1}"/>
              </a:ext>
            </a:extLst>
          </p:cNvPr>
          <p:cNvSpPr>
            <a:spLocks noGrp="1"/>
          </p:cNvSpPr>
          <p:nvPr>
            <p:ph type="title"/>
          </p:nvPr>
        </p:nvSpPr>
        <p:spPr/>
        <p:txBody>
          <a:bodyPr/>
          <a:lstStyle/>
          <a:p>
            <a:r>
              <a:rPr lang="en-US" dirty="0"/>
              <a:t>Our Problem Space – Dog Slobber</a:t>
            </a:r>
          </a:p>
        </p:txBody>
      </p:sp>
      <p:sp>
        <p:nvSpPr>
          <p:cNvPr id="3" name="Content Placeholder 2">
            <a:extLst>
              <a:ext uri="{FF2B5EF4-FFF2-40B4-BE49-F238E27FC236}">
                <a16:creationId xmlns:a16="http://schemas.microsoft.com/office/drawing/2014/main" id="{93690086-2EFB-464E-A6AD-E6CEAFD27DE5}"/>
              </a:ext>
            </a:extLst>
          </p:cNvPr>
          <p:cNvSpPr>
            <a:spLocks noGrp="1"/>
          </p:cNvSpPr>
          <p:nvPr>
            <p:ph idx="1"/>
          </p:nvPr>
        </p:nvSpPr>
        <p:spPr>
          <a:xfrm>
            <a:off x="0" y="1383356"/>
            <a:ext cx="10515600" cy="5032375"/>
          </a:xfrm>
        </p:spPr>
        <p:txBody>
          <a:bodyPr>
            <a:normAutofit/>
          </a:bodyPr>
          <a:lstStyle/>
          <a:p>
            <a:pPr marL="0" indent="0">
              <a:buNone/>
            </a:pPr>
            <a:r>
              <a:rPr lang="en-US" dirty="0"/>
              <a:t>1 – Dog</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0 - ~Dog</a:t>
            </a:r>
          </a:p>
          <a:p>
            <a:pPr marL="0" indent="0">
              <a:buNone/>
            </a:pPr>
            <a:r>
              <a:rPr lang="en-US" dirty="0"/>
              <a:t>			Slobber (ml)</a:t>
            </a:r>
          </a:p>
          <a:p>
            <a:pPr marL="0" indent="0">
              <a:buNone/>
            </a:pPr>
            <a:r>
              <a:rPr lang="en-US" dirty="0"/>
              <a:t>Logistic Function p(X) = </a:t>
            </a:r>
            <a:r>
              <a:rPr lang="en-US" u="sng" dirty="0"/>
              <a:t>  </a:t>
            </a:r>
            <a:r>
              <a:rPr lang="en-US" u="sng" dirty="0" err="1"/>
              <a:t>e</a:t>
            </a:r>
            <a:r>
              <a:rPr lang="en-US" u="sng" baseline="30000" dirty="0" err="1"/>
              <a:t>w</a:t>
            </a:r>
            <a:r>
              <a:rPr lang="el-GR" u="sng" baseline="30000" dirty="0"/>
              <a:t>0+</a:t>
            </a:r>
            <a:r>
              <a:rPr lang="en-US" u="sng" baseline="30000" dirty="0"/>
              <a:t>w</a:t>
            </a:r>
            <a:r>
              <a:rPr lang="el-GR" u="sng" baseline="30000" dirty="0"/>
              <a:t>1</a:t>
            </a:r>
            <a:r>
              <a:rPr lang="en-US" u="sng" baseline="30000" dirty="0"/>
              <a:t>*X      </a:t>
            </a:r>
            <a:r>
              <a:rPr lang="en-US" u="sng" dirty="0"/>
              <a:t> </a:t>
            </a:r>
            <a:r>
              <a:rPr lang="en-US" dirty="0"/>
              <a:t>	</a:t>
            </a:r>
            <a:endParaRPr lang="en-US" u="sng" dirty="0"/>
          </a:p>
          <a:p>
            <a:pPr marL="0" indent="0">
              <a:buNone/>
            </a:pPr>
            <a:r>
              <a:rPr lang="en-US" dirty="0"/>
              <a:t>			         1 + </a:t>
            </a:r>
            <a:r>
              <a:rPr lang="en-US" dirty="0" err="1"/>
              <a:t>e</a:t>
            </a:r>
            <a:r>
              <a:rPr lang="en-US" baseline="30000" dirty="0" err="1"/>
              <a:t>w</a:t>
            </a:r>
            <a:r>
              <a:rPr lang="el-GR" baseline="30000" dirty="0"/>
              <a:t>0+</a:t>
            </a:r>
            <a:r>
              <a:rPr lang="en-US" baseline="30000" dirty="0"/>
              <a:t>w</a:t>
            </a:r>
            <a:r>
              <a:rPr lang="el-GR" baseline="30000" dirty="0"/>
              <a:t>1</a:t>
            </a:r>
            <a:r>
              <a:rPr lang="en-US" baseline="30000" dirty="0"/>
              <a:t>*X</a:t>
            </a:r>
          </a:p>
        </p:txBody>
      </p:sp>
      <p:pic>
        <p:nvPicPr>
          <p:cNvPr id="4" name="Picture 3">
            <a:extLst>
              <a:ext uri="{FF2B5EF4-FFF2-40B4-BE49-F238E27FC236}">
                <a16:creationId xmlns:a16="http://schemas.microsoft.com/office/drawing/2014/main" id="{47366829-AD4C-44F8-8EE7-4686A162B96E}"/>
              </a:ext>
            </a:extLst>
          </p:cNvPr>
          <p:cNvPicPr>
            <a:picLocks noChangeAspect="1"/>
          </p:cNvPicPr>
          <p:nvPr/>
        </p:nvPicPr>
        <p:blipFill>
          <a:blip r:embed="rId2"/>
          <a:stretch>
            <a:fillRect/>
          </a:stretch>
        </p:blipFill>
        <p:spPr>
          <a:xfrm>
            <a:off x="1837853" y="1383356"/>
            <a:ext cx="7288794" cy="2958455"/>
          </a:xfrm>
          <a:prstGeom prst="rect">
            <a:avLst/>
          </a:prstGeom>
        </p:spPr>
      </p:pic>
    </p:spTree>
    <p:extLst>
      <p:ext uri="{BB962C8B-B14F-4D97-AF65-F5344CB8AC3E}">
        <p14:creationId xmlns:p14="http://schemas.microsoft.com/office/powerpoint/2010/main" val="4224423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C30A6-535D-4877-83B2-D21BA77DFCA1}"/>
              </a:ext>
            </a:extLst>
          </p:cNvPr>
          <p:cNvSpPr>
            <a:spLocks noGrp="1"/>
          </p:cNvSpPr>
          <p:nvPr>
            <p:ph type="title"/>
          </p:nvPr>
        </p:nvSpPr>
        <p:spPr/>
        <p:txBody>
          <a:bodyPr/>
          <a:lstStyle/>
          <a:p>
            <a:r>
              <a:rPr lang="en-US" dirty="0"/>
              <a:t>Logistic Function</a:t>
            </a:r>
          </a:p>
        </p:txBody>
      </p:sp>
      <p:sp>
        <p:nvSpPr>
          <p:cNvPr id="3" name="Content Placeholder 2">
            <a:extLst>
              <a:ext uri="{FF2B5EF4-FFF2-40B4-BE49-F238E27FC236}">
                <a16:creationId xmlns:a16="http://schemas.microsoft.com/office/drawing/2014/main" id="{93690086-2EFB-464E-A6AD-E6CEAFD27DE5}"/>
              </a:ext>
            </a:extLst>
          </p:cNvPr>
          <p:cNvSpPr>
            <a:spLocks noGrp="1"/>
          </p:cNvSpPr>
          <p:nvPr>
            <p:ph idx="1"/>
          </p:nvPr>
        </p:nvSpPr>
        <p:spPr>
          <a:xfrm>
            <a:off x="838200" y="1825625"/>
            <a:ext cx="10515600" cy="5032375"/>
          </a:xfrm>
        </p:spPr>
        <p:txBody>
          <a:bodyPr>
            <a:normAutofit/>
          </a:bodyPr>
          <a:lstStyle/>
          <a:p>
            <a:pPr marL="0" indent="0">
              <a:buNone/>
            </a:pPr>
            <a:r>
              <a:rPr lang="en-US" dirty="0"/>
              <a:t>Logistic Function p(X) = </a:t>
            </a:r>
            <a:r>
              <a:rPr lang="en-US" u="sng" dirty="0"/>
              <a:t>  </a:t>
            </a:r>
            <a:r>
              <a:rPr lang="en-US" u="sng" dirty="0" err="1"/>
              <a:t>e</a:t>
            </a:r>
            <a:r>
              <a:rPr lang="en-US" u="sng" baseline="30000" dirty="0" err="1"/>
              <a:t>w</a:t>
            </a:r>
            <a:r>
              <a:rPr lang="el-GR" u="sng" baseline="30000" dirty="0"/>
              <a:t>0+</a:t>
            </a:r>
            <a:r>
              <a:rPr lang="en-US" u="sng" baseline="30000" dirty="0"/>
              <a:t>w</a:t>
            </a:r>
            <a:r>
              <a:rPr lang="el-GR" u="sng" baseline="30000" dirty="0"/>
              <a:t>1</a:t>
            </a:r>
            <a:r>
              <a:rPr lang="en-US" u="sng" baseline="30000" dirty="0"/>
              <a:t>*X      </a:t>
            </a:r>
            <a:r>
              <a:rPr lang="en-US" u="sng" dirty="0"/>
              <a:t> </a:t>
            </a:r>
            <a:r>
              <a:rPr lang="en-US" dirty="0"/>
              <a:t>	= </a:t>
            </a:r>
            <a:r>
              <a:rPr lang="en-US" u="sng" dirty="0"/>
              <a:t> 	1              </a:t>
            </a:r>
            <a:r>
              <a:rPr lang="en-US" dirty="0"/>
              <a:t>	</a:t>
            </a:r>
            <a:endParaRPr lang="en-US" u="sng" dirty="0"/>
          </a:p>
          <a:p>
            <a:pPr marL="0" indent="0">
              <a:buNone/>
            </a:pPr>
            <a:r>
              <a:rPr lang="en-US" dirty="0"/>
              <a:t>			         1 + </a:t>
            </a:r>
            <a:r>
              <a:rPr lang="en-US" dirty="0" err="1"/>
              <a:t>e</a:t>
            </a:r>
            <a:r>
              <a:rPr lang="en-US" baseline="30000" dirty="0" err="1"/>
              <a:t>w</a:t>
            </a:r>
            <a:r>
              <a:rPr lang="el-GR" baseline="30000" dirty="0"/>
              <a:t>0+</a:t>
            </a:r>
            <a:r>
              <a:rPr lang="en-US" baseline="30000" dirty="0"/>
              <a:t>w</a:t>
            </a:r>
            <a:r>
              <a:rPr lang="el-GR" baseline="30000" dirty="0"/>
              <a:t>1</a:t>
            </a:r>
            <a:r>
              <a:rPr lang="en-US" baseline="30000" dirty="0"/>
              <a:t>*X	     </a:t>
            </a:r>
            <a:r>
              <a:rPr lang="en-US" dirty="0"/>
              <a:t>1 + e</a:t>
            </a:r>
            <a:r>
              <a:rPr lang="el-GR" baseline="30000" dirty="0"/>
              <a:t> </a:t>
            </a:r>
            <a:r>
              <a:rPr lang="en-US" baseline="30000" dirty="0"/>
              <a:t>–(w</a:t>
            </a:r>
            <a:r>
              <a:rPr lang="el-GR" baseline="30000" dirty="0"/>
              <a:t>0+</a:t>
            </a:r>
            <a:r>
              <a:rPr lang="en-US" baseline="30000" dirty="0"/>
              <a:t>w</a:t>
            </a:r>
            <a:r>
              <a:rPr lang="el-GR" baseline="30000" dirty="0"/>
              <a:t>1</a:t>
            </a:r>
            <a:r>
              <a:rPr lang="en-US" baseline="30000" dirty="0"/>
              <a:t>*X)</a:t>
            </a:r>
          </a:p>
        </p:txBody>
      </p:sp>
    </p:spTree>
    <p:extLst>
      <p:ext uri="{BB962C8B-B14F-4D97-AF65-F5344CB8AC3E}">
        <p14:creationId xmlns:p14="http://schemas.microsoft.com/office/powerpoint/2010/main" val="3466844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C30A6-535D-4877-83B2-D21BA77DFCA1}"/>
              </a:ext>
            </a:extLst>
          </p:cNvPr>
          <p:cNvSpPr>
            <a:spLocks noGrp="1"/>
          </p:cNvSpPr>
          <p:nvPr>
            <p:ph type="title"/>
          </p:nvPr>
        </p:nvSpPr>
        <p:spPr/>
        <p:txBody>
          <a:bodyPr/>
          <a:lstStyle/>
          <a:p>
            <a:r>
              <a:rPr lang="en-US" dirty="0"/>
              <a:t>Our Problem Space – Dog Slobber</a:t>
            </a:r>
          </a:p>
        </p:txBody>
      </p:sp>
      <p:sp>
        <p:nvSpPr>
          <p:cNvPr id="3" name="Content Placeholder 2">
            <a:extLst>
              <a:ext uri="{FF2B5EF4-FFF2-40B4-BE49-F238E27FC236}">
                <a16:creationId xmlns:a16="http://schemas.microsoft.com/office/drawing/2014/main" id="{93690086-2EFB-464E-A6AD-E6CEAFD27DE5}"/>
              </a:ext>
            </a:extLst>
          </p:cNvPr>
          <p:cNvSpPr>
            <a:spLocks noGrp="1"/>
          </p:cNvSpPr>
          <p:nvPr>
            <p:ph idx="1"/>
          </p:nvPr>
        </p:nvSpPr>
        <p:spPr>
          <a:xfrm>
            <a:off x="0" y="1383356"/>
            <a:ext cx="10515600" cy="5474644"/>
          </a:xfrm>
        </p:spPr>
        <p:txBody>
          <a:bodyPr>
            <a:normAutofit/>
          </a:bodyPr>
          <a:lstStyle/>
          <a:p>
            <a:pPr marL="0" indent="0">
              <a:buNone/>
            </a:pPr>
            <a:r>
              <a:rPr lang="en-US" dirty="0"/>
              <a:t>1 – dog</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0 - ~dog</a:t>
            </a:r>
          </a:p>
          <a:p>
            <a:pPr marL="0" indent="0">
              <a:buNone/>
            </a:pPr>
            <a:r>
              <a:rPr lang="en-US" dirty="0"/>
              <a:t>			Slobber (ml)</a:t>
            </a:r>
          </a:p>
          <a:p>
            <a:pPr marL="0" indent="0">
              <a:buNone/>
            </a:pPr>
            <a:r>
              <a:rPr lang="en-US" dirty="0"/>
              <a:t>	if p(X) &gt;= .5, y = 1</a:t>
            </a:r>
          </a:p>
          <a:p>
            <a:pPr marL="0" indent="0">
              <a:buNone/>
            </a:pPr>
            <a:r>
              <a:rPr lang="en-US" dirty="0"/>
              <a:t>	else, y = 0</a:t>
            </a:r>
          </a:p>
        </p:txBody>
      </p:sp>
      <p:pic>
        <p:nvPicPr>
          <p:cNvPr id="5" name="Picture 4">
            <a:extLst>
              <a:ext uri="{FF2B5EF4-FFF2-40B4-BE49-F238E27FC236}">
                <a16:creationId xmlns:a16="http://schemas.microsoft.com/office/drawing/2014/main" id="{190A9624-479A-4E96-9948-104C17463BE4}"/>
              </a:ext>
            </a:extLst>
          </p:cNvPr>
          <p:cNvPicPr>
            <a:picLocks noChangeAspect="1"/>
          </p:cNvPicPr>
          <p:nvPr/>
        </p:nvPicPr>
        <p:blipFill>
          <a:blip r:embed="rId2"/>
          <a:stretch>
            <a:fillRect/>
          </a:stretch>
        </p:blipFill>
        <p:spPr>
          <a:xfrm>
            <a:off x="1837853" y="1383357"/>
            <a:ext cx="6047715" cy="2945126"/>
          </a:xfrm>
          <a:prstGeom prst="rect">
            <a:avLst/>
          </a:prstGeom>
        </p:spPr>
      </p:pic>
    </p:spTree>
    <p:extLst>
      <p:ext uri="{BB962C8B-B14F-4D97-AF65-F5344CB8AC3E}">
        <p14:creationId xmlns:p14="http://schemas.microsoft.com/office/powerpoint/2010/main" val="2485761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A6507-A683-4C0B-BA90-3257F9FC9E6A}"/>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F0443BF9-BA70-48B3-9390-CFD99684CF18}"/>
              </a:ext>
            </a:extLst>
          </p:cNvPr>
          <p:cNvSpPr>
            <a:spLocks noGrp="1"/>
          </p:cNvSpPr>
          <p:nvPr>
            <p:ph idx="1"/>
          </p:nvPr>
        </p:nvSpPr>
        <p:spPr/>
        <p:txBody>
          <a:bodyPr/>
          <a:lstStyle/>
          <a:p>
            <a:pPr marL="0" indent="0">
              <a:buNone/>
            </a:pPr>
            <a:r>
              <a:rPr lang="en-US" dirty="0"/>
              <a:t> - Simple </a:t>
            </a:r>
            <a:r>
              <a:rPr lang="en-US" i="1" dirty="0"/>
              <a:t>discriminative</a:t>
            </a:r>
            <a:r>
              <a:rPr lang="en-US" dirty="0"/>
              <a:t> model</a:t>
            </a:r>
          </a:p>
          <a:p>
            <a:pPr marL="0" indent="0">
              <a:buNone/>
            </a:pPr>
            <a:r>
              <a:rPr lang="en-US" dirty="0"/>
              <a:t> - Easy to train</a:t>
            </a:r>
          </a:p>
          <a:p>
            <a:pPr marL="0" indent="0">
              <a:buNone/>
            </a:pPr>
            <a:r>
              <a:rPr lang="en-US" dirty="0"/>
              <a:t> - Does not make data assumptions</a:t>
            </a:r>
          </a:p>
          <a:p>
            <a:pPr marL="0" indent="0">
              <a:buNone/>
            </a:pPr>
            <a:r>
              <a:rPr lang="en-US" dirty="0"/>
              <a:t> - Works well on </a:t>
            </a:r>
            <a:r>
              <a:rPr lang="en-US" i="1" dirty="0"/>
              <a:t>medium</a:t>
            </a:r>
            <a:r>
              <a:rPr lang="en-US" dirty="0"/>
              <a:t> data sets</a:t>
            </a:r>
          </a:p>
          <a:p>
            <a:pPr marL="0" indent="0">
              <a:buNone/>
            </a:pPr>
            <a:endParaRPr lang="en-US" dirty="0"/>
          </a:p>
          <a:p>
            <a:pPr marL="0" indent="0">
              <a:buNone/>
            </a:pPr>
            <a:r>
              <a:rPr lang="en-US" dirty="0"/>
              <a:t>Logistic Function</a:t>
            </a:r>
          </a:p>
          <a:p>
            <a:pPr marL="0" indent="0">
              <a:buNone/>
            </a:pPr>
            <a:r>
              <a:rPr lang="en-US" dirty="0"/>
              <a:t> - Probabilistic (values 0 – 1)</a:t>
            </a:r>
          </a:p>
          <a:p>
            <a:pPr marL="0" indent="0">
              <a:buNone/>
            </a:pPr>
            <a:r>
              <a:rPr lang="en-US" dirty="0"/>
              <a:t> - Very Smooth</a:t>
            </a:r>
          </a:p>
        </p:txBody>
      </p:sp>
    </p:spTree>
    <p:extLst>
      <p:ext uri="{BB962C8B-B14F-4D97-AF65-F5344CB8AC3E}">
        <p14:creationId xmlns:p14="http://schemas.microsoft.com/office/powerpoint/2010/main" val="643025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F896-173C-4463-A7A0-1EC4EA89A087}"/>
              </a:ext>
            </a:extLst>
          </p:cNvPr>
          <p:cNvSpPr>
            <a:spLocks noGrp="1"/>
          </p:cNvSpPr>
          <p:nvPr>
            <p:ph type="title"/>
          </p:nvPr>
        </p:nvSpPr>
        <p:spPr/>
        <p:txBody>
          <a:bodyPr>
            <a:normAutofit fontScale="90000"/>
          </a:bodyPr>
          <a:lstStyle/>
          <a:p>
            <a:r>
              <a:rPr lang="en-US" dirty="0"/>
              <a:t>My NLP Problem</a:t>
            </a:r>
          </a:p>
        </p:txBody>
      </p:sp>
      <p:sp>
        <p:nvSpPr>
          <p:cNvPr id="3" name="Text Placeholder 2">
            <a:extLst>
              <a:ext uri="{FF2B5EF4-FFF2-40B4-BE49-F238E27FC236}">
                <a16:creationId xmlns:a16="http://schemas.microsoft.com/office/drawing/2014/main" id="{019DDE18-DDDF-437C-9B19-04124AB2DFD3}"/>
              </a:ext>
            </a:extLst>
          </p:cNvPr>
          <p:cNvSpPr>
            <a:spLocks noGrp="1"/>
          </p:cNvSpPr>
          <p:nvPr>
            <p:ph type="body" idx="1"/>
          </p:nvPr>
        </p:nvSpPr>
        <p:spPr/>
        <p:txBody>
          <a:bodyPr/>
          <a:lstStyle/>
          <a:p>
            <a:pPr marL="152396" indent="0">
              <a:buNone/>
            </a:pPr>
            <a:r>
              <a:rPr lang="en-US" dirty="0"/>
              <a:t> - Manager for Roc Nation</a:t>
            </a:r>
          </a:p>
          <a:p>
            <a:pPr marL="152396" indent="0">
              <a:buNone/>
            </a:pPr>
            <a:r>
              <a:rPr lang="en-US" dirty="0"/>
              <a:t> - Contract renewal for Rihanna</a:t>
            </a:r>
          </a:p>
          <a:p>
            <a:pPr marL="152396" indent="0">
              <a:buNone/>
            </a:pPr>
            <a:r>
              <a:rPr lang="en-US" dirty="0"/>
              <a:t> - What is public hype for her newest album?</a:t>
            </a:r>
          </a:p>
          <a:p>
            <a:pPr marL="152396" indent="0">
              <a:buNone/>
            </a:pPr>
            <a:r>
              <a:rPr lang="en-US" dirty="0"/>
              <a:t>	Positive or ~Positive?</a:t>
            </a:r>
          </a:p>
          <a:p>
            <a:pPr marL="152396" indent="0">
              <a:buNone/>
            </a:pPr>
            <a:endParaRPr lang="en-US" dirty="0"/>
          </a:p>
          <a:p>
            <a:pPr marL="152396" indent="0">
              <a:buNone/>
            </a:pPr>
            <a:endParaRPr lang="en-US" dirty="0"/>
          </a:p>
          <a:p>
            <a:pPr marL="152396" indent="0">
              <a:buNone/>
            </a:pPr>
            <a:r>
              <a:rPr lang="en-US" dirty="0"/>
              <a:t>OUR APPROACH:</a:t>
            </a:r>
          </a:p>
          <a:p>
            <a:pPr marL="152396" indent="0">
              <a:buNone/>
            </a:pPr>
            <a:r>
              <a:rPr lang="en-US" dirty="0"/>
              <a:t>Mining Twitter Feedback</a:t>
            </a:r>
          </a:p>
          <a:p>
            <a:pPr marL="152396" indent="0">
              <a:buNone/>
            </a:pPr>
            <a:endParaRPr lang="en-US" dirty="0"/>
          </a:p>
        </p:txBody>
      </p:sp>
      <p:pic>
        <p:nvPicPr>
          <p:cNvPr id="10242" name="Picture 2" descr="Image result for Rihanna">
            <a:extLst>
              <a:ext uri="{FF2B5EF4-FFF2-40B4-BE49-F238E27FC236}">
                <a16:creationId xmlns:a16="http://schemas.microsoft.com/office/drawing/2014/main" id="{80EE9677-71E2-4B46-9ACD-D466196E6D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4643" y="593367"/>
            <a:ext cx="2661757" cy="3327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512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F6965-0F9E-45E2-BC75-3B14047ED94B}"/>
              </a:ext>
            </a:extLst>
          </p:cNvPr>
          <p:cNvSpPr>
            <a:spLocks noGrp="1"/>
          </p:cNvSpPr>
          <p:nvPr>
            <p:ph type="title"/>
          </p:nvPr>
        </p:nvSpPr>
        <p:spPr/>
        <p:txBody>
          <a:bodyPr>
            <a:normAutofit fontScale="90000"/>
          </a:bodyPr>
          <a:lstStyle/>
          <a:p>
            <a:r>
              <a:rPr lang="en-US" dirty="0"/>
              <a:t>Housing Market – Decision Tree</a:t>
            </a:r>
          </a:p>
        </p:txBody>
      </p:sp>
      <p:sp>
        <p:nvSpPr>
          <p:cNvPr id="3" name="Text Placeholder 2">
            <a:extLst>
              <a:ext uri="{FF2B5EF4-FFF2-40B4-BE49-F238E27FC236}">
                <a16:creationId xmlns:a16="http://schemas.microsoft.com/office/drawing/2014/main" id="{4252B772-C7E2-446C-BA25-5C4B8BE62C7E}"/>
              </a:ext>
            </a:extLst>
          </p:cNvPr>
          <p:cNvSpPr>
            <a:spLocks noGrp="1"/>
          </p:cNvSpPr>
          <p:nvPr>
            <p:ph type="body" idx="1"/>
          </p:nvPr>
        </p:nvSpPr>
        <p:spPr/>
        <p:txBody>
          <a:bodyPr/>
          <a:lstStyle/>
          <a:p>
            <a:endParaRPr lang="en-US" dirty="0"/>
          </a:p>
        </p:txBody>
      </p:sp>
      <p:sp>
        <p:nvSpPr>
          <p:cNvPr id="4" name="Rectangle 3">
            <a:extLst>
              <a:ext uri="{FF2B5EF4-FFF2-40B4-BE49-F238E27FC236}">
                <a16:creationId xmlns:a16="http://schemas.microsoft.com/office/drawing/2014/main" id="{D874A2CB-D8AD-4711-A98D-A5B58CF11AF4}"/>
              </a:ext>
            </a:extLst>
          </p:cNvPr>
          <p:cNvSpPr/>
          <p:nvPr/>
        </p:nvSpPr>
        <p:spPr>
          <a:xfrm>
            <a:off x="130629" y="1419241"/>
            <a:ext cx="2063931" cy="681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Bedrooms &lt; 2</a:t>
            </a:r>
          </a:p>
        </p:txBody>
      </p:sp>
      <p:cxnSp>
        <p:nvCxnSpPr>
          <p:cNvPr id="6" name="Straight Arrow Connector 5">
            <a:extLst>
              <a:ext uri="{FF2B5EF4-FFF2-40B4-BE49-F238E27FC236}">
                <a16:creationId xmlns:a16="http://schemas.microsoft.com/office/drawing/2014/main" id="{36BC1CAD-7059-4F7F-91B3-CA43A667BD29}"/>
              </a:ext>
            </a:extLst>
          </p:cNvPr>
          <p:cNvCxnSpPr>
            <a:cxnSpLocks/>
            <a:stCxn id="4" idx="2"/>
            <a:endCxn id="7" idx="7"/>
          </p:cNvCxnSpPr>
          <p:nvPr/>
        </p:nvCxnSpPr>
        <p:spPr>
          <a:xfrm flipH="1">
            <a:off x="837186" y="2100666"/>
            <a:ext cx="325409" cy="335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77EDE733-59D2-442B-88C5-B8C728666208}"/>
              </a:ext>
            </a:extLst>
          </p:cNvPr>
          <p:cNvSpPr/>
          <p:nvPr/>
        </p:nvSpPr>
        <p:spPr>
          <a:xfrm>
            <a:off x="-69669" y="2280332"/>
            <a:ext cx="1062447" cy="10624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$100k</a:t>
            </a:r>
          </a:p>
        </p:txBody>
      </p:sp>
      <p:sp>
        <p:nvSpPr>
          <p:cNvPr id="13" name="Rectangle 12">
            <a:extLst>
              <a:ext uri="{FF2B5EF4-FFF2-40B4-BE49-F238E27FC236}">
                <a16:creationId xmlns:a16="http://schemas.microsoft.com/office/drawing/2014/main" id="{ECF36D1E-22BB-4205-9E75-78152AC01B05}"/>
              </a:ext>
            </a:extLst>
          </p:cNvPr>
          <p:cNvSpPr/>
          <p:nvPr/>
        </p:nvSpPr>
        <p:spPr>
          <a:xfrm>
            <a:off x="1554481" y="2662176"/>
            <a:ext cx="2063931" cy="681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Bedrooms &lt; 4</a:t>
            </a:r>
          </a:p>
        </p:txBody>
      </p:sp>
      <p:sp>
        <p:nvSpPr>
          <p:cNvPr id="17" name="Oval 16">
            <a:extLst>
              <a:ext uri="{FF2B5EF4-FFF2-40B4-BE49-F238E27FC236}">
                <a16:creationId xmlns:a16="http://schemas.microsoft.com/office/drawing/2014/main" id="{D73C3022-4E9E-477A-A54D-FC0ACF231FE5}"/>
              </a:ext>
            </a:extLst>
          </p:cNvPr>
          <p:cNvSpPr/>
          <p:nvPr/>
        </p:nvSpPr>
        <p:spPr>
          <a:xfrm>
            <a:off x="248386" y="4829670"/>
            <a:ext cx="1062447" cy="10624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$200k</a:t>
            </a:r>
          </a:p>
        </p:txBody>
      </p:sp>
      <p:cxnSp>
        <p:nvCxnSpPr>
          <p:cNvPr id="19" name="Straight Arrow Connector 18">
            <a:extLst>
              <a:ext uri="{FF2B5EF4-FFF2-40B4-BE49-F238E27FC236}">
                <a16:creationId xmlns:a16="http://schemas.microsoft.com/office/drawing/2014/main" id="{B3AEE2B2-E641-488C-93E0-661C140A1A08}"/>
              </a:ext>
            </a:extLst>
          </p:cNvPr>
          <p:cNvCxnSpPr>
            <a:cxnSpLocks/>
            <a:stCxn id="13" idx="2"/>
            <a:endCxn id="22" idx="0"/>
          </p:cNvCxnSpPr>
          <p:nvPr/>
        </p:nvCxnSpPr>
        <p:spPr>
          <a:xfrm flipH="1">
            <a:off x="1619795" y="3343601"/>
            <a:ext cx="966652" cy="408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3FB2F54-B323-4F8F-B72B-31AE38E04F13}"/>
              </a:ext>
            </a:extLst>
          </p:cNvPr>
          <p:cNvSpPr/>
          <p:nvPr/>
        </p:nvSpPr>
        <p:spPr>
          <a:xfrm>
            <a:off x="587829" y="3752195"/>
            <a:ext cx="2063931" cy="681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Bathrooms &lt; 2</a:t>
            </a:r>
          </a:p>
        </p:txBody>
      </p:sp>
      <p:cxnSp>
        <p:nvCxnSpPr>
          <p:cNvPr id="25" name="Straight Arrow Connector 24">
            <a:extLst>
              <a:ext uri="{FF2B5EF4-FFF2-40B4-BE49-F238E27FC236}">
                <a16:creationId xmlns:a16="http://schemas.microsoft.com/office/drawing/2014/main" id="{7A84A2BF-4ECB-4BD0-8357-0361A9241D31}"/>
              </a:ext>
            </a:extLst>
          </p:cNvPr>
          <p:cNvCxnSpPr>
            <a:stCxn id="22" idx="2"/>
            <a:endCxn id="17" idx="0"/>
          </p:cNvCxnSpPr>
          <p:nvPr/>
        </p:nvCxnSpPr>
        <p:spPr>
          <a:xfrm flipH="1">
            <a:off x="779610" y="4433620"/>
            <a:ext cx="840185" cy="396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FCBC108-4303-4301-83EE-C97269E45BC1}"/>
              </a:ext>
            </a:extLst>
          </p:cNvPr>
          <p:cNvCxnSpPr>
            <a:stCxn id="4" idx="2"/>
            <a:endCxn id="13" idx="0"/>
          </p:cNvCxnSpPr>
          <p:nvPr/>
        </p:nvCxnSpPr>
        <p:spPr>
          <a:xfrm>
            <a:off x="1162595" y="2100666"/>
            <a:ext cx="1423852" cy="561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596987D-08EB-4AA9-AA1D-FB4A403264FA}"/>
              </a:ext>
            </a:extLst>
          </p:cNvPr>
          <p:cNvSpPr/>
          <p:nvPr/>
        </p:nvSpPr>
        <p:spPr>
          <a:xfrm>
            <a:off x="3361509" y="3752195"/>
            <a:ext cx="2063931" cy="681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Bedrooms &lt; 6</a:t>
            </a:r>
          </a:p>
        </p:txBody>
      </p:sp>
      <p:sp>
        <p:nvSpPr>
          <p:cNvPr id="30" name="Oval 29">
            <a:extLst>
              <a:ext uri="{FF2B5EF4-FFF2-40B4-BE49-F238E27FC236}">
                <a16:creationId xmlns:a16="http://schemas.microsoft.com/office/drawing/2014/main" id="{EB937548-F092-42A0-B893-AD02AD023EBF}"/>
              </a:ext>
            </a:extLst>
          </p:cNvPr>
          <p:cNvSpPr/>
          <p:nvPr/>
        </p:nvSpPr>
        <p:spPr>
          <a:xfrm>
            <a:off x="1874521" y="4829407"/>
            <a:ext cx="1062447" cy="10624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$300k</a:t>
            </a:r>
          </a:p>
        </p:txBody>
      </p:sp>
      <p:cxnSp>
        <p:nvCxnSpPr>
          <p:cNvPr id="32" name="Straight Arrow Connector 31">
            <a:extLst>
              <a:ext uri="{FF2B5EF4-FFF2-40B4-BE49-F238E27FC236}">
                <a16:creationId xmlns:a16="http://schemas.microsoft.com/office/drawing/2014/main" id="{3B7DE623-5184-41A3-BDDA-A9B556E2BF11}"/>
              </a:ext>
            </a:extLst>
          </p:cNvPr>
          <p:cNvCxnSpPr>
            <a:stCxn id="22" idx="2"/>
            <a:endCxn id="30" idx="0"/>
          </p:cNvCxnSpPr>
          <p:nvPr/>
        </p:nvCxnSpPr>
        <p:spPr>
          <a:xfrm>
            <a:off x="1619795" y="4433620"/>
            <a:ext cx="785950" cy="395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ED0684-F3C1-49EE-AD26-0B23487D1980}"/>
              </a:ext>
            </a:extLst>
          </p:cNvPr>
          <p:cNvCxnSpPr>
            <a:cxnSpLocks/>
            <a:stCxn id="13" idx="2"/>
            <a:endCxn id="28" idx="0"/>
          </p:cNvCxnSpPr>
          <p:nvPr/>
        </p:nvCxnSpPr>
        <p:spPr>
          <a:xfrm>
            <a:off x="2586447" y="3343601"/>
            <a:ext cx="1807028" cy="408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30778AB-D874-4EE8-A807-21CAC873AE38}"/>
              </a:ext>
            </a:extLst>
          </p:cNvPr>
          <p:cNvCxnSpPr>
            <a:cxnSpLocks/>
            <a:stCxn id="28" idx="2"/>
            <a:endCxn id="38" idx="0"/>
          </p:cNvCxnSpPr>
          <p:nvPr/>
        </p:nvCxnSpPr>
        <p:spPr>
          <a:xfrm flipH="1">
            <a:off x="4393474" y="4433620"/>
            <a:ext cx="1" cy="423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877BCE1-525D-44E9-B04A-FDA3A7FA9E88}"/>
              </a:ext>
            </a:extLst>
          </p:cNvPr>
          <p:cNvSpPr/>
          <p:nvPr/>
        </p:nvSpPr>
        <p:spPr>
          <a:xfrm>
            <a:off x="3431082" y="4856956"/>
            <a:ext cx="1924784" cy="681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44" name="Rectangle 43">
            <a:extLst>
              <a:ext uri="{FF2B5EF4-FFF2-40B4-BE49-F238E27FC236}">
                <a16:creationId xmlns:a16="http://schemas.microsoft.com/office/drawing/2014/main" id="{56E2475D-B5A8-442E-B3AC-AB5A91309369}"/>
              </a:ext>
            </a:extLst>
          </p:cNvPr>
          <p:cNvSpPr/>
          <p:nvPr/>
        </p:nvSpPr>
        <p:spPr>
          <a:xfrm>
            <a:off x="6135189" y="1356967"/>
            <a:ext cx="2063931" cy="6814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Bedrooms &lt; 2</a:t>
            </a:r>
          </a:p>
        </p:txBody>
      </p:sp>
      <p:cxnSp>
        <p:nvCxnSpPr>
          <p:cNvPr id="45" name="Straight Arrow Connector 44">
            <a:extLst>
              <a:ext uri="{FF2B5EF4-FFF2-40B4-BE49-F238E27FC236}">
                <a16:creationId xmlns:a16="http://schemas.microsoft.com/office/drawing/2014/main" id="{E3759111-1584-46E9-89DF-24555494A059}"/>
              </a:ext>
            </a:extLst>
          </p:cNvPr>
          <p:cNvCxnSpPr>
            <a:cxnSpLocks/>
            <a:stCxn id="44" idx="2"/>
            <a:endCxn id="46" idx="7"/>
          </p:cNvCxnSpPr>
          <p:nvPr/>
        </p:nvCxnSpPr>
        <p:spPr>
          <a:xfrm flipH="1">
            <a:off x="6841746" y="2038392"/>
            <a:ext cx="325409" cy="335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6527EEAD-0EF1-4291-8A4A-B1F439E5C90F}"/>
              </a:ext>
            </a:extLst>
          </p:cNvPr>
          <p:cNvSpPr/>
          <p:nvPr/>
        </p:nvSpPr>
        <p:spPr>
          <a:xfrm>
            <a:off x="5934891" y="2218058"/>
            <a:ext cx="1062447" cy="10624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$140k</a:t>
            </a:r>
          </a:p>
        </p:txBody>
      </p:sp>
      <p:sp>
        <p:nvSpPr>
          <p:cNvPr id="47" name="Rectangle 46">
            <a:extLst>
              <a:ext uri="{FF2B5EF4-FFF2-40B4-BE49-F238E27FC236}">
                <a16:creationId xmlns:a16="http://schemas.microsoft.com/office/drawing/2014/main" id="{8E78CBC0-F629-44E2-B37F-853837457ECC}"/>
              </a:ext>
            </a:extLst>
          </p:cNvPr>
          <p:cNvSpPr/>
          <p:nvPr/>
        </p:nvSpPr>
        <p:spPr>
          <a:xfrm>
            <a:off x="7559041" y="2599902"/>
            <a:ext cx="2063931" cy="6814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Bedrooms &lt; 4</a:t>
            </a:r>
          </a:p>
        </p:txBody>
      </p:sp>
      <p:sp>
        <p:nvSpPr>
          <p:cNvPr id="48" name="Oval 47">
            <a:extLst>
              <a:ext uri="{FF2B5EF4-FFF2-40B4-BE49-F238E27FC236}">
                <a16:creationId xmlns:a16="http://schemas.microsoft.com/office/drawing/2014/main" id="{3668BCAC-5AFF-4287-9EB2-E9B0176C6912}"/>
              </a:ext>
            </a:extLst>
          </p:cNvPr>
          <p:cNvSpPr/>
          <p:nvPr/>
        </p:nvSpPr>
        <p:spPr>
          <a:xfrm>
            <a:off x="6252946" y="4767396"/>
            <a:ext cx="1062447" cy="10624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$500k</a:t>
            </a:r>
          </a:p>
        </p:txBody>
      </p:sp>
      <p:cxnSp>
        <p:nvCxnSpPr>
          <p:cNvPr id="49" name="Straight Arrow Connector 48">
            <a:extLst>
              <a:ext uri="{FF2B5EF4-FFF2-40B4-BE49-F238E27FC236}">
                <a16:creationId xmlns:a16="http://schemas.microsoft.com/office/drawing/2014/main" id="{A77F5280-87BD-4E40-9E44-63E9CB12BD93}"/>
              </a:ext>
            </a:extLst>
          </p:cNvPr>
          <p:cNvCxnSpPr>
            <a:cxnSpLocks/>
            <a:stCxn id="47" idx="2"/>
            <a:endCxn id="50" idx="0"/>
          </p:cNvCxnSpPr>
          <p:nvPr/>
        </p:nvCxnSpPr>
        <p:spPr>
          <a:xfrm flipH="1">
            <a:off x="7624355" y="3281327"/>
            <a:ext cx="966652" cy="408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27D37E34-310E-4A56-B6AE-FF952200E5A0}"/>
              </a:ext>
            </a:extLst>
          </p:cNvPr>
          <p:cNvSpPr/>
          <p:nvPr/>
        </p:nvSpPr>
        <p:spPr>
          <a:xfrm>
            <a:off x="6592389" y="3689921"/>
            <a:ext cx="2063931" cy="6814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Market = Coastal</a:t>
            </a:r>
          </a:p>
        </p:txBody>
      </p:sp>
      <p:cxnSp>
        <p:nvCxnSpPr>
          <p:cNvPr id="51" name="Straight Arrow Connector 50">
            <a:extLst>
              <a:ext uri="{FF2B5EF4-FFF2-40B4-BE49-F238E27FC236}">
                <a16:creationId xmlns:a16="http://schemas.microsoft.com/office/drawing/2014/main" id="{737F64EE-3623-48AC-8B21-EBEBFF9B8710}"/>
              </a:ext>
            </a:extLst>
          </p:cNvPr>
          <p:cNvCxnSpPr>
            <a:stCxn id="50" idx="2"/>
            <a:endCxn id="48" idx="0"/>
          </p:cNvCxnSpPr>
          <p:nvPr/>
        </p:nvCxnSpPr>
        <p:spPr>
          <a:xfrm flipH="1">
            <a:off x="6784170" y="4371346"/>
            <a:ext cx="840185" cy="396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68B2CA9-85EA-4A22-9B77-4B337EBB5F0D}"/>
              </a:ext>
            </a:extLst>
          </p:cNvPr>
          <p:cNvCxnSpPr>
            <a:stCxn id="44" idx="2"/>
            <a:endCxn id="47" idx="0"/>
          </p:cNvCxnSpPr>
          <p:nvPr/>
        </p:nvCxnSpPr>
        <p:spPr>
          <a:xfrm>
            <a:off x="7167155" y="2038392"/>
            <a:ext cx="1423852" cy="561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580FCAD6-3180-4301-AF39-B234FD0AD628}"/>
              </a:ext>
            </a:extLst>
          </p:cNvPr>
          <p:cNvSpPr/>
          <p:nvPr/>
        </p:nvSpPr>
        <p:spPr>
          <a:xfrm>
            <a:off x="9366069" y="3689921"/>
            <a:ext cx="2063931" cy="6814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Bedrooms &lt; 6</a:t>
            </a:r>
          </a:p>
        </p:txBody>
      </p:sp>
      <p:sp>
        <p:nvSpPr>
          <p:cNvPr id="54" name="Oval 53">
            <a:extLst>
              <a:ext uri="{FF2B5EF4-FFF2-40B4-BE49-F238E27FC236}">
                <a16:creationId xmlns:a16="http://schemas.microsoft.com/office/drawing/2014/main" id="{A40C58AB-5E17-4163-825D-26785679076D}"/>
              </a:ext>
            </a:extLst>
          </p:cNvPr>
          <p:cNvSpPr/>
          <p:nvPr/>
        </p:nvSpPr>
        <p:spPr>
          <a:xfrm>
            <a:off x="7879081" y="4767133"/>
            <a:ext cx="1062447" cy="10624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$250k</a:t>
            </a:r>
          </a:p>
        </p:txBody>
      </p:sp>
      <p:cxnSp>
        <p:nvCxnSpPr>
          <p:cNvPr id="55" name="Straight Arrow Connector 54">
            <a:extLst>
              <a:ext uri="{FF2B5EF4-FFF2-40B4-BE49-F238E27FC236}">
                <a16:creationId xmlns:a16="http://schemas.microsoft.com/office/drawing/2014/main" id="{B7D43353-0FA5-4A8E-9936-41D4D92575AC}"/>
              </a:ext>
            </a:extLst>
          </p:cNvPr>
          <p:cNvCxnSpPr>
            <a:stCxn id="50" idx="2"/>
            <a:endCxn id="54" idx="0"/>
          </p:cNvCxnSpPr>
          <p:nvPr/>
        </p:nvCxnSpPr>
        <p:spPr>
          <a:xfrm>
            <a:off x="7624355" y="4371346"/>
            <a:ext cx="785950" cy="395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2E41361-D3F0-4E49-87EA-216E3D843682}"/>
              </a:ext>
            </a:extLst>
          </p:cNvPr>
          <p:cNvCxnSpPr>
            <a:cxnSpLocks/>
            <a:stCxn id="47" idx="2"/>
            <a:endCxn id="53" idx="0"/>
          </p:cNvCxnSpPr>
          <p:nvPr/>
        </p:nvCxnSpPr>
        <p:spPr>
          <a:xfrm>
            <a:off x="8591007" y="3281327"/>
            <a:ext cx="1807028" cy="408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2A0B148-93BF-44E7-98C8-743E2CF693D1}"/>
              </a:ext>
            </a:extLst>
          </p:cNvPr>
          <p:cNvCxnSpPr>
            <a:cxnSpLocks/>
            <a:stCxn id="53" idx="2"/>
            <a:endCxn id="58" idx="0"/>
          </p:cNvCxnSpPr>
          <p:nvPr/>
        </p:nvCxnSpPr>
        <p:spPr>
          <a:xfrm flipH="1">
            <a:off x="10398034" y="4371346"/>
            <a:ext cx="1" cy="423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81B8B65D-49A2-4DB4-9C5E-954B2EB58D38}"/>
              </a:ext>
            </a:extLst>
          </p:cNvPr>
          <p:cNvSpPr/>
          <p:nvPr/>
        </p:nvSpPr>
        <p:spPr>
          <a:xfrm>
            <a:off x="9435642" y="4794682"/>
            <a:ext cx="1924784" cy="6814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32304811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879C5C-24CE-4C69-ACE8-3CAE658E480E}"/>
              </a:ext>
            </a:extLst>
          </p:cNvPr>
          <p:cNvSpPr>
            <a:spLocks noGrp="1"/>
          </p:cNvSpPr>
          <p:nvPr>
            <p:ph type="title"/>
          </p:nvPr>
        </p:nvSpPr>
        <p:spPr/>
        <p:txBody>
          <a:bodyPr/>
          <a:lstStyle/>
          <a:p>
            <a:r>
              <a:rPr lang="en-US" dirty="0"/>
              <a:t>Everything You Need to Know About Natural Language Processing in 5 Minutes*</a:t>
            </a:r>
          </a:p>
        </p:txBody>
      </p:sp>
      <p:sp>
        <p:nvSpPr>
          <p:cNvPr id="5" name="Text Placeholder 4">
            <a:extLst>
              <a:ext uri="{FF2B5EF4-FFF2-40B4-BE49-F238E27FC236}">
                <a16:creationId xmlns:a16="http://schemas.microsoft.com/office/drawing/2014/main" id="{D94E09EE-970D-4F5D-86D6-B30DCD887615}"/>
              </a:ext>
            </a:extLst>
          </p:cNvPr>
          <p:cNvSpPr>
            <a:spLocks noGrp="1"/>
          </p:cNvSpPr>
          <p:nvPr>
            <p:ph type="body" idx="1"/>
          </p:nvPr>
        </p:nvSpPr>
        <p:spPr/>
        <p:txBody>
          <a:bodyPr/>
          <a:lstStyle/>
          <a:p>
            <a:r>
              <a:rPr lang="en-US" dirty="0"/>
              <a:t>*This is impossible. You’ll talk more about NLP tomorrow, but if you care about doing NLP in the real world, consider taking the NLP Class, CSCI 5832 (cross listed in LING), through Continuing Education.</a:t>
            </a:r>
          </a:p>
        </p:txBody>
      </p:sp>
    </p:spTree>
    <p:extLst>
      <p:ext uri="{BB962C8B-B14F-4D97-AF65-F5344CB8AC3E}">
        <p14:creationId xmlns:p14="http://schemas.microsoft.com/office/powerpoint/2010/main" val="702273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59093F-AAEB-4692-8CEE-B06C87DAF2C9}"/>
              </a:ext>
            </a:extLst>
          </p:cNvPr>
          <p:cNvSpPr>
            <a:spLocks noGrp="1"/>
          </p:cNvSpPr>
          <p:nvPr>
            <p:ph type="title"/>
          </p:nvPr>
        </p:nvSpPr>
        <p:spPr/>
        <p:txBody>
          <a:bodyPr/>
          <a:lstStyle/>
          <a:p>
            <a:r>
              <a:rPr lang="en-US" dirty="0"/>
              <a:t>What’s in a Tweet?</a:t>
            </a:r>
          </a:p>
        </p:txBody>
      </p:sp>
      <p:sp>
        <p:nvSpPr>
          <p:cNvPr id="5" name="Content Placeholder 4">
            <a:extLst>
              <a:ext uri="{FF2B5EF4-FFF2-40B4-BE49-F238E27FC236}">
                <a16:creationId xmlns:a16="http://schemas.microsoft.com/office/drawing/2014/main" id="{36C53517-75F5-425B-95E9-0DA69EFFBE88}"/>
              </a:ext>
            </a:extLst>
          </p:cNvPr>
          <p:cNvSpPr>
            <a:spLocks noGrp="1"/>
          </p:cNvSpPr>
          <p:nvPr>
            <p:ph idx="1"/>
          </p:nvPr>
        </p:nvSpPr>
        <p:spPr/>
        <p:txBody>
          <a:bodyPr>
            <a:normAutofit fontScale="62500" lnSpcReduction="2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err="1"/>
              <a:t>Veletsianos</a:t>
            </a:r>
            <a:r>
              <a:rPr lang="en-US" dirty="0"/>
              <a:t>, G. [</a:t>
            </a:r>
            <a:r>
              <a:rPr lang="en-US" dirty="0" err="1"/>
              <a:t>veletsianos</a:t>
            </a:r>
            <a:r>
              <a:rPr lang="en-US" dirty="0"/>
              <a:t>]. (2015, January 5). That moment when you wish your article was out of peer-review already [Tweet]. Retrieved from https://twitter.com/veletsianos/status/552195307555934208</a:t>
            </a:r>
          </a:p>
        </p:txBody>
      </p:sp>
      <p:pic>
        <p:nvPicPr>
          <p:cNvPr id="1026" name="Picture 2">
            <a:extLst>
              <a:ext uri="{FF2B5EF4-FFF2-40B4-BE49-F238E27FC236}">
                <a16:creationId xmlns:a16="http://schemas.microsoft.com/office/drawing/2014/main" id="{9D6025F6-28B8-4CDE-84B7-8FF6A0A976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712" y="1690688"/>
            <a:ext cx="6124575"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987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A8DA-E78B-4760-BA8E-08B13F48FA1A}"/>
              </a:ext>
            </a:extLst>
          </p:cNvPr>
          <p:cNvSpPr>
            <a:spLocks noGrp="1"/>
          </p:cNvSpPr>
          <p:nvPr>
            <p:ph type="title"/>
          </p:nvPr>
        </p:nvSpPr>
        <p:spPr/>
        <p:txBody>
          <a:bodyPr/>
          <a:lstStyle/>
          <a:p>
            <a:r>
              <a:rPr lang="en-US" dirty="0"/>
              <a:t>Tweets as Documents</a:t>
            </a:r>
          </a:p>
        </p:txBody>
      </p:sp>
      <p:sp>
        <p:nvSpPr>
          <p:cNvPr id="3" name="Content Placeholder 2">
            <a:extLst>
              <a:ext uri="{FF2B5EF4-FFF2-40B4-BE49-F238E27FC236}">
                <a16:creationId xmlns:a16="http://schemas.microsoft.com/office/drawing/2014/main" id="{DAEB54C9-5CE0-4A63-B1A0-B26B4BBD317F}"/>
              </a:ext>
            </a:extLst>
          </p:cNvPr>
          <p:cNvSpPr>
            <a:spLocks noGrp="1"/>
          </p:cNvSpPr>
          <p:nvPr>
            <p:ph idx="1"/>
          </p:nvPr>
        </p:nvSpPr>
        <p:spPr/>
        <p:txBody>
          <a:bodyPr/>
          <a:lstStyle/>
          <a:p>
            <a:pPr marL="0" indent="0">
              <a:buNone/>
            </a:pPr>
            <a:r>
              <a:rPr lang="en-US" dirty="0"/>
              <a:t>Each tweet is a sample</a:t>
            </a:r>
          </a:p>
          <a:p>
            <a:pPr marL="0" indent="0">
              <a:buNone/>
            </a:pPr>
            <a:endParaRPr lang="en-US" dirty="0"/>
          </a:p>
          <a:p>
            <a:pPr marL="0" indent="0">
              <a:buNone/>
            </a:pPr>
            <a:r>
              <a:rPr lang="en-US" dirty="0"/>
              <a:t>Draw features from each</a:t>
            </a:r>
          </a:p>
        </p:txBody>
      </p:sp>
      <p:pic>
        <p:nvPicPr>
          <p:cNvPr id="4" name="Picture 2">
            <a:extLst>
              <a:ext uri="{FF2B5EF4-FFF2-40B4-BE49-F238E27FC236}">
                <a16:creationId xmlns:a16="http://schemas.microsoft.com/office/drawing/2014/main" id="{44854028-7FB0-40F7-BDFA-D2D51F274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9225" y="1472196"/>
            <a:ext cx="6124575" cy="29337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629C09C-8D42-4E8E-9977-704C70705ECA}"/>
              </a:ext>
            </a:extLst>
          </p:cNvPr>
          <p:cNvSpPr/>
          <p:nvPr/>
        </p:nvSpPr>
        <p:spPr>
          <a:xfrm>
            <a:off x="5314949" y="4549676"/>
            <a:ext cx="6877051" cy="2308324"/>
          </a:xfrm>
          <a:prstGeom prst="rect">
            <a:avLst/>
          </a:prstGeom>
        </p:spPr>
        <p:txBody>
          <a:bodyPr wrap="square">
            <a:spAutoFit/>
          </a:bodyPr>
          <a:lstStyle/>
          <a:p>
            <a:endParaRPr lang="en-US" dirty="0">
              <a:solidFill>
                <a:srgbClr val="363948"/>
              </a:solidFill>
              <a:latin typeface="Roboto"/>
            </a:endParaRPr>
          </a:p>
          <a:p>
            <a:endParaRPr lang="en-US" dirty="0">
              <a:solidFill>
                <a:srgbClr val="363948"/>
              </a:solidFill>
              <a:latin typeface="Roboto"/>
            </a:endParaRPr>
          </a:p>
          <a:p>
            <a:endParaRPr lang="en-US" dirty="0">
              <a:solidFill>
                <a:srgbClr val="363948"/>
              </a:solidFill>
              <a:latin typeface="Roboto"/>
            </a:endParaRPr>
          </a:p>
          <a:p>
            <a:r>
              <a:rPr lang="en-US" dirty="0">
                <a:solidFill>
                  <a:srgbClr val="363948"/>
                </a:solidFill>
                <a:latin typeface="Roboto"/>
              </a:rPr>
              <a:t>RRU Library [</a:t>
            </a:r>
            <a:r>
              <a:rPr lang="en-US" dirty="0" err="1">
                <a:solidFill>
                  <a:srgbClr val="363948"/>
                </a:solidFill>
                <a:latin typeface="Roboto"/>
              </a:rPr>
              <a:t>RRULibrary</a:t>
            </a:r>
            <a:r>
              <a:rPr lang="en-US" dirty="0">
                <a:solidFill>
                  <a:srgbClr val="363948"/>
                </a:solidFill>
                <a:latin typeface="Roboto"/>
              </a:rPr>
              <a:t>]. (2015, February 15). Questions about academic writing or #APA style? Find the right answer in </a:t>
            </a:r>
            <a:r>
              <a:rPr lang="en-US" dirty="0" err="1">
                <a:solidFill>
                  <a:srgbClr val="363948"/>
                </a:solidFill>
                <a:latin typeface="Roboto"/>
              </a:rPr>
              <a:t>WriteAnswers</a:t>
            </a:r>
            <a:r>
              <a:rPr lang="en-US" dirty="0">
                <a:solidFill>
                  <a:srgbClr val="363948"/>
                </a:solidFill>
                <a:latin typeface="Roboto"/>
              </a:rPr>
              <a:t> </a:t>
            </a:r>
            <a:r>
              <a:rPr lang="en-US" b="1" dirty="0">
                <a:solidFill>
                  <a:srgbClr val="363948"/>
                </a:solidFill>
                <a:latin typeface="Roboto"/>
                <a:hlinkClick r:id="rId3" tooltip="http://ow.ly/J4fYL"/>
              </a:rPr>
              <a:t>http://ow.ly/J4fYL</a:t>
            </a:r>
            <a:r>
              <a:rPr lang="en-US" dirty="0">
                <a:solidFill>
                  <a:srgbClr val="363948"/>
                </a:solidFill>
                <a:latin typeface="Roboto"/>
              </a:rPr>
              <a:t> [Tweet]. Retrieved from </a:t>
            </a:r>
            <a:r>
              <a:rPr lang="en-US" b="1" dirty="0">
                <a:solidFill>
                  <a:srgbClr val="363948"/>
                </a:solidFill>
                <a:latin typeface="Roboto"/>
                <a:hlinkClick r:id="rId4" tooltip="https://twitter.com/RRULibrary/status/568462871081959425"/>
              </a:rPr>
              <a:t>https://twitter.com/RRULibrary/status/568462871081959425</a:t>
            </a:r>
            <a:endParaRPr lang="en-US" dirty="0"/>
          </a:p>
        </p:txBody>
      </p:sp>
      <p:pic>
        <p:nvPicPr>
          <p:cNvPr id="2050" name="Picture 2">
            <a:extLst>
              <a:ext uri="{FF2B5EF4-FFF2-40B4-BE49-F238E27FC236}">
                <a16:creationId xmlns:a16="http://schemas.microsoft.com/office/drawing/2014/main" id="{CD7A55EB-FCBB-482C-A2D3-A65E63E420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2638" y="2633079"/>
            <a:ext cx="6086475"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7576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9DD98-3454-4993-BCA1-590E1B190920}"/>
              </a:ext>
            </a:extLst>
          </p:cNvPr>
          <p:cNvSpPr>
            <a:spLocks noGrp="1"/>
          </p:cNvSpPr>
          <p:nvPr>
            <p:ph type="title"/>
          </p:nvPr>
        </p:nvSpPr>
        <p:spPr/>
        <p:txBody>
          <a:bodyPr/>
          <a:lstStyle/>
          <a:p>
            <a:r>
              <a:rPr lang="en-US" dirty="0"/>
              <a:t>Words as Features</a:t>
            </a:r>
          </a:p>
        </p:txBody>
      </p:sp>
      <p:sp>
        <p:nvSpPr>
          <p:cNvPr id="3" name="Content Placeholder 2">
            <a:extLst>
              <a:ext uri="{FF2B5EF4-FFF2-40B4-BE49-F238E27FC236}">
                <a16:creationId xmlns:a16="http://schemas.microsoft.com/office/drawing/2014/main" id="{E2B3FBED-7DB8-4CC8-B1B0-221DDA98E55C}"/>
              </a:ext>
            </a:extLst>
          </p:cNvPr>
          <p:cNvSpPr>
            <a:spLocks noGrp="1"/>
          </p:cNvSpPr>
          <p:nvPr>
            <p:ph idx="1"/>
          </p:nvPr>
        </p:nvSpPr>
        <p:spPr/>
        <p:txBody>
          <a:bodyPr/>
          <a:lstStyle/>
          <a:p>
            <a:pPr marL="0" indent="0">
              <a:buNone/>
            </a:pPr>
            <a:r>
              <a:rPr lang="en-US" dirty="0"/>
              <a:t>Look for the presence or absence of any given word, and count that as that feature</a:t>
            </a:r>
          </a:p>
          <a:p>
            <a:pPr marL="0" indent="0">
              <a:buNone/>
            </a:pPr>
            <a:endParaRPr lang="en-US" dirty="0"/>
          </a:p>
          <a:p>
            <a:pPr marL="0" indent="0">
              <a:buNone/>
            </a:pPr>
            <a:r>
              <a:rPr lang="en-US" dirty="0"/>
              <a:t>	</a:t>
            </a:r>
            <a:r>
              <a:rPr lang="en-US" i="1" dirty="0"/>
              <a:t>I think Rihanna’s new album is going to be great!</a:t>
            </a:r>
            <a:endParaRPr lang="en-US" dirty="0"/>
          </a:p>
        </p:txBody>
      </p:sp>
      <p:graphicFrame>
        <p:nvGraphicFramePr>
          <p:cNvPr id="4" name="Content Placeholder 3">
            <a:extLst>
              <a:ext uri="{FF2B5EF4-FFF2-40B4-BE49-F238E27FC236}">
                <a16:creationId xmlns:a16="http://schemas.microsoft.com/office/drawing/2014/main" id="{B5EBAB00-5C27-4F4A-9AAA-10DE0CF1304E}"/>
              </a:ext>
            </a:extLst>
          </p:cNvPr>
          <p:cNvGraphicFramePr>
            <a:graphicFrameLocks/>
          </p:cNvGraphicFramePr>
          <p:nvPr/>
        </p:nvGraphicFramePr>
        <p:xfrm>
          <a:off x="1481373" y="5432108"/>
          <a:ext cx="7691045" cy="741680"/>
        </p:xfrm>
        <a:graphic>
          <a:graphicData uri="http://schemas.openxmlformats.org/drawingml/2006/table">
            <a:tbl>
              <a:tblPr firstRow="1" bandRow="1">
                <a:tableStyleId>{5C22544A-7EE6-4342-B048-85BDC9FD1C3A}</a:tableStyleId>
              </a:tblPr>
              <a:tblGrid>
                <a:gridCol w="1538209">
                  <a:extLst>
                    <a:ext uri="{9D8B030D-6E8A-4147-A177-3AD203B41FA5}">
                      <a16:colId xmlns:a16="http://schemas.microsoft.com/office/drawing/2014/main" val="3048201804"/>
                    </a:ext>
                  </a:extLst>
                </a:gridCol>
                <a:gridCol w="1538209">
                  <a:extLst>
                    <a:ext uri="{9D8B030D-6E8A-4147-A177-3AD203B41FA5}">
                      <a16:colId xmlns:a16="http://schemas.microsoft.com/office/drawing/2014/main" val="2103502276"/>
                    </a:ext>
                  </a:extLst>
                </a:gridCol>
                <a:gridCol w="1538209">
                  <a:extLst>
                    <a:ext uri="{9D8B030D-6E8A-4147-A177-3AD203B41FA5}">
                      <a16:colId xmlns:a16="http://schemas.microsoft.com/office/drawing/2014/main" val="3064558233"/>
                    </a:ext>
                  </a:extLst>
                </a:gridCol>
                <a:gridCol w="1538209">
                  <a:extLst>
                    <a:ext uri="{9D8B030D-6E8A-4147-A177-3AD203B41FA5}">
                      <a16:colId xmlns:a16="http://schemas.microsoft.com/office/drawing/2014/main" val="4044233673"/>
                    </a:ext>
                  </a:extLst>
                </a:gridCol>
                <a:gridCol w="1538209">
                  <a:extLst>
                    <a:ext uri="{9D8B030D-6E8A-4147-A177-3AD203B41FA5}">
                      <a16:colId xmlns:a16="http://schemas.microsoft.com/office/drawing/2014/main" val="3952083959"/>
                    </a:ext>
                  </a:extLst>
                </a:gridCol>
              </a:tblGrid>
              <a:tr h="370840">
                <a:tc>
                  <a:txBody>
                    <a:bodyPr/>
                    <a:lstStyle/>
                    <a:p>
                      <a:r>
                        <a:rPr lang="en-US" i="1" dirty="0">
                          <a:solidFill>
                            <a:sysClr val="windowText" lastClr="000000"/>
                          </a:solidFill>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1</a:t>
                      </a:r>
                      <a:r>
                        <a:rPr lang="en-US" b="0" baseline="0" dirty="0">
                          <a:solidFill>
                            <a:sysClr val="windowText" lastClr="000000"/>
                          </a:solidFill>
                        </a:rPr>
                        <a:t> = “Cool”</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2 </a:t>
                      </a:r>
                      <a:r>
                        <a:rPr lang="en-US" b="0" baseline="0" dirty="0">
                          <a:solidFill>
                            <a:sysClr val="windowText" lastClr="000000"/>
                          </a:solidFill>
                        </a:rPr>
                        <a:t>= “Great”</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3</a:t>
                      </a:r>
                      <a:r>
                        <a:rPr lang="en-US" b="0" baseline="0" dirty="0">
                          <a:solidFill>
                            <a:sysClr val="windowText" lastClr="000000"/>
                          </a:solidFill>
                        </a:rPr>
                        <a:t> = “Bad”</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4</a:t>
                      </a:r>
                      <a:r>
                        <a:rPr lang="en-US" b="0" baseline="0" dirty="0">
                          <a:solidFill>
                            <a:sysClr val="windowText" lastClr="000000"/>
                          </a:solidFill>
                        </a:rPr>
                        <a:t> = “Hate”</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8487459"/>
                  </a:ext>
                </a:extLst>
              </a:tr>
              <a:tr h="370840">
                <a:tc>
                  <a:txBody>
                    <a:bodyPr/>
                    <a:lstStyle/>
                    <a:p>
                      <a:r>
                        <a:rPr lang="en-US" b="1" dirty="0">
                          <a:solidFill>
                            <a:sysClr val="windowText" lastClr="000000"/>
                          </a:solidFill>
                        </a:rPr>
                        <a:t>Is In Tweet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2871589"/>
                  </a:ext>
                </a:extLst>
              </a:tr>
            </a:tbl>
          </a:graphicData>
        </a:graphic>
      </p:graphicFrame>
    </p:spTree>
    <p:extLst>
      <p:ext uri="{BB962C8B-B14F-4D97-AF65-F5344CB8AC3E}">
        <p14:creationId xmlns:p14="http://schemas.microsoft.com/office/powerpoint/2010/main" val="38022800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9DD98-3454-4993-BCA1-590E1B190920}"/>
              </a:ext>
            </a:extLst>
          </p:cNvPr>
          <p:cNvSpPr>
            <a:spLocks noGrp="1"/>
          </p:cNvSpPr>
          <p:nvPr>
            <p:ph type="title"/>
          </p:nvPr>
        </p:nvSpPr>
        <p:spPr/>
        <p:txBody>
          <a:bodyPr/>
          <a:lstStyle/>
          <a:p>
            <a:r>
              <a:rPr lang="en-US" dirty="0"/>
              <a:t>Words as Features</a:t>
            </a:r>
          </a:p>
        </p:txBody>
      </p:sp>
      <p:sp>
        <p:nvSpPr>
          <p:cNvPr id="3" name="Content Placeholder 2">
            <a:extLst>
              <a:ext uri="{FF2B5EF4-FFF2-40B4-BE49-F238E27FC236}">
                <a16:creationId xmlns:a16="http://schemas.microsoft.com/office/drawing/2014/main" id="{E2B3FBED-7DB8-4CC8-B1B0-221DDA98E55C}"/>
              </a:ext>
            </a:extLst>
          </p:cNvPr>
          <p:cNvSpPr>
            <a:spLocks noGrp="1"/>
          </p:cNvSpPr>
          <p:nvPr>
            <p:ph idx="1"/>
          </p:nvPr>
        </p:nvSpPr>
        <p:spPr/>
        <p:txBody>
          <a:bodyPr/>
          <a:lstStyle/>
          <a:p>
            <a:pPr marL="0" indent="0">
              <a:buNone/>
            </a:pPr>
            <a:r>
              <a:rPr lang="en-US" dirty="0"/>
              <a:t>Look for the presence or absence of any given word, and count that as that feature</a:t>
            </a:r>
          </a:p>
          <a:p>
            <a:pPr marL="0" indent="0">
              <a:buNone/>
            </a:pPr>
            <a:endParaRPr lang="en-US" dirty="0"/>
          </a:p>
          <a:p>
            <a:pPr marL="0" indent="0">
              <a:buNone/>
            </a:pPr>
            <a:r>
              <a:rPr lang="en-US" dirty="0"/>
              <a:t>	</a:t>
            </a:r>
            <a:r>
              <a:rPr lang="en-US" i="1" dirty="0"/>
              <a:t>I think Rihanna’s new album is going to be lit!</a:t>
            </a:r>
            <a:endParaRPr lang="en-US" dirty="0"/>
          </a:p>
        </p:txBody>
      </p:sp>
      <p:graphicFrame>
        <p:nvGraphicFramePr>
          <p:cNvPr id="4" name="Content Placeholder 3">
            <a:extLst>
              <a:ext uri="{FF2B5EF4-FFF2-40B4-BE49-F238E27FC236}">
                <a16:creationId xmlns:a16="http://schemas.microsoft.com/office/drawing/2014/main" id="{B5EBAB00-5C27-4F4A-9AAA-10DE0CF1304E}"/>
              </a:ext>
            </a:extLst>
          </p:cNvPr>
          <p:cNvGraphicFramePr>
            <a:graphicFrameLocks/>
          </p:cNvGraphicFramePr>
          <p:nvPr/>
        </p:nvGraphicFramePr>
        <p:xfrm>
          <a:off x="1481373" y="5432108"/>
          <a:ext cx="7691045" cy="741680"/>
        </p:xfrm>
        <a:graphic>
          <a:graphicData uri="http://schemas.openxmlformats.org/drawingml/2006/table">
            <a:tbl>
              <a:tblPr firstRow="1" bandRow="1">
                <a:tableStyleId>{5C22544A-7EE6-4342-B048-85BDC9FD1C3A}</a:tableStyleId>
              </a:tblPr>
              <a:tblGrid>
                <a:gridCol w="1538209">
                  <a:extLst>
                    <a:ext uri="{9D8B030D-6E8A-4147-A177-3AD203B41FA5}">
                      <a16:colId xmlns:a16="http://schemas.microsoft.com/office/drawing/2014/main" val="3048201804"/>
                    </a:ext>
                  </a:extLst>
                </a:gridCol>
                <a:gridCol w="1538209">
                  <a:extLst>
                    <a:ext uri="{9D8B030D-6E8A-4147-A177-3AD203B41FA5}">
                      <a16:colId xmlns:a16="http://schemas.microsoft.com/office/drawing/2014/main" val="2103502276"/>
                    </a:ext>
                  </a:extLst>
                </a:gridCol>
                <a:gridCol w="1538209">
                  <a:extLst>
                    <a:ext uri="{9D8B030D-6E8A-4147-A177-3AD203B41FA5}">
                      <a16:colId xmlns:a16="http://schemas.microsoft.com/office/drawing/2014/main" val="3064558233"/>
                    </a:ext>
                  </a:extLst>
                </a:gridCol>
                <a:gridCol w="1538209">
                  <a:extLst>
                    <a:ext uri="{9D8B030D-6E8A-4147-A177-3AD203B41FA5}">
                      <a16:colId xmlns:a16="http://schemas.microsoft.com/office/drawing/2014/main" val="4044233673"/>
                    </a:ext>
                  </a:extLst>
                </a:gridCol>
                <a:gridCol w="1538209">
                  <a:extLst>
                    <a:ext uri="{9D8B030D-6E8A-4147-A177-3AD203B41FA5}">
                      <a16:colId xmlns:a16="http://schemas.microsoft.com/office/drawing/2014/main" val="3952083959"/>
                    </a:ext>
                  </a:extLst>
                </a:gridCol>
              </a:tblGrid>
              <a:tr h="370840">
                <a:tc>
                  <a:txBody>
                    <a:bodyPr/>
                    <a:lstStyle/>
                    <a:p>
                      <a:r>
                        <a:rPr lang="en-US" i="1" dirty="0">
                          <a:solidFill>
                            <a:sysClr val="windowText" lastClr="000000"/>
                          </a:solidFill>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1</a:t>
                      </a:r>
                      <a:r>
                        <a:rPr lang="en-US" b="0" baseline="0" dirty="0">
                          <a:solidFill>
                            <a:sysClr val="windowText" lastClr="000000"/>
                          </a:solidFill>
                        </a:rPr>
                        <a:t> = “Cool”</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2 </a:t>
                      </a:r>
                      <a:r>
                        <a:rPr lang="en-US" b="0" baseline="0" dirty="0">
                          <a:solidFill>
                            <a:sysClr val="windowText" lastClr="000000"/>
                          </a:solidFill>
                        </a:rPr>
                        <a:t>= “Great”</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3</a:t>
                      </a:r>
                      <a:r>
                        <a:rPr lang="en-US" b="0" baseline="0" dirty="0">
                          <a:solidFill>
                            <a:sysClr val="windowText" lastClr="000000"/>
                          </a:solidFill>
                        </a:rPr>
                        <a:t> = “Bad”</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4</a:t>
                      </a:r>
                      <a:r>
                        <a:rPr lang="en-US" b="0" baseline="0" dirty="0">
                          <a:solidFill>
                            <a:sysClr val="windowText" lastClr="000000"/>
                          </a:solidFill>
                        </a:rPr>
                        <a:t> = “Hate”</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8487459"/>
                  </a:ext>
                </a:extLst>
              </a:tr>
              <a:tr h="370840">
                <a:tc>
                  <a:txBody>
                    <a:bodyPr/>
                    <a:lstStyle/>
                    <a:p>
                      <a:r>
                        <a:rPr lang="en-US" b="1" dirty="0">
                          <a:solidFill>
                            <a:sysClr val="windowText" lastClr="000000"/>
                          </a:solidFill>
                        </a:rPr>
                        <a:t>Is In Tweet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2871589"/>
                  </a:ext>
                </a:extLst>
              </a:tr>
            </a:tbl>
          </a:graphicData>
        </a:graphic>
      </p:graphicFrame>
    </p:spTree>
    <p:extLst>
      <p:ext uri="{BB962C8B-B14F-4D97-AF65-F5344CB8AC3E}">
        <p14:creationId xmlns:p14="http://schemas.microsoft.com/office/powerpoint/2010/main" val="9463909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9B2D2-E89F-4803-80F0-5F787DC5143F}"/>
              </a:ext>
            </a:extLst>
          </p:cNvPr>
          <p:cNvSpPr>
            <a:spLocks noGrp="1"/>
          </p:cNvSpPr>
          <p:nvPr>
            <p:ph type="title"/>
          </p:nvPr>
        </p:nvSpPr>
        <p:spPr/>
        <p:txBody>
          <a:bodyPr/>
          <a:lstStyle/>
          <a:p>
            <a:r>
              <a:rPr lang="en-US" dirty="0"/>
              <a:t>Choosing our Feature Words</a:t>
            </a:r>
          </a:p>
        </p:txBody>
      </p:sp>
      <p:sp>
        <p:nvSpPr>
          <p:cNvPr id="3" name="Content Placeholder 2">
            <a:extLst>
              <a:ext uri="{FF2B5EF4-FFF2-40B4-BE49-F238E27FC236}">
                <a16:creationId xmlns:a16="http://schemas.microsoft.com/office/drawing/2014/main" id="{F86DFB4B-77AF-4C5E-9150-0248952B8EFE}"/>
              </a:ext>
            </a:extLst>
          </p:cNvPr>
          <p:cNvSpPr>
            <a:spLocks noGrp="1"/>
          </p:cNvSpPr>
          <p:nvPr>
            <p:ph idx="1"/>
          </p:nvPr>
        </p:nvSpPr>
        <p:spPr/>
        <p:txBody>
          <a:bodyPr/>
          <a:lstStyle/>
          <a:p>
            <a:pPr marL="0" indent="0">
              <a:buNone/>
            </a:pPr>
            <a:r>
              <a:rPr lang="en-US" dirty="0"/>
              <a:t>How will we pick our words?</a:t>
            </a:r>
          </a:p>
        </p:txBody>
      </p:sp>
    </p:spTree>
    <p:extLst>
      <p:ext uri="{BB962C8B-B14F-4D97-AF65-F5344CB8AC3E}">
        <p14:creationId xmlns:p14="http://schemas.microsoft.com/office/powerpoint/2010/main" val="1718576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9B2D2-E89F-4803-80F0-5F787DC5143F}"/>
              </a:ext>
            </a:extLst>
          </p:cNvPr>
          <p:cNvSpPr>
            <a:spLocks noGrp="1"/>
          </p:cNvSpPr>
          <p:nvPr>
            <p:ph type="title"/>
          </p:nvPr>
        </p:nvSpPr>
        <p:spPr/>
        <p:txBody>
          <a:bodyPr/>
          <a:lstStyle/>
          <a:p>
            <a:r>
              <a:rPr lang="en-US" dirty="0"/>
              <a:t>Choosing our Feature Words</a:t>
            </a:r>
          </a:p>
        </p:txBody>
      </p:sp>
      <p:sp>
        <p:nvSpPr>
          <p:cNvPr id="3" name="Content Placeholder 2">
            <a:extLst>
              <a:ext uri="{FF2B5EF4-FFF2-40B4-BE49-F238E27FC236}">
                <a16:creationId xmlns:a16="http://schemas.microsoft.com/office/drawing/2014/main" id="{F86DFB4B-77AF-4C5E-9150-0248952B8EFE}"/>
              </a:ext>
            </a:extLst>
          </p:cNvPr>
          <p:cNvSpPr>
            <a:spLocks noGrp="1"/>
          </p:cNvSpPr>
          <p:nvPr>
            <p:ph idx="1"/>
          </p:nvPr>
        </p:nvSpPr>
        <p:spPr>
          <a:xfrm>
            <a:off x="838200" y="1825624"/>
            <a:ext cx="10515600" cy="5032375"/>
          </a:xfrm>
        </p:spPr>
        <p:txBody>
          <a:bodyPr/>
          <a:lstStyle/>
          <a:p>
            <a:pPr marL="0" indent="0">
              <a:buNone/>
            </a:pPr>
            <a:r>
              <a:rPr lang="en-US" dirty="0"/>
              <a:t>How will we pick our words?</a:t>
            </a:r>
          </a:p>
          <a:p>
            <a:pPr marL="0" indent="0">
              <a:buNone/>
            </a:pPr>
            <a:endParaRPr lang="en-US" dirty="0"/>
          </a:p>
          <a:p>
            <a:pPr marL="0" indent="0">
              <a:buNone/>
            </a:pPr>
            <a:endParaRPr lang="en-US" dirty="0"/>
          </a:p>
          <a:p>
            <a:pPr marL="0" indent="0">
              <a:buNone/>
            </a:pPr>
            <a:r>
              <a:rPr lang="en-US" i="1" dirty="0"/>
              <a:t>Trust the Experts!</a:t>
            </a:r>
          </a:p>
          <a:p>
            <a:pPr marL="0" indent="0">
              <a:buNone/>
            </a:pPr>
            <a:r>
              <a:rPr lang="en-US" dirty="0"/>
              <a:t>Looking at datasets like AFINN, or </a:t>
            </a:r>
            <a:r>
              <a:rPr lang="en-US" dirty="0" err="1"/>
              <a:t>SentiWordNet</a:t>
            </a:r>
            <a:r>
              <a:rPr lang="en-US" dirty="0"/>
              <a:t>, can give us an idea of words we care about if we’re looking for sentiment.</a:t>
            </a:r>
          </a:p>
          <a:p>
            <a:pPr marL="0" indent="0">
              <a:buNone/>
            </a:pPr>
            <a:endParaRPr lang="en-US" dirty="0"/>
          </a:p>
          <a:p>
            <a:pPr marL="0" indent="0">
              <a:buNone/>
            </a:pPr>
            <a:r>
              <a:rPr lang="en-US" dirty="0"/>
              <a:t> </a:t>
            </a:r>
            <a:r>
              <a:rPr lang="en-US" dirty="0">
                <a:hlinkClick r:id="rId2"/>
              </a:rPr>
              <a:t>https://github.com/fnielsen/afinn/tree/master/afinn/data</a:t>
            </a:r>
            <a:endParaRPr lang="en-US" dirty="0"/>
          </a:p>
          <a:p>
            <a:pPr marL="0" indent="0">
              <a:buNone/>
            </a:pPr>
            <a:r>
              <a:rPr lang="en-US" dirty="0">
                <a:hlinkClick r:id="rId3"/>
              </a:rPr>
              <a:t>https://github.com/aesuli/sentiwordnet</a:t>
            </a:r>
            <a:endParaRPr lang="en-US" dirty="0"/>
          </a:p>
        </p:txBody>
      </p:sp>
    </p:spTree>
    <p:extLst>
      <p:ext uri="{BB962C8B-B14F-4D97-AF65-F5344CB8AC3E}">
        <p14:creationId xmlns:p14="http://schemas.microsoft.com/office/powerpoint/2010/main" val="7510084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9B2D2-E89F-4803-80F0-5F787DC5143F}"/>
              </a:ext>
            </a:extLst>
          </p:cNvPr>
          <p:cNvSpPr>
            <a:spLocks noGrp="1"/>
          </p:cNvSpPr>
          <p:nvPr>
            <p:ph type="title"/>
          </p:nvPr>
        </p:nvSpPr>
        <p:spPr/>
        <p:txBody>
          <a:bodyPr/>
          <a:lstStyle/>
          <a:p>
            <a:r>
              <a:rPr lang="en-US" dirty="0"/>
              <a:t>Choosing our Feature Words</a:t>
            </a:r>
          </a:p>
        </p:txBody>
      </p:sp>
      <p:sp>
        <p:nvSpPr>
          <p:cNvPr id="3" name="Content Placeholder 2">
            <a:extLst>
              <a:ext uri="{FF2B5EF4-FFF2-40B4-BE49-F238E27FC236}">
                <a16:creationId xmlns:a16="http://schemas.microsoft.com/office/drawing/2014/main" id="{F86DFB4B-77AF-4C5E-9150-0248952B8EFE}"/>
              </a:ext>
            </a:extLst>
          </p:cNvPr>
          <p:cNvSpPr>
            <a:spLocks noGrp="1"/>
          </p:cNvSpPr>
          <p:nvPr>
            <p:ph idx="1"/>
          </p:nvPr>
        </p:nvSpPr>
        <p:spPr/>
        <p:txBody>
          <a:bodyPr>
            <a:normAutofit/>
          </a:bodyPr>
          <a:lstStyle/>
          <a:p>
            <a:pPr marL="0" indent="0">
              <a:buNone/>
            </a:pPr>
            <a:r>
              <a:rPr lang="en-US" dirty="0"/>
              <a:t>How will we pick our words?</a:t>
            </a:r>
          </a:p>
          <a:p>
            <a:pPr marL="0" indent="0">
              <a:buNone/>
            </a:pPr>
            <a:endParaRPr lang="en-US" dirty="0"/>
          </a:p>
          <a:p>
            <a:pPr marL="0" indent="0">
              <a:buNone/>
            </a:pPr>
            <a:endParaRPr lang="en-US" dirty="0"/>
          </a:p>
          <a:p>
            <a:pPr marL="0" indent="0">
              <a:buNone/>
            </a:pPr>
            <a:r>
              <a:rPr lang="en-US" i="1" dirty="0"/>
              <a:t>Use all the words in your dictionary?</a:t>
            </a:r>
          </a:p>
          <a:p>
            <a:pPr marL="0" indent="0">
              <a:buNone/>
            </a:pPr>
            <a:r>
              <a:rPr lang="en-US" i="1" dirty="0"/>
              <a:t>Use all the words in your dataset?</a:t>
            </a:r>
          </a:p>
          <a:p>
            <a:pPr marL="0" indent="0">
              <a:buNone/>
            </a:pPr>
            <a:endParaRPr lang="en-US" i="1" dirty="0"/>
          </a:p>
          <a:p>
            <a:pPr marL="0" indent="0">
              <a:buNone/>
            </a:pPr>
            <a:endParaRPr lang="en-US" i="1" dirty="0"/>
          </a:p>
          <a:p>
            <a:pPr marL="0" indent="0">
              <a:buNone/>
            </a:pPr>
            <a:r>
              <a:rPr lang="en-US" i="1" dirty="0"/>
              <a:t>https://imgflip.com/i/3nld61</a:t>
            </a:r>
          </a:p>
        </p:txBody>
      </p:sp>
      <p:pic>
        <p:nvPicPr>
          <p:cNvPr id="3074" name="Picture 2">
            <a:extLst>
              <a:ext uri="{FF2B5EF4-FFF2-40B4-BE49-F238E27FC236}">
                <a16:creationId xmlns:a16="http://schemas.microsoft.com/office/drawing/2014/main" id="{7FCF5163-C751-41B6-8537-21FFC77B72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2631" y="1758156"/>
            <a:ext cx="4486275" cy="448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0787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51E7-2485-4B19-BF4E-65492CC37346}"/>
              </a:ext>
            </a:extLst>
          </p:cNvPr>
          <p:cNvSpPr>
            <a:spLocks noGrp="1"/>
          </p:cNvSpPr>
          <p:nvPr>
            <p:ph type="title"/>
          </p:nvPr>
        </p:nvSpPr>
        <p:spPr/>
        <p:txBody>
          <a:bodyPr/>
          <a:lstStyle/>
          <a:p>
            <a:r>
              <a:rPr lang="en-US" dirty="0"/>
              <a:t>Logistic Regression – Multiple Dimensions</a:t>
            </a:r>
          </a:p>
        </p:txBody>
      </p:sp>
      <p:sp>
        <p:nvSpPr>
          <p:cNvPr id="3" name="Content Placeholder 2">
            <a:extLst>
              <a:ext uri="{FF2B5EF4-FFF2-40B4-BE49-F238E27FC236}">
                <a16:creationId xmlns:a16="http://schemas.microsoft.com/office/drawing/2014/main" id="{18487A05-91AB-43DF-9924-A2EB7E4D7DF4}"/>
              </a:ext>
            </a:extLst>
          </p:cNvPr>
          <p:cNvSpPr>
            <a:spLocks noGrp="1"/>
          </p:cNvSpPr>
          <p:nvPr>
            <p:ph idx="1"/>
          </p:nvPr>
        </p:nvSpPr>
        <p:spPr/>
        <p:txBody>
          <a:bodyPr>
            <a:normAutofit/>
          </a:bodyPr>
          <a:lstStyle/>
          <a:p>
            <a:pPr marL="0" indent="0">
              <a:buNone/>
            </a:pPr>
            <a:r>
              <a:rPr lang="en-US" dirty="0"/>
              <a:t>X = [x</a:t>
            </a:r>
            <a:r>
              <a:rPr lang="en-US" baseline="-25000" dirty="0"/>
              <a:t>1</a:t>
            </a:r>
            <a:r>
              <a:rPr lang="en-US" dirty="0"/>
              <a:t>], we care about w</a:t>
            </a:r>
            <a:r>
              <a:rPr lang="en-US" baseline="-25000" dirty="0"/>
              <a:t>0</a:t>
            </a:r>
            <a:r>
              <a:rPr lang="en-US" dirty="0"/>
              <a:t> (bias, intercept) + w</a:t>
            </a:r>
            <a:r>
              <a:rPr lang="en-US" baseline="-25000" dirty="0"/>
              <a:t>1</a:t>
            </a:r>
            <a:r>
              <a:rPr lang="en-US" dirty="0"/>
              <a:t>(weight, slope) * x</a:t>
            </a:r>
            <a:r>
              <a:rPr lang="en-US" baseline="-25000" dirty="0"/>
              <a:t>1</a:t>
            </a:r>
            <a:endParaRPr lang="en-US" dirty="0"/>
          </a:p>
          <a:p>
            <a:pPr marL="0" indent="0">
              <a:buNone/>
            </a:pPr>
            <a:r>
              <a:rPr lang="en-US" dirty="0"/>
              <a:t>What about multiple dimensions? </a:t>
            </a:r>
            <a:r>
              <a:rPr lang="en-US" i="1" dirty="0"/>
              <a:t>Each Dimension Gets a Weight!</a:t>
            </a:r>
            <a:endParaRPr lang="en-US" dirty="0"/>
          </a:p>
          <a:p>
            <a:pPr marL="0" indent="0">
              <a:buNone/>
            </a:pPr>
            <a:r>
              <a:rPr lang="en-US" dirty="0"/>
              <a:t>X = [x</a:t>
            </a:r>
            <a:r>
              <a:rPr lang="en-US" baseline="-25000" dirty="0"/>
              <a:t>1</a:t>
            </a:r>
            <a:r>
              <a:rPr lang="en-US" dirty="0"/>
              <a:t>, x</a:t>
            </a:r>
            <a:r>
              <a:rPr lang="en-US" baseline="-25000" dirty="0"/>
              <a:t>2</a:t>
            </a:r>
            <a:r>
              <a:rPr lang="en-US" dirty="0"/>
              <a:t>, x</a:t>
            </a:r>
            <a:r>
              <a:rPr lang="en-US" baseline="-25000" dirty="0"/>
              <a:t>3</a:t>
            </a:r>
            <a:r>
              <a:rPr lang="en-US" dirty="0"/>
              <a:t>,…, </a:t>
            </a:r>
            <a:r>
              <a:rPr lang="en-US" dirty="0" err="1"/>
              <a:t>x</a:t>
            </a:r>
            <a:r>
              <a:rPr lang="en-US" baseline="-25000" dirty="0" err="1"/>
              <a:t>n</a:t>
            </a:r>
            <a:r>
              <a:rPr lang="en-US" dirty="0"/>
              <a:t>]</a:t>
            </a:r>
          </a:p>
          <a:p>
            <a:pPr marL="0" indent="0">
              <a:buNone/>
            </a:pPr>
            <a:r>
              <a:rPr lang="en-US" dirty="0"/>
              <a:t>w</a:t>
            </a:r>
            <a:r>
              <a:rPr lang="en-US" baseline="-25000" dirty="0"/>
              <a:t>0</a:t>
            </a:r>
            <a:r>
              <a:rPr lang="en-US" dirty="0"/>
              <a:t> + w</a:t>
            </a:r>
            <a:r>
              <a:rPr lang="en-US" baseline="-25000" dirty="0"/>
              <a:t>1</a:t>
            </a:r>
            <a:r>
              <a:rPr lang="en-US" dirty="0"/>
              <a:t> * x</a:t>
            </a:r>
            <a:r>
              <a:rPr lang="en-US" baseline="-25000" dirty="0"/>
              <a:t>1 </a:t>
            </a:r>
            <a:r>
              <a:rPr lang="en-US" dirty="0"/>
              <a:t>+ w</a:t>
            </a:r>
            <a:r>
              <a:rPr lang="en-US" baseline="-25000" dirty="0"/>
              <a:t>2</a:t>
            </a:r>
            <a:r>
              <a:rPr lang="en-US" dirty="0"/>
              <a:t> * x</a:t>
            </a:r>
            <a:r>
              <a:rPr lang="en-US" baseline="-25000" dirty="0"/>
              <a:t>2 </a:t>
            </a:r>
            <a:r>
              <a:rPr lang="en-US" dirty="0"/>
              <a:t>+ w</a:t>
            </a:r>
            <a:r>
              <a:rPr lang="en-US" baseline="-25000" dirty="0"/>
              <a:t>3</a:t>
            </a:r>
            <a:r>
              <a:rPr lang="en-US" dirty="0"/>
              <a:t> * x</a:t>
            </a:r>
            <a:r>
              <a:rPr lang="en-US" baseline="-25000" dirty="0"/>
              <a:t>3 </a:t>
            </a:r>
            <a:r>
              <a:rPr lang="en-US" dirty="0"/>
              <a:t>+ … + </a:t>
            </a:r>
            <a:r>
              <a:rPr lang="en-US" dirty="0" err="1"/>
              <a:t>w</a:t>
            </a:r>
            <a:r>
              <a:rPr lang="en-US" baseline="-25000" dirty="0" err="1"/>
              <a:t>n</a:t>
            </a:r>
            <a:r>
              <a:rPr lang="en-US" dirty="0"/>
              <a:t> * </a:t>
            </a:r>
            <a:r>
              <a:rPr lang="en-US" dirty="0" err="1"/>
              <a:t>x</a:t>
            </a:r>
            <a:r>
              <a:rPr lang="en-US" baseline="-25000" dirty="0" err="1"/>
              <a:t>n</a:t>
            </a:r>
            <a:r>
              <a:rPr lang="en-US" dirty="0"/>
              <a:t> = W ∙ X</a:t>
            </a:r>
          </a:p>
          <a:p>
            <a:pPr marL="0" indent="0">
              <a:buNone/>
            </a:pPr>
            <a:r>
              <a:rPr lang="en-US" dirty="0"/>
              <a:t>(NOTE: For dot product to work, X needs to be prepended, X = [1,x</a:t>
            </a:r>
            <a:r>
              <a:rPr lang="en-US" baseline="-25000" dirty="0"/>
              <a:t>1</a:t>
            </a:r>
            <a:r>
              <a:rPr lang="en-US" dirty="0"/>
              <a:t>, …])</a:t>
            </a:r>
          </a:p>
          <a:p>
            <a:pPr marL="0" indent="0">
              <a:buNone/>
            </a:pPr>
            <a:endParaRPr lang="en-US" dirty="0"/>
          </a:p>
          <a:p>
            <a:pPr marL="0" indent="0">
              <a:buNone/>
            </a:pPr>
            <a:r>
              <a:rPr lang="en-US" dirty="0"/>
              <a:t>How do we choose a weight? </a:t>
            </a:r>
            <a:r>
              <a:rPr lang="en-US" i="1" dirty="0"/>
              <a:t>Trust the experts? Good guesswork? At random? We’ll explore this later!</a:t>
            </a:r>
            <a:endParaRPr lang="en-US" dirty="0"/>
          </a:p>
        </p:txBody>
      </p:sp>
    </p:spTree>
    <p:extLst>
      <p:ext uri="{BB962C8B-B14F-4D97-AF65-F5344CB8AC3E}">
        <p14:creationId xmlns:p14="http://schemas.microsoft.com/office/powerpoint/2010/main" val="26991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FA0BE-1595-41E5-8B27-EEC8610CAF94}"/>
              </a:ext>
            </a:extLst>
          </p:cNvPr>
          <p:cNvSpPr>
            <a:spLocks noGrp="1"/>
          </p:cNvSpPr>
          <p:nvPr>
            <p:ph type="title"/>
          </p:nvPr>
        </p:nvSpPr>
        <p:spPr/>
        <p:txBody>
          <a:bodyPr/>
          <a:lstStyle/>
          <a:p>
            <a:r>
              <a:rPr lang="en-US" dirty="0"/>
              <a:t>Logistic Regression – Rihanna Example</a:t>
            </a:r>
          </a:p>
        </p:txBody>
      </p:sp>
      <p:sp>
        <p:nvSpPr>
          <p:cNvPr id="3" name="Content Placeholder 2">
            <a:extLst>
              <a:ext uri="{FF2B5EF4-FFF2-40B4-BE49-F238E27FC236}">
                <a16:creationId xmlns:a16="http://schemas.microsoft.com/office/drawing/2014/main" id="{6C9C9CEC-B050-4277-8A31-8161BC4154C8}"/>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p:txBody>
      </p:sp>
      <p:graphicFrame>
        <p:nvGraphicFramePr>
          <p:cNvPr id="4" name="Content Placeholder 3">
            <a:extLst>
              <a:ext uri="{FF2B5EF4-FFF2-40B4-BE49-F238E27FC236}">
                <a16:creationId xmlns:a16="http://schemas.microsoft.com/office/drawing/2014/main" id="{C6A6FFF7-0E34-437F-B5CF-57A81AD5F716}"/>
              </a:ext>
            </a:extLst>
          </p:cNvPr>
          <p:cNvGraphicFramePr>
            <a:graphicFrameLocks/>
          </p:cNvGraphicFramePr>
          <p:nvPr>
            <p:extLst>
              <p:ext uri="{D42A27DB-BD31-4B8C-83A1-F6EECF244321}">
                <p14:modId xmlns:p14="http://schemas.microsoft.com/office/powerpoint/2010/main" val="3539852655"/>
              </p:ext>
            </p:extLst>
          </p:nvPr>
        </p:nvGraphicFramePr>
        <p:xfrm>
          <a:off x="1481373" y="1825625"/>
          <a:ext cx="9229254" cy="741680"/>
        </p:xfrm>
        <a:graphic>
          <a:graphicData uri="http://schemas.openxmlformats.org/drawingml/2006/table">
            <a:tbl>
              <a:tblPr firstRow="1" bandRow="1">
                <a:tableStyleId>{5C22544A-7EE6-4342-B048-85BDC9FD1C3A}</a:tableStyleId>
              </a:tblPr>
              <a:tblGrid>
                <a:gridCol w="1538209">
                  <a:extLst>
                    <a:ext uri="{9D8B030D-6E8A-4147-A177-3AD203B41FA5}">
                      <a16:colId xmlns:a16="http://schemas.microsoft.com/office/drawing/2014/main" val="3048201804"/>
                    </a:ext>
                  </a:extLst>
                </a:gridCol>
                <a:gridCol w="1538209">
                  <a:extLst>
                    <a:ext uri="{9D8B030D-6E8A-4147-A177-3AD203B41FA5}">
                      <a16:colId xmlns:a16="http://schemas.microsoft.com/office/drawing/2014/main" val="2746519814"/>
                    </a:ext>
                  </a:extLst>
                </a:gridCol>
                <a:gridCol w="1538209">
                  <a:extLst>
                    <a:ext uri="{9D8B030D-6E8A-4147-A177-3AD203B41FA5}">
                      <a16:colId xmlns:a16="http://schemas.microsoft.com/office/drawing/2014/main" val="2103502276"/>
                    </a:ext>
                  </a:extLst>
                </a:gridCol>
                <a:gridCol w="1538209">
                  <a:extLst>
                    <a:ext uri="{9D8B030D-6E8A-4147-A177-3AD203B41FA5}">
                      <a16:colId xmlns:a16="http://schemas.microsoft.com/office/drawing/2014/main" val="3064558233"/>
                    </a:ext>
                  </a:extLst>
                </a:gridCol>
                <a:gridCol w="1538209">
                  <a:extLst>
                    <a:ext uri="{9D8B030D-6E8A-4147-A177-3AD203B41FA5}">
                      <a16:colId xmlns:a16="http://schemas.microsoft.com/office/drawing/2014/main" val="4044233673"/>
                    </a:ext>
                  </a:extLst>
                </a:gridCol>
                <a:gridCol w="1538209">
                  <a:extLst>
                    <a:ext uri="{9D8B030D-6E8A-4147-A177-3AD203B41FA5}">
                      <a16:colId xmlns:a16="http://schemas.microsoft.com/office/drawing/2014/main" val="3952083959"/>
                    </a:ext>
                  </a:extLst>
                </a:gridCol>
              </a:tblGrid>
              <a:tr h="370840">
                <a:tc>
                  <a:txBody>
                    <a:bodyPr/>
                    <a:lstStyle/>
                    <a:p>
                      <a:r>
                        <a:rPr lang="en-US" i="1" dirty="0">
                          <a:solidFill>
                            <a:sysClr val="windowText" lastClr="000000"/>
                          </a:solidFill>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i="1" baseline="0" dirty="0">
                          <a:solidFill>
                            <a:sysClr val="windowText" lastClr="000000"/>
                          </a:solidFill>
                        </a:rPr>
                        <a:t>X</a:t>
                      </a:r>
                      <a:r>
                        <a:rPr lang="en-US" b="0" i="1" baseline="-25000" dirty="0">
                          <a:solidFill>
                            <a:sysClr val="windowText" lastClr="000000"/>
                          </a:solidFill>
                        </a:rPr>
                        <a:t>0</a:t>
                      </a:r>
                      <a:r>
                        <a:rPr lang="en-US" b="0" i="1" baseline="0" dirty="0">
                          <a:solidFill>
                            <a:sysClr val="windowText" lastClr="000000"/>
                          </a:solidFill>
                        </a:rPr>
                        <a:t> = Bias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1</a:t>
                      </a:r>
                      <a:r>
                        <a:rPr lang="en-US" b="0" baseline="0" dirty="0">
                          <a:solidFill>
                            <a:sysClr val="windowText" lastClr="000000"/>
                          </a:solidFill>
                        </a:rPr>
                        <a:t> = “Cool”</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2 </a:t>
                      </a:r>
                      <a:r>
                        <a:rPr lang="en-US" b="0" baseline="0" dirty="0">
                          <a:solidFill>
                            <a:sysClr val="windowText" lastClr="000000"/>
                          </a:solidFill>
                        </a:rPr>
                        <a:t>= “Great”</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3</a:t>
                      </a:r>
                      <a:r>
                        <a:rPr lang="en-US" b="0" baseline="0" dirty="0">
                          <a:solidFill>
                            <a:sysClr val="windowText" lastClr="000000"/>
                          </a:solidFill>
                        </a:rPr>
                        <a:t> = “Bad”</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4</a:t>
                      </a:r>
                      <a:r>
                        <a:rPr lang="en-US" b="0" baseline="0" dirty="0">
                          <a:solidFill>
                            <a:sysClr val="windowText" lastClr="000000"/>
                          </a:solidFill>
                        </a:rPr>
                        <a:t> = “Hate”</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8487459"/>
                  </a:ext>
                </a:extLst>
              </a:tr>
              <a:tr h="370840">
                <a:tc>
                  <a:txBody>
                    <a:bodyPr/>
                    <a:lstStyle/>
                    <a:p>
                      <a:r>
                        <a:rPr lang="en-US" b="1" dirty="0">
                          <a:solidFill>
                            <a:sysClr val="windowText" lastClr="000000"/>
                          </a:solidFill>
                        </a:rPr>
                        <a:t>Weight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2871589"/>
                  </a:ext>
                </a:extLst>
              </a:tr>
            </a:tbl>
          </a:graphicData>
        </a:graphic>
      </p:graphicFrame>
    </p:spTree>
    <p:extLst>
      <p:ext uri="{BB962C8B-B14F-4D97-AF65-F5344CB8AC3E}">
        <p14:creationId xmlns:p14="http://schemas.microsoft.com/office/powerpoint/2010/main" val="2372227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898F6-7F8C-4D3E-B3EE-37F2605A03FF}"/>
              </a:ext>
            </a:extLst>
          </p:cNvPr>
          <p:cNvSpPr>
            <a:spLocks noGrp="1"/>
          </p:cNvSpPr>
          <p:nvPr>
            <p:ph type="title"/>
          </p:nvPr>
        </p:nvSpPr>
        <p:spPr/>
        <p:txBody>
          <a:bodyPr/>
          <a:lstStyle/>
          <a:p>
            <a:r>
              <a:rPr lang="en-US" dirty="0"/>
              <a:t>Linear Regression – The Basics</a:t>
            </a:r>
          </a:p>
        </p:txBody>
      </p:sp>
      <p:pic>
        <p:nvPicPr>
          <p:cNvPr id="5122" name="Picture 2" descr="Image result for linear regression housing cost square footage">
            <a:extLst>
              <a:ext uri="{FF2B5EF4-FFF2-40B4-BE49-F238E27FC236}">
                <a16:creationId xmlns:a16="http://schemas.microsoft.com/office/drawing/2014/main" id="{9B3A05ED-BCC3-49E9-B285-7CCE42C497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145" y="1690688"/>
            <a:ext cx="6337709" cy="407651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711C1F28-6AD5-45BF-BC9E-2311D3DC678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994345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6763-55E5-40B8-AADE-E6BCF1BF176B}"/>
              </a:ext>
            </a:extLst>
          </p:cNvPr>
          <p:cNvSpPr>
            <a:spLocks noGrp="1"/>
          </p:cNvSpPr>
          <p:nvPr>
            <p:ph type="title"/>
          </p:nvPr>
        </p:nvSpPr>
        <p:spPr/>
        <p:txBody>
          <a:bodyPr/>
          <a:lstStyle/>
          <a:p>
            <a:r>
              <a:rPr lang="en-US" dirty="0"/>
              <a:t>Logistic Regression – Rihanna Example</a:t>
            </a:r>
          </a:p>
        </p:txBody>
      </p:sp>
      <p:sp>
        <p:nvSpPr>
          <p:cNvPr id="3" name="Content Placeholder 2">
            <a:extLst>
              <a:ext uri="{FF2B5EF4-FFF2-40B4-BE49-F238E27FC236}">
                <a16:creationId xmlns:a16="http://schemas.microsoft.com/office/drawing/2014/main" id="{40B6D677-ED00-4A4D-918C-F56083A95300}"/>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What classification do we give x=[“Cool”, “Bad”]</a:t>
            </a:r>
          </a:p>
          <a:p>
            <a:pPr marL="0" indent="0">
              <a:buNone/>
            </a:pPr>
            <a:r>
              <a:rPr lang="en-US" dirty="0"/>
              <a:t>x = [1, 1, 0, 1, 0]</a:t>
            </a:r>
          </a:p>
          <a:p>
            <a:pPr marL="0" indent="0">
              <a:buNone/>
            </a:pPr>
            <a:r>
              <a:rPr lang="en-US" dirty="0"/>
              <a:t>w</a:t>
            </a:r>
            <a:r>
              <a:rPr lang="en-US" baseline="-25000" dirty="0"/>
              <a:t>0</a:t>
            </a:r>
            <a:r>
              <a:rPr lang="en-US" dirty="0"/>
              <a:t> + w</a:t>
            </a:r>
            <a:r>
              <a:rPr lang="en-US" baseline="-25000" dirty="0"/>
              <a:t>1</a:t>
            </a:r>
            <a:r>
              <a:rPr lang="en-US" dirty="0"/>
              <a:t> * x</a:t>
            </a:r>
            <a:r>
              <a:rPr lang="en-US" baseline="-25000" dirty="0"/>
              <a:t>1 </a:t>
            </a:r>
            <a:r>
              <a:rPr lang="en-US" dirty="0"/>
              <a:t>+ w</a:t>
            </a:r>
            <a:r>
              <a:rPr lang="en-US" baseline="-25000" dirty="0"/>
              <a:t>2</a:t>
            </a:r>
            <a:r>
              <a:rPr lang="en-US" dirty="0"/>
              <a:t> * x</a:t>
            </a:r>
            <a:r>
              <a:rPr lang="en-US" baseline="-25000" dirty="0"/>
              <a:t>2 </a:t>
            </a:r>
            <a:r>
              <a:rPr lang="en-US" dirty="0"/>
              <a:t>+ w</a:t>
            </a:r>
            <a:r>
              <a:rPr lang="en-US" baseline="-25000" dirty="0"/>
              <a:t>3</a:t>
            </a:r>
            <a:r>
              <a:rPr lang="en-US" dirty="0"/>
              <a:t> * x</a:t>
            </a:r>
            <a:r>
              <a:rPr lang="en-US" baseline="-25000" dirty="0"/>
              <a:t>3 </a:t>
            </a:r>
            <a:r>
              <a:rPr lang="en-US" dirty="0"/>
              <a:t>+ w</a:t>
            </a:r>
            <a:r>
              <a:rPr lang="en-US" baseline="-25000" dirty="0"/>
              <a:t>4</a:t>
            </a:r>
            <a:r>
              <a:rPr lang="en-US" dirty="0"/>
              <a:t> * x</a:t>
            </a:r>
            <a:r>
              <a:rPr lang="en-US" baseline="-25000" dirty="0"/>
              <a:t>4</a:t>
            </a:r>
          </a:p>
          <a:p>
            <a:pPr marL="0" indent="0">
              <a:buNone/>
            </a:pPr>
            <a:endParaRPr lang="en-US" dirty="0"/>
          </a:p>
          <a:p>
            <a:pPr marL="0" indent="0">
              <a:buNone/>
            </a:pPr>
            <a:r>
              <a:rPr lang="en-US" dirty="0"/>
              <a:t>0.1 + 1.0 * 1 + 3.0 * 0 + -2.0 * 1 + -3.0 * 0 = -0.9</a:t>
            </a:r>
          </a:p>
          <a:p>
            <a:pPr marL="0" indent="0">
              <a:buNone/>
            </a:pPr>
            <a:endParaRPr lang="en-US" dirty="0"/>
          </a:p>
        </p:txBody>
      </p:sp>
      <p:graphicFrame>
        <p:nvGraphicFramePr>
          <p:cNvPr id="4" name="Content Placeholder 3">
            <a:extLst>
              <a:ext uri="{FF2B5EF4-FFF2-40B4-BE49-F238E27FC236}">
                <a16:creationId xmlns:a16="http://schemas.microsoft.com/office/drawing/2014/main" id="{70EC00BF-2C1A-47B0-8D7B-7B80A2778651}"/>
              </a:ext>
            </a:extLst>
          </p:cNvPr>
          <p:cNvGraphicFramePr>
            <a:graphicFrameLocks/>
          </p:cNvGraphicFramePr>
          <p:nvPr>
            <p:extLst>
              <p:ext uri="{D42A27DB-BD31-4B8C-83A1-F6EECF244321}">
                <p14:modId xmlns:p14="http://schemas.microsoft.com/office/powerpoint/2010/main" val="395288893"/>
              </p:ext>
            </p:extLst>
          </p:nvPr>
        </p:nvGraphicFramePr>
        <p:xfrm>
          <a:off x="1481373" y="1825625"/>
          <a:ext cx="9229254" cy="741680"/>
        </p:xfrm>
        <a:graphic>
          <a:graphicData uri="http://schemas.openxmlformats.org/drawingml/2006/table">
            <a:tbl>
              <a:tblPr firstRow="1" bandRow="1">
                <a:tableStyleId>{5C22544A-7EE6-4342-B048-85BDC9FD1C3A}</a:tableStyleId>
              </a:tblPr>
              <a:tblGrid>
                <a:gridCol w="1538209">
                  <a:extLst>
                    <a:ext uri="{9D8B030D-6E8A-4147-A177-3AD203B41FA5}">
                      <a16:colId xmlns:a16="http://schemas.microsoft.com/office/drawing/2014/main" val="3048201804"/>
                    </a:ext>
                  </a:extLst>
                </a:gridCol>
                <a:gridCol w="1538209">
                  <a:extLst>
                    <a:ext uri="{9D8B030D-6E8A-4147-A177-3AD203B41FA5}">
                      <a16:colId xmlns:a16="http://schemas.microsoft.com/office/drawing/2014/main" val="2746519814"/>
                    </a:ext>
                  </a:extLst>
                </a:gridCol>
                <a:gridCol w="1538209">
                  <a:extLst>
                    <a:ext uri="{9D8B030D-6E8A-4147-A177-3AD203B41FA5}">
                      <a16:colId xmlns:a16="http://schemas.microsoft.com/office/drawing/2014/main" val="2103502276"/>
                    </a:ext>
                  </a:extLst>
                </a:gridCol>
                <a:gridCol w="1538209">
                  <a:extLst>
                    <a:ext uri="{9D8B030D-6E8A-4147-A177-3AD203B41FA5}">
                      <a16:colId xmlns:a16="http://schemas.microsoft.com/office/drawing/2014/main" val="3064558233"/>
                    </a:ext>
                  </a:extLst>
                </a:gridCol>
                <a:gridCol w="1538209">
                  <a:extLst>
                    <a:ext uri="{9D8B030D-6E8A-4147-A177-3AD203B41FA5}">
                      <a16:colId xmlns:a16="http://schemas.microsoft.com/office/drawing/2014/main" val="4044233673"/>
                    </a:ext>
                  </a:extLst>
                </a:gridCol>
                <a:gridCol w="1538209">
                  <a:extLst>
                    <a:ext uri="{9D8B030D-6E8A-4147-A177-3AD203B41FA5}">
                      <a16:colId xmlns:a16="http://schemas.microsoft.com/office/drawing/2014/main" val="3952083959"/>
                    </a:ext>
                  </a:extLst>
                </a:gridCol>
              </a:tblGrid>
              <a:tr h="370840">
                <a:tc>
                  <a:txBody>
                    <a:bodyPr/>
                    <a:lstStyle/>
                    <a:p>
                      <a:r>
                        <a:rPr lang="en-US" i="1" dirty="0">
                          <a:solidFill>
                            <a:sysClr val="windowText" lastClr="000000"/>
                          </a:solidFill>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i="1" baseline="0" dirty="0">
                          <a:solidFill>
                            <a:sysClr val="windowText" lastClr="000000"/>
                          </a:solidFill>
                        </a:rPr>
                        <a:t>X</a:t>
                      </a:r>
                      <a:r>
                        <a:rPr lang="en-US" b="0" i="1" baseline="-25000" dirty="0">
                          <a:solidFill>
                            <a:sysClr val="windowText" lastClr="000000"/>
                          </a:solidFill>
                        </a:rPr>
                        <a:t>0</a:t>
                      </a:r>
                      <a:r>
                        <a:rPr lang="en-US" b="0" i="1" baseline="0" dirty="0">
                          <a:solidFill>
                            <a:sysClr val="windowText" lastClr="000000"/>
                          </a:solidFill>
                        </a:rPr>
                        <a:t> = </a:t>
                      </a:r>
                      <a:r>
                        <a:rPr lang="en-US" b="0" i="1" dirty="0">
                          <a:solidFill>
                            <a:sysClr val="windowText" lastClr="000000"/>
                          </a:solidFill>
                        </a:rPr>
                        <a:t>Bias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1</a:t>
                      </a:r>
                      <a:r>
                        <a:rPr lang="en-US" b="0" baseline="0" dirty="0">
                          <a:solidFill>
                            <a:sysClr val="windowText" lastClr="000000"/>
                          </a:solidFill>
                        </a:rPr>
                        <a:t> = “Cool”</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2 </a:t>
                      </a:r>
                      <a:r>
                        <a:rPr lang="en-US" b="0" baseline="0" dirty="0">
                          <a:solidFill>
                            <a:sysClr val="windowText" lastClr="000000"/>
                          </a:solidFill>
                        </a:rPr>
                        <a:t>= “Great”</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3</a:t>
                      </a:r>
                      <a:r>
                        <a:rPr lang="en-US" b="0" baseline="0" dirty="0">
                          <a:solidFill>
                            <a:sysClr val="windowText" lastClr="000000"/>
                          </a:solidFill>
                        </a:rPr>
                        <a:t> = “Bad”</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4</a:t>
                      </a:r>
                      <a:r>
                        <a:rPr lang="en-US" b="0" baseline="0" dirty="0">
                          <a:solidFill>
                            <a:sysClr val="windowText" lastClr="000000"/>
                          </a:solidFill>
                        </a:rPr>
                        <a:t> = “Hate”</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8487459"/>
                  </a:ext>
                </a:extLst>
              </a:tr>
              <a:tr h="370840">
                <a:tc>
                  <a:txBody>
                    <a:bodyPr/>
                    <a:lstStyle/>
                    <a:p>
                      <a:r>
                        <a:rPr lang="en-US" b="1" dirty="0">
                          <a:solidFill>
                            <a:sysClr val="windowText" lastClr="000000"/>
                          </a:solidFill>
                        </a:rPr>
                        <a:t>Weight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2871589"/>
                  </a:ext>
                </a:extLst>
              </a:tr>
            </a:tbl>
          </a:graphicData>
        </a:graphic>
      </p:graphicFrame>
    </p:spTree>
    <p:extLst>
      <p:ext uri="{BB962C8B-B14F-4D97-AF65-F5344CB8AC3E}">
        <p14:creationId xmlns:p14="http://schemas.microsoft.com/office/powerpoint/2010/main" val="16305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6763-55E5-40B8-AADE-E6BCF1BF176B}"/>
              </a:ext>
            </a:extLst>
          </p:cNvPr>
          <p:cNvSpPr>
            <a:spLocks noGrp="1"/>
          </p:cNvSpPr>
          <p:nvPr>
            <p:ph type="title"/>
          </p:nvPr>
        </p:nvSpPr>
        <p:spPr/>
        <p:txBody>
          <a:bodyPr/>
          <a:lstStyle/>
          <a:p>
            <a:r>
              <a:rPr lang="en-US" dirty="0"/>
              <a:t>Logistic Regression – Rihanna Example</a:t>
            </a:r>
          </a:p>
        </p:txBody>
      </p:sp>
      <p:sp>
        <p:nvSpPr>
          <p:cNvPr id="3" name="Content Placeholder 2">
            <a:extLst>
              <a:ext uri="{FF2B5EF4-FFF2-40B4-BE49-F238E27FC236}">
                <a16:creationId xmlns:a16="http://schemas.microsoft.com/office/drawing/2014/main" id="{40B6D677-ED00-4A4D-918C-F56083A95300}"/>
              </a:ext>
            </a:extLst>
          </p:cNvPr>
          <p:cNvSpPr>
            <a:spLocks noGrp="1"/>
          </p:cNvSpPr>
          <p:nvPr>
            <p:ph idx="1"/>
          </p:nvPr>
        </p:nvSpPr>
        <p:spPr>
          <a:xfrm>
            <a:off x="838200" y="1825624"/>
            <a:ext cx="10515600" cy="5032375"/>
          </a:xfrm>
        </p:spPr>
        <p:txBody>
          <a:bodyPr/>
          <a:lstStyle/>
          <a:p>
            <a:pPr marL="0" indent="0">
              <a:buNone/>
            </a:pPr>
            <a:endParaRPr lang="en-US" dirty="0"/>
          </a:p>
          <a:p>
            <a:pPr marL="0" indent="0">
              <a:buNone/>
            </a:pPr>
            <a:endParaRPr lang="en-US" dirty="0"/>
          </a:p>
          <a:p>
            <a:pPr marL="0" indent="0">
              <a:buNone/>
            </a:pPr>
            <a:r>
              <a:rPr lang="en-US" dirty="0"/>
              <a:t>What classification do we give x=[“Cool”, “Bad”]</a:t>
            </a:r>
          </a:p>
          <a:p>
            <a:pPr marL="0" indent="0">
              <a:buNone/>
            </a:pPr>
            <a:r>
              <a:rPr lang="en-US" dirty="0"/>
              <a:t>x = [1, 1, 0, 1, 0]</a:t>
            </a:r>
          </a:p>
          <a:p>
            <a:pPr marL="0" indent="0">
              <a:buNone/>
            </a:pPr>
            <a:r>
              <a:rPr lang="en-US" dirty="0"/>
              <a:t>Score = -0.9</a:t>
            </a:r>
          </a:p>
          <a:p>
            <a:pPr marL="0" indent="0">
              <a:buNone/>
            </a:pPr>
            <a:r>
              <a:rPr lang="en-US" u="sng" dirty="0"/>
              <a:t> 	1              </a:t>
            </a:r>
            <a:r>
              <a:rPr lang="en-US" dirty="0"/>
              <a:t>	= 0.289 &lt; 0.5 = Negative Tweet!</a:t>
            </a:r>
            <a:endParaRPr lang="en-US" u="sng" dirty="0"/>
          </a:p>
          <a:p>
            <a:pPr marL="0" indent="0">
              <a:buNone/>
            </a:pPr>
            <a:r>
              <a:rPr lang="en-US" dirty="0"/>
              <a:t> 1 + e</a:t>
            </a:r>
            <a:r>
              <a:rPr lang="el-GR" baseline="30000" dirty="0"/>
              <a:t> </a:t>
            </a:r>
            <a:r>
              <a:rPr lang="en-US" baseline="30000" dirty="0"/>
              <a:t>–(-0.9)</a:t>
            </a:r>
          </a:p>
          <a:p>
            <a:pPr marL="0" indent="0">
              <a:buNone/>
            </a:pPr>
            <a:endParaRPr lang="en-US" dirty="0"/>
          </a:p>
        </p:txBody>
      </p:sp>
      <p:graphicFrame>
        <p:nvGraphicFramePr>
          <p:cNvPr id="4" name="Content Placeholder 3">
            <a:extLst>
              <a:ext uri="{FF2B5EF4-FFF2-40B4-BE49-F238E27FC236}">
                <a16:creationId xmlns:a16="http://schemas.microsoft.com/office/drawing/2014/main" id="{70EC00BF-2C1A-47B0-8D7B-7B80A2778651}"/>
              </a:ext>
            </a:extLst>
          </p:cNvPr>
          <p:cNvGraphicFramePr>
            <a:graphicFrameLocks/>
          </p:cNvGraphicFramePr>
          <p:nvPr>
            <p:extLst>
              <p:ext uri="{D42A27DB-BD31-4B8C-83A1-F6EECF244321}">
                <p14:modId xmlns:p14="http://schemas.microsoft.com/office/powerpoint/2010/main" val="3515153183"/>
              </p:ext>
            </p:extLst>
          </p:nvPr>
        </p:nvGraphicFramePr>
        <p:xfrm>
          <a:off x="1481373" y="1825625"/>
          <a:ext cx="9229254" cy="741680"/>
        </p:xfrm>
        <a:graphic>
          <a:graphicData uri="http://schemas.openxmlformats.org/drawingml/2006/table">
            <a:tbl>
              <a:tblPr firstRow="1" bandRow="1">
                <a:tableStyleId>{5C22544A-7EE6-4342-B048-85BDC9FD1C3A}</a:tableStyleId>
              </a:tblPr>
              <a:tblGrid>
                <a:gridCol w="1538209">
                  <a:extLst>
                    <a:ext uri="{9D8B030D-6E8A-4147-A177-3AD203B41FA5}">
                      <a16:colId xmlns:a16="http://schemas.microsoft.com/office/drawing/2014/main" val="3048201804"/>
                    </a:ext>
                  </a:extLst>
                </a:gridCol>
                <a:gridCol w="1538209">
                  <a:extLst>
                    <a:ext uri="{9D8B030D-6E8A-4147-A177-3AD203B41FA5}">
                      <a16:colId xmlns:a16="http://schemas.microsoft.com/office/drawing/2014/main" val="2746519814"/>
                    </a:ext>
                  </a:extLst>
                </a:gridCol>
                <a:gridCol w="1538209">
                  <a:extLst>
                    <a:ext uri="{9D8B030D-6E8A-4147-A177-3AD203B41FA5}">
                      <a16:colId xmlns:a16="http://schemas.microsoft.com/office/drawing/2014/main" val="2103502276"/>
                    </a:ext>
                  </a:extLst>
                </a:gridCol>
                <a:gridCol w="1538209">
                  <a:extLst>
                    <a:ext uri="{9D8B030D-6E8A-4147-A177-3AD203B41FA5}">
                      <a16:colId xmlns:a16="http://schemas.microsoft.com/office/drawing/2014/main" val="3064558233"/>
                    </a:ext>
                  </a:extLst>
                </a:gridCol>
                <a:gridCol w="1538209">
                  <a:extLst>
                    <a:ext uri="{9D8B030D-6E8A-4147-A177-3AD203B41FA5}">
                      <a16:colId xmlns:a16="http://schemas.microsoft.com/office/drawing/2014/main" val="4044233673"/>
                    </a:ext>
                  </a:extLst>
                </a:gridCol>
                <a:gridCol w="1538209">
                  <a:extLst>
                    <a:ext uri="{9D8B030D-6E8A-4147-A177-3AD203B41FA5}">
                      <a16:colId xmlns:a16="http://schemas.microsoft.com/office/drawing/2014/main" val="3952083959"/>
                    </a:ext>
                  </a:extLst>
                </a:gridCol>
              </a:tblGrid>
              <a:tr h="370840">
                <a:tc>
                  <a:txBody>
                    <a:bodyPr/>
                    <a:lstStyle/>
                    <a:p>
                      <a:r>
                        <a:rPr lang="en-US" i="1" dirty="0">
                          <a:solidFill>
                            <a:sysClr val="windowText" lastClr="000000"/>
                          </a:solidFill>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i="1" baseline="0" dirty="0">
                          <a:solidFill>
                            <a:sysClr val="windowText" lastClr="000000"/>
                          </a:solidFill>
                        </a:rPr>
                        <a:t>X</a:t>
                      </a:r>
                      <a:r>
                        <a:rPr lang="en-US" b="0" i="1" baseline="-25000" dirty="0">
                          <a:solidFill>
                            <a:sysClr val="windowText" lastClr="000000"/>
                          </a:solidFill>
                        </a:rPr>
                        <a:t>0</a:t>
                      </a:r>
                      <a:r>
                        <a:rPr lang="en-US" b="0" i="1" baseline="0" dirty="0">
                          <a:solidFill>
                            <a:sysClr val="windowText" lastClr="000000"/>
                          </a:solidFill>
                        </a:rPr>
                        <a:t> = </a:t>
                      </a:r>
                      <a:r>
                        <a:rPr lang="en-US" b="0" i="1" dirty="0">
                          <a:solidFill>
                            <a:sysClr val="windowText" lastClr="000000"/>
                          </a:solidFill>
                        </a:rPr>
                        <a:t>Bias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1</a:t>
                      </a:r>
                      <a:r>
                        <a:rPr lang="en-US" b="0" baseline="0" dirty="0">
                          <a:solidFill>
                            <a:sysClr val="windowText" lastClr="000000"/>
                          </a:solidFill>
                        </a:rPr>
                        <a:t> = “Cool”</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2 </a:t>
                      </a:r>
                      <a:r>
                        <a:rPr lang="en-US" b="0" baseline="0" dirty="0">
                          <a:solidFill>
                            <a:sysClr val="windowText" lastClr="000000"/>
                          </a:solidFill>
                        </a:rPr>
                        <a:t>= “Great”</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3</a:t>
                      </a:r>
                      <a:r>
                        <a:rPr lang="en-US" b="0" baseline="0" dirty="0">
                          <a:solidFill>
                            <a:sysClr val="windowText" lastClr="000000"/>
                          </a:solidFill>
                        </a:rPr>
                        <a:t> = “Bad”</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4</a:t>
                      </a:r>
                      <a:r>
                        <a:rPr lang="en-US" b="0" baseline="0" dirty="0">
                          <a:solidFill>
                            <a:sysClr val="windowText" lastClr="000000"/>
                          </a:solidFill>
                        </a:rPr>
                        <a:t> = “Hate”</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8487459"/>
                  </a:ext>
                </a:extLst>
              </a:tr>
              <a:tr h="370840">
                <a:tc>
                  <a:txBody>
                    <a:bodyPr/>
                    <a:lstStyle/>
                    <a:p>
                      <a:r>
                        <a:rPr lang="en-US" b="1" dirty="0">
                          <a:solidFill>
                            <a:sysClr val="windowText" lastClr="000000"/>
                          </a:solidFill>
                        </a:rPr>
                        <a:t>Weight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2871589"/>
                  </a:ext>
                </a:extLst>
              </a:tr>
            </a:tbl>
          </a:graphicData>
        </a:graphic>
      </p:graphicFrame>
    </p:spTree>
    <p:extLst>
      <p:ext uri="{BB962C8B-B14F-4D97-AF65-F5344CB8AC3E}">
        <p14:creationId xmlns:p14="http://schemas.microsoft.com/office/powerpoint/2010/main" val="14981315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6763-55E5-40B8-AADE-E6BCF1BF176B}"/>
              </a:ext>
            </a:extLst>
          </p:cNvPr>
          <p:cNvSpPr>
            <a:spLocks noGrp="1"/>
          </p:cNvSpPr>
          <p:nvPr>
            <p:ph type="title"/>
          </p:nvPr>
        </p:nvSpPr>
        <p:spPr/>
        <p:txBody>
          <a:bodyPr/>
          <a:lstStyle/>
          <a:p>
            <a:r>
              <a:rPr lang="en-US" dirty="0"/>
              <a:t>Logistic Regression – Rihanna Example</a:t>
            </a:r>
          </a:p>
        </p:txBody>
      </p:sp>
      <p:sp>
        <p:nvSpPr>
          <p:cNvPr id="3" name="Content Placeholder 2">
            <a:extLst>
              <a:ext uri="{FF2B5EF4-FFF2-40B4-BE49-F238E27FC236}">
                <a16:creationId xmlns:a16="http://schemas.microsoft.com/office/drawing/2014/main" id="{40B6D677-ED00-4A4D-918C-F56083A95300}"/>
              </a:ext>
            </a:extLst>
          </p:cNvPr>
          <p:cNvSpPr>
            <a:spLocks noGrp="1"/>
          </p:cNvSpPr>
          <p:nvPr>
            <p:ph idx="1"/>
          </p:nvPr>
        </p:nvSpPr>
        <p:spPr>
          <a:xfrm>
            <a:off x="838200" y="1825624"/>
            <a:ext cx="10515600" cy="5032375"/>
          </a:xfrm>
        </p:spPr>
        <p:txBody>
          <a:bodyPr/>
          <a:lstStyle/>
          <a:p>
            <a:pPr marL="0" indent="0">
              <a:buNone/>
            </a:pPr>
            <a:endParaRPr lang="en-US" dirty="0"/>
          </a:p>
          <a:p>
            <a:pPr marL="0" indent="0">
              <a:buNone/>
            </a:pPr>
            <a:endParaRPr lang="en-US" dirty="0"/>
          </a:p>
          <a:p>
            <a:pPr marL="0" indent="0">
              <a:buNone/>
            </a:pPr>
            <a:r>
              <a:rPr lang="en-US" dirty="0"/>
              <a:t>What classification do we give x=[“Cool”, “Bad”]</a:t>
            </a:r>
          </a:p>
          <a:p>
            <a:pPr marL="0" indent="0">
              <a:buNone/>
            </a:pPr>
            <a:r>
              <a:rPr lang="en-US" dirty="0"/>
              <a:t>x = [1, 1, 0, 1, 0]</a:t>
            </a:r>
          </a:p>
          <a:p>
            <a:pPr marL="0" indent="0">
              <a:buNone/>
            </a:pPr>
            <a:r>
              <a:rPr lang="en-US" dirty="0"/>
              <a:t>Score = -0.9</a:t>
            </a:r>
          </a:p>
          <a:p>
            <a:pPr marL="0" indent="0">
              <a:buNone/>
            </a:pPr>
            <a:r>
              <a:rPr lang="en-US" u="sng" dirty="0"/>
              <a:t> 	1              </a:t>
            </a:r>
            <a:r>
              <a:rPr lang="en-US" dirty="0"/>
              <a:t>	= 0.289 &lt; 0.5 = Negative Tweet!</a:t>
            </a:r>
            <a:endParaRPr lang="en-US" u="sng" dirty="0"/>
          </a:p>
          <a:p>
            <a:pPr marL="0" indent="0">
              <a:buNone/>
            </a:pPr>
            <a:r>
              <a:rPr lang="en-US" dirty="0"/>
              <a:t> 1 + e</a:t>
            </a:r>
            <a:r>
              <a:rPr lang="el-GR" baseline="30000" dirty="0"/>
              <a:t> </a:t>
            </a:r>
            <a:r>
              <a:rPr lang="en-US" baseline="30000" dirty="0"/>
              <a:t>–(-0.9)</a:t>
            </a:r>
          </a:p>
          <a:p>
            <a:pPr marL="0" indent="0">
              <a:buNone/>
            </a:pPr>
            <a:endParaRPr lang="en-US" dirty="0"/>
          </a:p>
        </p:txBody>
      </p:sp>
      <p:graphicFrame>
        <p:nvGraphicFramePr>
          <p:cNvPr id="4" name="Content Placeholder 3">
            <a:extLst>
              <a:ext uri="{FF2B5EF4-FFF2-40B4-BE49-F238E27FC236}">
                <a16:creationId xmlns:a16="http://schemas.microsoft.com/office/drawing/2014/main" id="{70EC00BF-2C1A-47B0-8D7B-7B80A2778651}"/>
              </a:ext>
            </a:extLst>
          </p:cNvPr>
          <p:cNvGraphicFramePr>
            <a:graphicFrameLocks/>
          </p:cNvGraphicFramePr>
          <p:nvPr>
            <p:extLst>
              <p:ext uri="{D42A27DB-BD31-4B8C-83A1-F6EECF244321}">
                <p14:modId xmlns:p14="http://schemas.microsoft.com/office/powerpoint/2010/main" val="2228122798"/>
              </p:ext>
            </p:extLst>
          </p:nvPr>
        </p:nvGraphicFramePr>
        <p:xfrm>
          <a:off x="1481373" y="1825625"/>
          <a:ext cx="9229254" cy="741680"/>
        </p:xfrm>
        <a:graphic>
          <a:graphicData uri="http://schemas.openxmlformats.org/drawingml/2006/table">
            <a:tbl>
              <a:tblPr firstRow="1" bandRow="1">
                <a:tableStyleId>{5C22544A-7EE6-4342-B048-85BDC9FD1C3A}</a:tableStyleId>
              </a:tblPr>
              <a:tblGrid>
                <a:gridCol w="1538209">
                  <a:extLst>
                    <a:ext uri="{9D8B030D-6E8A-4147-A177-3AD203B41FA5}">
                      <a16:colId xmlns:a16="http://schemas.microsoft.com/office/drawing/2014/main" val="3048201804"/>
                    </a:ext>
                  </a:extLst>
                </a:gridCol>
                <a:gridCol w="1538209">
                  <a:extLst>
                    <a:ext uri="{9D8B030D-6E8A-4147-A177-3AD203B41FA5}">
                      <a16:colId xmlns:a16="http://schemas.microsoft.com/office/drawing/2014/main" val="2746519814"/>
                    </a:ext>
                  </a:extLst>
                </a:gridCol>
                <a:gridCol w="1538209">
                  <a:extLst>
                    <a:ext uri="{9D8B030D-6E8A-4147-A177-3AD203B41FA5}">
                      <a16:colId xmlns:a16="http://schemas.microsoft.com/office/drawing/2014/main" val="2103502276"/>
                    </a:ext>
                  </a:extLst>
                </a:gridCol>
                <a:gridCol w="1538209">
                  <a:extLst>
                    <a:ext uri="{9D8B030D-6E8A-4147-A177-3AD203B41FA5}">
                      <a16:colId xmlns:a16="http://schemas.microsoft.com/office/drawing/2014/main" val="3064558233"/>
                    </a:ext>
                  </a:extLst>
                </a:gridCol>
                <a:gridCol w="1538209">
                  <a:extLst>
                    <a:ext uri="{9D8B030D-6E8A-4147-A177-3AD203B41FA5}">
                      <a16:colId xmlns:a16="http://schemas.microsoft.com/office/drawing/2014/main" val="4044233673"/>
                    </a:ext>
                  </a:extLst>
                </a:gridCol>
                <a:gridCol w="1538209">
                  <a:extLst>
                    <a:ext uri="{9D8B030D-6E8A-4147-A177-3AD203B41FA5}">
                      <a16:colId xmlns:a16="http://schemas.microsoft.com/office/drawing/2014/main" val="3952083959"/>
                    </a:ext>
                  </a:extLst>
                </a:gridCol>
              </a:tblGrid>
              <a:tr h="370840">
                <a:tc>
                  <a:txBody>
                    <a:bodyPr/>
                    <a:lstStyle/>
                    <a:p>
                      <a:r>
                        <a:rPr lang="en-US" i="1" dirty="0">
                          <a:solidFill>
                            <a:sysClr val="windowText" lastClr="000000"/>
                          </a:solidFill>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i="1" baseline="0" dirty="0">
                          <a:solidFill>
                            <a:sysClr val="windowText" lastClr="000000"/>
                          </a:solidFill>
                        </a:rPr>
                        <a:t>X</a:t>
                      </a:r>
                      <a:r>
                        <a:rPr lang="en-US" b="0" i="1" baseline="-25000" dirty="0">
                          <a:solidFill>
                            <a:sysClr val="windowText" lastClr="000000"/>
                          </a:solidFill>
                        </a:rPr>
                        <a:t>0</a:t>
                      </a:r>
                      <a:r>
                        <a:rPr lang="en-US" b="0" i="1" baseline="0" dirty="0">
                          <a:solidFill>
                            <a:sysClr val="windowText" lastClr="000000"/>
                          </a:solidFill>
                        </a:rPr>
                        <a:t> = </a:t>
                      </a:r>
                      <a:r>
                        <a:rPr lang="en-US" b="0" i="1" dirty="0">
                          <a:solidFill>
                            <a:sysClr val="windowText" lastClr="000000"/>
                          </a:solidFill>
                        </a:rPr>
                        <a:t>Bias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1</a:t>
                      </a:r>
                      <a:r>
                        <a:rPr lang="en-US" b="0" baseline="0" dirty="0">
                          <a:solidFill>
                            <a:sysClr val="windowText" lastClr="000000"/>
                          </a:solidFill>
                        </a:rPr>
                        <a:t> = “Cool”</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2 </a:t>
                      </a:r>
                      <a:r>
                        <a:rPr lang="en-US" b="0" baseline="0" dirty="0">
                          <a:solidFill>
                            <a:sysClr val="windowText" lastClr="000000"/>
                          </a:solidFill>
                        </a:rPr>
                        <a:t>= “Great”</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3</a:t>
                      </a:r>
                      <a:r>
                        <a:rPr lang="en-US" b="0" baseline="0" dirty="0">
                          <a:solidFill>
                            <a:sysClr val="windowText" lastClr="000000"/>
                          </a:solidFill>
                        </a:rPr>
                        <a:t> = “Bad”</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4</a:t>
                      </a:r>
                      <a:r>
                        <a:rPr lang="en-US" b="0" baseline="0" dirty="0">
                          <a:solidFill>
                            <a:sysClr val="windowText" lastClr="000000"/>
                          </a:solidFill>
                        </a:rPr>
                        <a:t> = “Hate”</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8487459"/>
                  </a:ext>
                </a:extLst>
              </a:tr>
              <a:tr h="370840">
                <a:tc>
                  <a:txBody>
                    <a:bodyPr/>
                    <a:lstStyle/>
                    <a:p>
                      <a:r>
                        <a:rPr lang="en-US" b="1" dirty="0">
                          <a:solidFill>
                            <a:sysClr val="windowText" lastClr="000000"/>
                          </a:solidFill>
                        </a:rPr>
                        <a:t>Weight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2871589"/>
                  </a:ext>
                </a:extLst>
              </a:tr>
            </a:tbl>
          </a:graphicData>
        </a:graphic>
      </p:graphicFrame>
    </p:spTree>
    <p:extLst>
      <p:ext uri="{BB962C8B-B14F-4D97-AF65-F5344CB8AC3E}">
        <p14:creationId xmlns:p14="http://schemas.microsoft.com/office/powerpoint/2010/main" val="32519101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6763-55E5-40B8-AADE-E6BCF1BF176B}"/>
              </a:ext>
            </a:extLst>
          </p:cNvPr>
          <p:cNvSpPr>
            <a:spLocks noGrp="1"/>
          </p:cNvSpPr>
          <p:nvPr>
            <p:ph type="title"/>
          </p:nvPr>
        </p:nvSpPr>
        <p:spPr/>
        <p:txBody>
          <a:bodyPr/>
          <a:lstStyle/>
          <a:p>
            <a:r>
              <a:rPr lang="en-US" dirty="0"/>
              <a:t>Logistic Regression – Working with Weights</a:t>
            </a:r>
          </a:p>
        </p:txBody>
      </p:sp>
      <p:sp>
        <p:nvSpPr>
          <p:cNvPr id="3" name="Content Placeholder 2">
            <a:extLst>
              <a:ext uri="{FF2B5EF4-FFF2-40B4-BE49-F238E27FC236}">
                <a16:creationId xmlns:a16="http://schemas.microsoft.com/office/drawing/2014/main" id="{40B6D677-ED00-4A4D-918C-F56083A95300}"/>
              </a:ext>
            </a:extLst>
          </p:cNvPr>
          <p:cNvSpPr>
            <a:spLocks noGrp="1"/>
          </p:cNvSpPr>
          <p:nvPr>
            <p:ph idx="1"/>
          </p:nvPr>
        </p:nvSpPr>
        <p:spPr>
          <a:xfrm>
            <a:off x="838200" y="1825624"/>
            <a:ext cx="10515600" cy="5032375"/>
          </a:xfrm>
        </p:spPr>
        <p:txBody>
          <a:bodyPr/>
          <a:lstStyle/>
          <a:p>
            <a:pPr marL="0" indent="0">
              <a:buNone/>
            </a:pPr>
            <a:endParaRPr lang="en-US" dirty="0"/>
          </a:p>
          <a:p>
            <a:pPr marL="0" indent="0">
              <a:buNone/>
            </a:pPr>
            <a:endParaRPr lang="en-US" dirty="0"/>
          </a:p>
          <a:p>
            <a:pPr marL="0" indent="0">
              <a:buNone/>
            </a:pPr>
            <a:r>
              <a:rPr lang="en-US" dirty="0"/>
              <a:t>What sort of relationship do we see from weights and classification?</a:t>
            </a:r>
            <a:endParaRPr lang="en-US" baseline="30000" dirty="0"/>
          </a:p>
          <a:p>
            <a:pPr marL="0" indent="0">
              <a:buNone/>
            </a:pPr>
            <a:endParaRPr lang="en-US" dirty="0"/>
          </a:p>
        </p:txBody>
      </p:sp>
      <p:graphicFrame>
        <p:nvGraphicFramePr>
          <p:cNvPr id="4" name="Content Placeholder 3">
            <a:extLst>
              <a:ext uri="{FF2B5EF4-FFF2-40B4-BE49-F238E27FC236}">
                <a16:creationId xmlns:a16="http://schemas.microsoft.com/office/drawing/2014/main" id="{70EC00BF-2C1A-47B0-8D7B-7B80A2778651}"/>
              </a:ext>
            </a:extLst>
          </p:cNvPr>
          <p:cNvGraphicFramePr>
            <a:graphicFrameLocks/>
          </p:cNvGraphicFramePr>
          <p:nvPr>
            <p:extLst>
              <p:ext uri="{D42A27DB-BD31-4B8C-83A1-F6EECF244321}">
                <p14:modId xmlns:p14="http://schemas.microsoft.com/office/powerpoint/2010/main" val="2078105293"/>
              </p:ext>
            </p:extLst>
          </p:nvPr>
        </p:nvGraphicFramePr>
        <p:xfrm>
          <a:off x="1481373" y="1825625"/>
          <a:ext cx="9229254" cy="741680"/>
        </p:xfrm>
        <a:graphic>
          <a:graphicData uri="http://schemas.openxmlformats.org/drawingml/2006/table">
            <a:tbl>
              <a:tblPr firstRow="1" bandRow="1">
                <a:tableStyleId>{5C22544A-7EE6-4342-B048-85BDC9FD1C3A}</a:tableStyleId>
              </a:tblPr>
              <a:tblGrid>
                <a:gridCol w="1538209">
                  <a:extLst>
                    <a:ext uri="{9D8B030D-6E8A-4147-A177-3AD203B41FA5}">
                      <a16:colId xmlns:a16="http://schemas.microsoft.com/office/drawing/2014/main" val="3048201804"/>
                    </a:ext>
                  </a:extLst>
                </a:gridCol>
                <a:gridCol w="1538209">
                  <a:extLst>
                    <a:ext uri="{9D8B030D-6E8A-4147-A177-3AD203B41FA5}">
                      <a16:colId xmlns:a16="http://schemas.microsoft.com/office/drawing/2014/main" val="2746519814"/>
                    </a:ext>
                  </a:extLst>
                </a:gridCol>
                <a:gridCol w="1538209">
                  <a:extLst>
                    <a:ext uri="{9D8B030D-6E8A-4147-A177-3AD203B41FA5}">
                      <a16:colId xmlns:a16="http://schemas.microsoft.com/office/drawing/2014/main" val="2103502276"/>
                    </a:ext>
                  </a:extLst>
                </a:gridCol>
                <a:gridCol w="1538209">
                  <a:extLst>
                    <a:ext uri="{9D8B030D-6E8A-4147-A177-3AD203B41FA5}">
                      <a16:colId xmlns:a16="http://schemas.microsoft.com/office/drawing/2014/main" val="3064558233"/>
                    </a:ext>
                  </a:extLst>
                </a:gridCol>
                <a:gridCol w="1538209">
                  <a:extLst>
                    <a:ext uri="{9D8B030D-6E8A-4147-A177-3AD203B41FA5}">
                      <a16:colId xmlns:a16="http://schemas.microsoft.com/office/drawing/2014/main" val="4044233673"/>
                    </a:ext>
                  </a:extLst>
                </a:gridCol>
                <a:gridCol w="1538209">
                  <a:extLst>
                    <a:ext uri="{9D8B030D-6E8A-4147-A177-3AD203B41FA5}">
                      <a16:colId xmlns:a16="http://schemas.microsoft.com/office/drawing/2014/main" val="3952083959"/>
                    </a:ext>
                  </a:extLst>
                </a:gridCol>
              </a:tblGrid>
              <a:tr h="370840">
                <a:tc>
                  <a:txBody>
                    <a:bodyPr/>
                    <a:lstStyle/>
                    <a:p>
                      <a:r>
                        <a:rPr lang="en-US" i="1" dirty="0">
                          <a:solidFill>
                            <a:sysClr val="windowText" lastClr="000000"/>
                          </a:solidFill>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i="1" baseline="0" dirty="0">
                          <a:solidFill>
                            <a:sysClr val="windowText" lastClr="000000"/>
                          </a:solidFill>
                        </a:rPr>
                        <a:t>X</a:t>
                      </a:r>
                      <a:r>
                        <a:rPr lang="en-US" b="0" i="1" baseline="-25000" dirty="0">
                          <a:solidFill>
                            <a:sysClr val="windowText" lastClr="000000"/>
                          </a:solidFill>
                        </a:rPr>
                        <a:t>0</a:t>
                      </a:r>
                      <a:r>
                        <a:rPr lang="en-US" b="0" i="1" baseline="0" dirty="0">
                          <a:solidFill>
                            <a:sysClr val="windowText" lastClr="000000"/>
                          </a:solidFill>
                        </a:rPr>
                        <a:t> = </a:t>
                      </a:r>
                      <a:r>
                        <a:rPr lang="en-US" b="0" i="1" dirty="0">
                          <a:solidFill>
                            <a:sysClr val="windowText" lastClr="000000"/>
                          </a:solidFill>
                        </a:rPr>
                        <a:t>Bias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1</a:t>
                      </a:r>
                      <a:r>
                        <a:rPr lang="en-US" b="0" baseline="0" dirty="0">
                          <a:solidFill>
                            <a:sysClr val="windowText" lastClr="000000"/>
                          </a:solidFill>
                        </a:rPr>
                        <a:t> = “Cool”</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2 </a:t>
                      </a:r>
                      <a:r>
                        <a:rPr lang="en-US" b="0" baseline="0" dirty="0">
                          <a:solidFill>
                            <a:sysClr val="windowText" lastClr="000000"/>
                          </a:solidFill>
                        </a:rPr>
                        <a:t>= “Great”</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3</a:t>
                      </a:r>
                      <a:r>
                        <a:rPr lang="en-US" b="0" baseline="0" dirty="0">
                          <a:solidFill>
                            <a:sysClr val="windowText" lastClr="000000"/>
                          </a:solidFill>
                        </a:rPr>
                        <a:t> = “Bad”</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4</a:t>
                      </a:r>
                      <a:r>
                        <a:rPr lang="en-US" b="0" baseline="0" dirty="0">
                          <a:solidFill>
                            <a:sysClr val="windowText" lastClr="000000"/>
                          </a:solidFill>
                        </a:rPr>
                        <a:t> = “Hate”</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8487459"/>
                  </a:ext>
                </a:extLst>
              </a:tr>
              <a:tr h="370840">
                <a:tc>
                  <a:txBody>
                    <a:bodyPr/>
                    <a:lstStyle/>
                    <a:p>
                      <a:r>
                        <a:rPr lang="en-US" b="1" dirty="0">
                          <a:solidFill>
                            <a:sysClr val="windowText" lastClr="000000"/>
                          </a:solidFill>
                        </a:rPr>
                        <a:t>Weight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2871589"/>
                  </a:ext>
                </a:extLst>
              </a:tr>
            </a:tbl>
          </a:graphicData>
        </a:graphic>
      </p:graphicFrame>
    </p:spTree>
    <p:extLst>
      <p:ext uri="{BB962C8B-B14F-4D97-AF65-F5344CB8AC3E}">
        <p14:creationId xmlns:p14="http://schemas.microsoft.com/office/powerpoint/2010/main" val="13225603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6763-55E5-40B8-AADE-E6BCF1BF176B}"/>
              </a:ext>
            </a:extLst>
          </p:cNvPr>
          <p:cNvSpPr>
            <a:spLocks noGrp="1"/>
          </p:cNvSpPr>
          <p:nvPr>
            <p:ph type="title"/>
          </p:nvPr>
        </p:nvSpPr>
        <p:spPr/>
        <p:txBody>
          <a:bodyPr/>
          <a:lstStyle/>
          <a:p>
            <a:r>
              <a:rPr lang="en-US" dirty="0"/>
              <a:t>Logistic Regression – Weights Fall short</a:t>
            </a:r>
          </a:p>
        </p:txBody>
      </p:sp>
      <p:sp>
        <p:nvSpPr>
          <p:cNvPr id="3" name="Content Placeholder 2">
            <a:extLst>
              <a:ext uri="{FF2B5EF4-FFF2-40B4-BE49-F238E27FC236}">
                <a16:creationId xmlns:a16="http://schemas.microsoft.com/office/drawing/2014/main" id="{40B6D677-ED00-4A4D-918C-F56083A95300}"/>
              </a:ext>
            </a:extLst>
          </p:cNvPr>
          <p:cNvSpPr>
            <a:spLocks noGrp="1"/>
          </p:cNvSpPr>
          <p:nvPr>
            <p:ph idx="1"/>
          </p:nvPr>
        </p:nvSpPr>
        <p:spPr>
          <a:xfrm>
            <a:off x="838200" y="1825624"/>
            <a:ext cx="10515600" cy="5032375"/>
          </a:xfrm>
        </p:spPr>
        <p:txBody>
          <a:bodyPr/>
          <a:lstStyle/>
          <a:p>
            <a:pPr marL="0" indent="0">
              <a:buNone/>
            </a:pPr>
            <a:endParaRPr lang="en-US" dirty="0"/>
          </a:p>
          <a:p>
            <a:pPr marL="0" indent="0">
              <a:buNone/>
            </a:pPr>
            <a:endParaRPr lang="en-US" dirty="0"/>
          </a:p>
          <a:p>
            <a:pPr marL="0" indent="0">
              <a:buNone/>
            </a:pPr>
            <a:r>
              <a:rPr lang="en-US" dirty="0"/>
              <a:t>Take the tweet “Rihanna’s new album was great! Haters say it was bad, but it was great, great, great!” </a:t>
            </a:r>
          </a:p>
          <a:p>
            <a:pPr marL="0" indent="0">
              <a:buNone/>
            </a:pPr>
            <a:r>
              <a:rPr lang="en-US" dirty="0"/>
              <a:t>X = [“great”, “hate”, “bad”, “great”, “great”, “great”]</a:t>
            </a:r>
          </a:p>
          <a:p>
            <a:pPr marL="0" indent="0">
              <a:buNone/>
            </a:pPr>
            <a:r>
              <a:rPr lang="en-US" dirty="0"/>
              <a:t>The way we’ve been doing them, that’s x = [1,0,1,1,1]</a:t>
            </a:r>
          </a:p>
          <a:p>
            <a:pPr marL="0" indent="0">
              <a:buNone/>
            </a:pPr>
            <a:r>
              <a:rPr lang="en-US" dirty="0"/>
              <a:t>Is that going to come out positive or negative?</a:t>
            </a:r>
          </a:p>
        </p:txBody>
      </p:sp>
      <p:graphicFrame>
        <p:nvGraphicFramePr>
          <p:cNvPr id="4" name="Content Placeholder 3">
            <a:extLst>
              <a:ext uri="{FF2B5EF4-FFF2-40B4-BE49-F238E27FC236}">
                <a16:creationId xmlns:a16="http://schemas.microsoft.com/office/drawing/2014/main" id="{70EC00BF-2C1A-47B0-8D7B-7B80A2778651}"/>
              </a:ext>
            </a:extLst>
          </p:cNvPr>
          <p:cNvGraphicFramePr>
            <a:graphicFrameLocks/>
          </p:cNvGraphicFramePr>
          <p:nvPr/>
        </p:nvGraphicFramePr>
        <p:xfrm>
          <a:off x="1481373" y="1825625"/>
          <a:ext cx="9229254" cy="741680"/>
        </p:xfrm>
        <a:graphic>
          <a:graphicData uri="http://schemas.openxmlformats.org/drawingml/2006/table">
            <a:tbl>
              <a:tblPr firstRow="1" bandRow="1">
                <a:tableStyleId>{5C22544A-7EE6-4342-B048-85BDC9FD1C3A}</a:tableStyleId>
              </a:tblPr>
              <a:tblGrid>
                <a:gridCol w="1538209">
                  <a:extLst>
                    <a:ext uri="{9D8B030D-6E8A-4147-A177-3AD203B41FA5}">
                      <a16:colId xmlns:a16="http://schemas.microsoft.com/office/drawing/2014/main" val="3048201804"/>
                    </a:ext>
                  </a:extLst>
                </a:gridCol>
                <a:gridCol w="1538209">
                  <a:extLst>
                    <a:ext uri="{9D8B030D-6E8A-4147-A177-3AD203B41FA5}">
                      <a16:colId xmlns:a16="http://schemas.microsoft.com/office/drawing/2014/main" val="2746519814"/>
                    </a:ext>
                  </a:extLst>
                </a:gridCol>
                <a:gridCol w="1538209">
                  <a:extLst>
                    <a:ext uri="{9D8B030D-6E8A-4147-A177-3AD203B41FA5}">
                      <a16:colId xmlns:a16="http://schemas.microsoft.com/office/drawing/2014/main" val="2103502276"/>
                    </a:ext>
                  </a:extLst>
                </a:gridCol>
                <a:gridCol w="1538209">
                  <a:extLst>
                    <a:ext uri="{9D8B030D-6E8A-4147-A177-3AD203B41FA5}">
                      <a16:colId xmlns:a16="http://schemas.microsoft.com/office/drawing/2014/main" val="3064558233"/>
                    </a:ext>
                  </a:extLst>
                </a:gridCol>
                <a:gridCol w="1538209">
                  <a:extLst>
                    <a:ext uri="{9D8B030D-6E8A-4147-A177-3AD203B41FA5}">
                      <a16:colId xmlns:a16="http://schemas.microsoft.com/office/drawing/2014/main" val="4044233673"/>
                    </a:ext>
                  </a:extLst>
                </a:gridCol>
                <a:gridCol w="1538209">
                  <a:extLst>
                    <a:ext uri="{9D8B030D-6E8A-4147-A177-3AD203B41FA5}">
                      <a16:colId xmlns:a16="http://schemas.microsoft.com/office/drawing/2014/main" val="3952083959"/>
                    </a:ext>
                  </a:extLst>
                </a:gridCol>
              </a:tblGrid>
              <a:tr h="370840">
                <a:tc>
                  <a:txBody>
                    <a:bodyPr/>
                    <a:lstStyle/>
                    <a:p>
                      <a:r>
                        <a:rPr lang="en-US" i="1" dirty="0">
                          <a:solidFill>
                            <a:sysClr val="windowText" lastClr="000000"/>
                          </a:solidFill>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i="1" dirty="0">
                          <a:solidFill>
                            <a:sysClr val="windowText" lastClr="000000"/>
                          </a:solidFill>
                        </a:rPr>
                        <a:t>Bias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1</a:t>
                      </a:r>
                      <a:r>
                        <a:rPr lang="en-US" b="0" baseline="0" dirty="0">
                          <a:solidFill>
                            <a:sysClr val="windowText" lastClr="000000"/>
                          </a:solidFill>
                        </a:rPr>
                        <a:t> = “Cool”</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2 </a:t>
                      </a:r>
                      <a:r>
                        <a:rPr lang="en-US" b="0" baseline="0" dirty="0">
                          <a:solidFill>
                            <a:sysClr val="windowText" lastClr="000000"/>
                          </a:solidFill>
                        </a:rPr>
                        <a:t>= “Great”</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3</a:t>
                      </a:r>
                      <a:r>
                        <a:rPr lang="en-US" b="0" baseline="0" dirty="0">
                          <a:solidFill>
                            <a:sysClr val="windowText" lastClr="000000"/>
                          </a:solidFill>
                        </a:rPr>
                        <a:t> = “Bad”</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4</a:t>
                      </a:r>
                      <a:r>
                        <a:rPr lang="en-US" b="0" baseline="0" dirty="0">
                          <a:solidFill>
                            <a:sysClr val="windowText" lastClr="000000"/>
                          </a:solidFill>
                        </a:rPr>
                        <a:t> = “Hate”</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8487459"/>
                  </a:ext>
                </a:extLst>
              </a:tr>
              <a:tr h="370840">
                <a:tc>
                  <a:txBody>
                    <a:bodyPr/>
                    <a:lstStyle/>
                    <a:p>
                      <a:r>
                        <a:rPr lang="en-US" b="1" dirty="0">
                          <a:solidFill>
                            <a:sysClr val="windowText" lastClr="000000"/>
                          </a:solidFill>
                        </a:rPr>
                        <a:t>Weight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2871589"/>
                  </a:ext>
                </a:extLst>
              </a:tr>
            </a:tbl>
          </a:graphicData>
        </a:graphic>
      </p:graphicFrame>
    </p:spTree>
    <p:extLst>
      <p:ext uri="{BB962C8B-B14F-4D97-AF65-F5344CB8AC3E}">
        <p14:creationId xmlns:p14="http://schemas.microsoft.com/office/powerpoint/2010/main" val="12882193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6763-55E5-40B8-AADE-E6BCF1BF176B}"/>
              </a:ext>
            </a:extLst>
          </p:cNvPr>
          <p:cNvSpPr>
            <a:spLocks noGrp="1"/>
          </p:cNvSpPr>
          <p:nvPr>
            <p:ph type="title"/>
          </p:nvPr>
        </p:nvSpPr>
        <p:spPr/>
        <p:txBody>
          <a:bodyPr/>
          <a:lstStyle/>
          <a:p>
            <a:r>
              <a:rPr lang="en-US" dirty="0"/>
              <a:t>Logistic Regression – Weights Fall short</a:t>
            </a:r>
          </a:p>
        </p:txBody>
      </p:sp>
      <p:sp>
        <p:nvSpPr>
          <p:cNvPr id="3" name="Content Placeholder 2">
            <a:extLst>
              <a:ext uri="{FF2B5EF4-FFF2-40B4-BE49-F238E27FC236}">
                <a16:creationId xmlns:a16="http://schemas.microsoft.com/office/drawing/2014/main" id="{40B6D677-ED00-4A4D-918C-F56083A95300}"/>
              </a:ext>
            </a:extLst>
          </p:cNvPr>
          <p:cNvSpPr>
            <a:spLocks noGrp="1"/>
          </p:cNvSpPr>
          <p:nvPr>
            <p:ph idx="1"/>
          </p:nvPr>
        </p:nvSpPr>
        <p:spPr>
          <a:xfrm>
            <a:off x="838200" y="1825624"/>
            <a:ext cx="10515600" cy="5032375"/>
          </a:xfrm>
        </p:spPr>
        <p:txBody>
          <a:bodyPr/>
          <a:lstStyle/>
          <a:p>
            <a:pPr marL="0" indent="0">
              <a:buNone/>
            </a:pPr>
            <a:endParaRPr lang="en-US" dirty="0"/>
          </a:p>
          <a:p>
            <a:pPr marL="0" indent="0">
              <a:buNone/>
            </a:pPr>
            <a:endParaRPr lang="en-US" dirty="0"/>
          </a:p>
          <a:p>
            <a:pPr marL="0" indent="0">
              <a:buNone/>
            </a:pPr>
            <a:r>
              <a:rPr lang="en-US" dirty="0"/>
              <a:t>Take the tweet “Rihanna’s new album was great! Haters say it was bad, but it was great, great, great!” </a:t>
            </a:r>
          </a:p>
          <a:p>
            <a:pPr marL="0" indent="0">
              <a:buNone/>
            </a:pPr>
            <a:r>
              <a:rPr lang="en-US" dirty="0"/>
              <a:t>X = [“great”, “hate”, “bad”, “great”, “great”, “great”]</a:t>
            </a:r>
          </a:p>
          <a:p>
            <a:pPr marL="0" indent="0">
              <a:buNone/>
            </a:pPr>
            <a:r>
              <a:rPr lang="en-US" dirty="0"/>
              <a:t>The way we’ve been doing them, that’s x = [1,0,1,1,1]</a:t>
            </a:r>
          </a:p>
          <a:p>
            <a:pPr marL="0" indent="0">
              <a:buNone/>
            </a:pPr>
            <a:r>
              <a:rPr lang="en-US" dirty="0"/>
              <a:t>Is that going to come out positive or negative?</a:t>
            </a:r>
          </a:p>
          <a:p>
            <a:pPr marL="0" indent="0">
              <a:buNone/>
            </a:pPr>
            <a:r>
              <a:rPr lang="en-US" i="1" dirty="0"/>
              <a:t>Can you think of another way to use our accounting of features?</a:t>
            </a:r>
          </a:p>
          <a:p>
            <a:pPr marL="0" indent="0">
              <a:buNone/>
            </a:pPr>
            <a:endParaRPr lang="en-US" dirty="0"/>
          </a:p>
        </p:txBody>
      </p:sp>
      <p:graphicFrame>
        <p:nvGraphicFramePr>
          <p:cNvPr id="4" name="Content Placeholder 3">
            <a:extLst>
              <a:ext uri="{FF2B5EF4-FFF2-40B4-BE49-F238E27FC236}">
                <a16:creationId xmlns:a16="http://schemas.microsoft.com/office/drawing/2014/main" id="{70EC00BF-2C1A-47B0-8D7B-7B80A2778651}"/>
              </a:ext>
            </a:extLst>
          </p:cNvPr>
          <p:cNvGraphicFramePr>
            <a:graphicFrameLocks/>
          </p:cNvGraphicFramePr>
          <p:nvPr/>
        </p:nvGraphicFramePr>
        <p:xfrm>
          <a:off x="1481373" y="1825625"/>
          <a:ext cx="9229254" cy="741680"/>
        </p:xfrm>
        <a:graphic>
          <a:graphicData uri="http://schemas.openxmlformats.org/drawingml/2006/table">
            <a:tbl>
              <a:tblPr firstRow="1" bandRow="1">
                <a:tableStyleId>{5C22544A-7EE6-4342-B048-85BDC9FD1C3A}</a:tableStyleId>
              </a:tblPr>
              <a:tblGrid>
                <a:gridCol w="1538209">
                  <a:extLst>
                    <a:ext uri="{9D8B030D-6E8A-4147-A177-3AD203B41FA5}">
                      <a16:colId xmlns:a16="http://schemas.microsoft.com/office/drawing/2014/main" val="3048201804"/>
                    </a:ext>
                  </a:extLst>
                </a:gridCol>
                <a:gridCol w="1538209">
                  <a:extLst>
                    <a:ext uri="{9D8B030D-6E8A-4147-A177-3AD203B41FA5}">
                      <a16:colId xmlns:a16="http://schemas.microsoft.com/office/drawing/2014/main" val="2746519814"/>
                    </a:ext>
                  </a:extLst>
                </a:gridCol>
                <a:gridCol w="1538209">
                  <a:extLst>
                    <a:ext uri="{9D8B030D-6E8A-4147-A177-3AD203B41FA5}">
                      <a16:colId xmlns:a16="http://schemas.microsoft.com/office/drawing/2014/main" val="2103502276"/>
                    </a:ext>
                  </a:extLst>
                </a:gridCol>
                <a:gridCol w="1538209">
                  <a:extLst>
                    <a:ext uri="{9D8B030D-6E8A-4147-A177-3AD203B41FA5}">
                      <a16:colId xmlns:a16="http://schemas.microsoft.com/office/drawing/2014/main" val="3064558233"/>
                    </a:ext>
                  </a:extLst>
                </a:gridCol>
                <a:gridCol w="1538209">
                  <a:extLst>
                    <a:ext uri="{9D8B030D-6E8A-4147-A177-3AD203B41FA5}">
                      <a16:colId xmlns:a16="http://schemas.microsoft.com/office/drawing/2014/main" val="4044233673"/>
                    </a:ext>
                  </a:extLst>
                </a:gridCol>
                <a:gridCol w="1538209">
                  <a:extLst>
                    <a:ext uri="{9D8B030D-6E8A-4147-A177-3AD203B41FA5}">
                      <a16:colId xmlns:a16="http://schemas.microsoft.com/office/drawing/2014/main" val="3952083959"/>
                    </a:ext>
                  </a:extLst>
                </a:gridCol>
              </a:tblGrid>
              <a:tr h="370840">
                <a:tc>
                  <a:txBody>
                    <a:bodyPr/>
                    <a:lstStyle/>
                    <a:p>
                      <a:r>
                        <a:rPr lang="en-US" i="1" dirty="0">
                          <a:solidFill>
                            <a:sysClr val="windowText" lastClr="000000"/>
                          </a:solidFill>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i="1" dirty="0">
                          <a:solidFill>
                            <a:sysClr val="windowText" lastClr="000000"/>
                          </a:solidFill>
                        </a:rPr>
                        <a:t>Bias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1</a:t>
                      </a:r>
                      <a:r>
                        <a:rPr lang="en-US" b="0" baseline="0" dirty="0">
                          <a:solidFill>
                            <a:sysClr val="windowText" lastClr="000000"/>
                          </a:solidFill>
                        </a:rPr>
                        <a:t> = “Cool”</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2 </a:t>
                      </a:r>
                      <a:r>
                        <a:rPr lang="en-US" b="0" baseline="0" dirty="0">
                          <a:solidFill>
                            <a:sysClr val="windowText" lastClr="000000"/>
                          </a:solidFill>
                        </a:rPr>
                        <a:t>= “Great”</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3</a:t>
                      </a:r>
                      <a:r>
                        <a:rPr lang="en-US" b="0" baseline="0" dirty="0">
                          <a:solidFill>
                            <a:sysClr val="windowText" lastClr="000000"/>
                          </a:solidFill>
                        </a:rPr>
                        <a:t> = “Bad”</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4</a:t>
                      </a:r>
                      <a:r>
                        <a:rPr lang="en-US" b="0" baseline="0" dirty="0">
                          <a:solidFill>
                            <a:sysClr val="windowText" lastClr="000000"/>
                          </a:solidFill>
                        </a:rPr>
                        <a:t> = “Hate”</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8487459"/>
                  </a:ext>
                </a:extLst>
              </a:tr>
              <a:tr h="370840">
                <a:tc>
                  <a:txBody>
                    <a:bodyPr/>
                    <a:lstStyle/>
                    <a:p>
                      <a:r>
                        <a:rPr lang="en-US" b="1" dirty="0">
                          <a:solidFill>
                            <a:sysClr val="windowText" lastClr="000000"/>
                          </a:solidFill>
                        </a:rPr>
                        <a:t>Weight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2871589"/>
                  </a:ext>
                </a:extLst>
              </a:tr>
            </a:tbl>
          </a:graphicData>
        </a:graphic>
      </p:graphicFrame>
    </p:spTree>
    <p:extLst>
      <p:ext uri="{BB962C8B-B14F-4D97-AF65-F5344CB8AC3E}">
        <p14:creationId xmlns:p14="http://schemas.microsoft.com/office/powerpoint/2010/main" val="120097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6763-55E5-40B8-AADE-E6BCF1BF176B}"/>
              </a:ext>
            </a:extLst>
          </p:cNvPr>
          <p:cNvSpPr>
            <a:spLocks noGrp="1"/>
          </p:cNvSpPr>
          <p:nvPr>
            <p:ph type="title"/>
          </p:nvPr>
        </p:nvSpPr>
        <p:spPr/>
        <p:txBody>
          <a:bodyPr/>
          <a:lstStyle/>
          <a:p>
            <a:r>
              <a:rPr lang="en-US" dirty="0"/>
              <a:t>Logistic Regression – Binary vs. Bag of Words</a:t>
            </a:r>
          </a:p>
        </p:txBody>
      </p:sp>
      <p:sp>
        <p:nvSpPr>
          <p:cNvPr id="3" name="Content Placeholder 2">
            <a:extLst>
              <a:ext uri="{FF2B5EF4-FFF2-40B4-BE49-F238E27FC236}">
                <a16:creationId xmlns:a16="http://schemas.microsoft.com/office/drawing/2014/main" id="{40B6D677-ED00-4A4D-918C-F56083A95300}"/>
              </a:ext>
            </a:extLst>
          </p:cNvPr>
          <p:cNvSpPr>
            <a:spLocks noGrp="1"/>
          </p:cNvSpPr>
          <p:nvPr>
            <p:ph idx="1"/>
          </p:nvPr>
        </p:nvSpPr>
        <p:spPr>
          <a:xfrm>
            <a:off x="838200" y="1825624"/>
            <a:ext cx="10515600" cy="5032375"/>
          </a:xfrm>
        </p:spPr>
        <p:txBody>
          <a:bodyPr/>
          <a:lstStyle/>
          <a:p>
            <a:pPr marL="0" indent="0">
              <a:buNone/>
            </a:pPr>
            <a:endParaRPr lang="en-US" dirty="0"/>
          </a:p>
          <a:p>
            <a:pPr marL="0" indent="0">
              <a:buNone/>
            </a:pPr>
            <a:endParaRPr lang="en-US" dirty="0"/>
          </a:p>
          <a:p>
            <a:pPr marL="0" indent="0">
              <a:buNone/>
            </a:pPr>
            <a:r>
              <a:rPr lang="en-US" dirty="0"/>
              <a:t>Take the tweet “Rihanna’s new album was great! Haters say it was bad, but it was great, great, great!” </a:t>
            </a:r>
          </a:p>
          <a:p>
            <a:pPr marL="0" indent="0">
              <a:buNone/>
            </a:pPr>
            <a:r>
              <a:rPr lang="en-US" dirty="0"/>
              <a:t>X = [“great”, “hate”, “bad”, “great”, “great”, “great”]</a:t>
            </a:r>
          </a:p>
          <a:p>
            <a:pPr marL="0" indent="0">
              <a:buNone/>
            </a:pPr>
            <a:r>
              <a:rPr lang="en-US" dirty="0"/>
              <a:t>The way we’ve been doing them, that’s x = [1,0,1,1,1]</a:t>
            </a:r>
          </a:p>
          <a:p>
            <a:pPr marL="0" indent="0">
              <a:buNone/>
            </a:pPr>
            <a:endParaRPr lang="en-US" dirty="0"/>
          </a:p>
          <a:p>
            <a:pPr marL="0" indent="0">
              <a:buNone/>
            </a:pPr>
            <a:r>
              <a:rPr lang="en-US" dirty="0"/>
              <a:t>What if we count the number of instances of each word x = [1,0,4,1,1]</a:t>
            </a:r>
            <a:endParaRPr lang="en-US" baseline="30000" dirty="0"/>
          </a:p>
          <a:p>
            <a:pPr marL="0" indent="0">
              <a:buNone/>
            </a:pPr>
            <a:endParaRPr lang="en-US" dirty="0"/>
          </a:p>
        </p:txBody>
      </p:sp>
      <p:graphicFrame>
        <p:nvGraphicFramePr>
          <p:cNvPr id="4" name="Content Placeholder 3">
            <a:extLst>
              <a:ext uri="{FF2B5EF4-FFF2-40B4-BE49-F238E27FC236}">
                <a16:creationId xmlns:a16="http://schemas.microsoft.com/office/drawing/2014/main" id="{70EC00BF-2C1A-47B0-8D7B-7B80A2778651}"/>
              </a:ext>
            </a:extLst>
          </p:cNvPr>
          <p:cNvGraphicFramePr>
            <a:graphicFrameLocks/>
          </p:cNvGraphicFramePr>
          <p:nvPr/>
        </p:nvGraphicFramePr>
        <p:xfrm>
          <a:off x="1481373" y="1825625"/>
          <a:ext cx="9229254" cy="741680"/>
        </p:xfrm>
        <a:graphic>
          <a:graphicData uri="http://schemas.openxmlformats.org/drawingml/2006/table">
            <a:tbl>
              <a:tblPr firstRow="1" bandRow="1">
                <a:tableStyleId>{5C22544A-7EE6-4342-B048-85BDC9FD1C3A}</a:tableStyleId>
              </a:tblPr>
              <a:tblGrid>
                <a:gridCol w="1538209">
                  <a:extLst>
                    <a:ext uri="{9D8B030D-6E8A-4147-A177-3AD203B41FA5}">
                      <a16:colId xmlns:a16="http://schemas.microsoft.com/office/drawing/2014/main" val="3048201804"/>
                    </a:ext>
                  </a:extLst>
                </a:gridCol>
                <a:gridCol w="1538209">
                  <a:extLst>
                    <a:ext uri="{9D8B030D-6E8A-4147-A177-3AD203B41FA5}">
                      <a16:colId xmlns:a16="http://schemas.microsoft.com/office/drawing/2014/main" val="2746519814"/>
                    </a:ext>
                  </a:extLst>
                </a:gridCol>
                <a:gridCol w="1538209">
                  <a:extLst>
                    <a:ext uri="{9D8B030D-6E8A-4147-A177-3AD203B41FA5}">
                      <a16:colId xmlns:a16="http://schemas.microsoft.com/office/drawing/2014/main" val="2103502276"/>
                    </a:ext>
                  </a:extLst>
                </a:gridCol>
                <a:gridCol w="1538209">
                  <a:extLst>
                    <a:ext uri="{9D8B030D-6E8A-4147-A177-3AD203B41FA5}">
                      <a16:colId xmlns:a16="http://schemas.microsoft.com/office/drawing/2014/main" val="3064558233"/>
                    </a:ext>
                  </a:extLst>
                </a:gridCol>
                <a:gridCol w="1538209">
                  <a:extLst>
                    <a:ext uri="{9D8B030D-6E8A-4147-A177-3AD203B41FA5}">
                      <a16:colId xmlns:a16="http://schemas.microsoft.com/office/drawing/2014/main" val="4044233673"/>
                    </a:ext>
                  </a:extLst>
                </a:gridCol>
                <a:gridCol w="1538209">
                  <a:extLst>
                    <a:ext uri="{9D8B030D-6E8A-4147-A177-3AD203B41FA5}">
                      <a16:colId xmlns:a16="http://schemas.microsoft.com/office/drawing/2014/main" val="3952083959"/>
                    </a:ext>
                  </a:extLst>
                </a:gridCol>
              </a:tblGrid>
              <a:tr h="370840">
                <a:tc>
                  <a:txBody>
                    <a:bodyPr/>
                    <a:lstStyle/>
                    <a:p>
                      <a:r>
                        <a:rPr lang="en-US" i="1" dirty="0">
                          <a:solidFill>
                            <a:sysClr val="windowText" lastClr="000000"/>
                          </a:solidFill>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i="1" dirty="0">
                          <a:solidFill>
                            <a:sysClr val="windowText" lastClr="000000"/>
                          </a:solidFill>
                        </a:rPr>
                        <a:t>Bias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1</a:t>
                      </a:r>
                      <a:r>
                        <a:rPr lang="en-US" b="0" baseline="0" dirty="0">
                          <a:solidFill>
                            <a:sysClr val="windowText" lastClr="000000"/>
                          </a:solidFill>
                        </a:rPr>
                        <a:t> = “Cool”</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2 </a:t>
                      </a:r>
                      <a:r>
                        <a:rPr lang="en-US" b="0" baseline="0" dirty="0">
                          <a:solidFill>
                            <a:sysClr val="windowText" lastClr="000000"/>
                          </a:solidFill>
                        </a:rPr>
                        <a:t>= “Great”</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3</a:t>
                      </a:r>
                      <a:r>
                        <a:rPr lang="en-US" b="0" baseline="0" dirty="0">
                          <a:solidFill>
                            <a:sysClr val="windowText" lastClr="000000"/>
                          </a:solidFill>
                        </a:rPr>
                        <a:t> = “Bad”</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4</a:t>
                      </a:r>
                      <a:r>
                        <a:rPr lang="en-US" b="0" baseline="0" dirty="0">
                          <a:solidFill>
                            <a:sysClr val="windowText" lastClr="000000"/>
                          </a:solidFill>
                        </a:rPr>
                        <a:t> = “Hate”</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8487459"/>
                  </a:ext>
                </a:extLst>
              </a:tr>
              <a:tr h="370840">
                <a:tc>
                  <a:txBody>
                    <a:bodyPr/>
                    <a:lstStyle/>
                    <a:p>
                      <a:r>
                        <a:rPr lang="en-US" b="1" dirty="0">
                          <a:solidFill>
                            <a:sysClr val="windowText" lastClr="000000"/>
                          </a:solidFill>
                        </a:rPr>
                        <a:t>Weight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2871589"/>
                  </a:ext>
                </a:extLst>
              </a:tr>
            </a:tbl>
          </a:graphicData>
        </a:graphic>
      </p:graphicFrame>
    </p:spTree>
    <p:extLst>
      <p:ext uri="{BB962C8B-B14F-4D97-AF65-F5344CB8AC3E}">
        <p14:creationId xmlns:p14="http://schemas.microsoft.com/office/powerpoint/2010/main" val="18108534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6763-55E5-40B8-AADE-E6BCF1BF176B}"/>
              </a:ext>
            </a:extLst>
          </p:cNvPr>
          <p:cNvSpPr>
            <a:spLocks noGrp="1"/>
          </p:cNvSpPr>
          <p:nvPr>
            <p:ph type="title"/>
          </p:nvPr>
        </p:nvSpPr>
        <p:spPr/>
        <p:txBody>
          <a:bodyPr/>
          <a:lstStyle/>
          <a:p>
            <a:r>
              <a:rPr lang="en-US" dirty="0"/>
              <a:t>Logistic Regression – Binary vs. Bag of Words</a:t>
            </a:r>
          </a:p>
        </p:txBody>
      </p:sp>
      <p:sp>
        <p:nvSpPr>
          <p:cNvPr id="3" name="Content Placeholder 2">
            <a:extLst>
              <a:ext uri="{FF2B5EF4-FFF2-40B4-BE49-F238E27FC236}">
                <a16:creationId xmlns:a16="http://schemas.microsoft.com/office/drawing/2014/main" id="{40B6D677-ED00-4A4D-918C-F56083A95300}"/>
              </a:ext>
            </a:extLst>
          </p:cNvPr>
          <p:cNvSpPr>
            <a:spLocks noGrp="1"/>
          </p:cNvSpPr>
          <p:nvPr>
            <p:ph idx="1"/>
          </p:nvPr>
        </p:nvSpPr>
        <p:spPr>
          <a:xfrm>
            <a:off x="838200" y="1825624"/>
            <a:ext cx="10515600" cy="5032375"/>
          </a:xfrm>
        </p:spPr>
        <p:txBody>
          <a:bodyPr/>
          <a:lstStyle/>
          <a:p>
            <a:pPr marL="0" indent="0">
              <a:buNone/>
            </a:pPr>
            <a:endParaRPr lang="en-US" dirty="0"/>
          </a:p>
          <a:p>
            <a:pPr marL="0" indent="0">
              <a:buNone/>
            </a:pPr>
            <a:endParaRPr lang="en-US" dirty="0"/>
          </a:p>
          <a:p>
            <a:pPr marL="0" indent="0">
              <a:buNone/>
            </a:pPr>
            <a:r>
              <a:rPr lang="en-US" dirty="0"/>
              <a:t>Take the tweet “Rihanna’s got a new album”</a:t>
            </a:r>
          </a:p>
          <a:p>
            <a:pPr marL="0" indent="0">
              <a:buNone/>
            </a:pPr>
            <a:r>
              <a:rPr lang="en-US" dirty="0"/>
              <a:t>X = [1, 0, 0, 0, 0]</a:t>
            </a:r>
          </a:p>
          <a:p>
            <a:pPr marL="0" indent="0">
              <a:buNone/>
            </a:pPr>
            <a:endParaRPr lang="en-US" dirty="0"/>
          </a:p>
          <a:p>
            <a:pPr marL="0" indent="0">
              <a:buNone/>
            </a:pPr>
            <a:endParaRPr lang="en-US" dirty="0"/>
          </a:p>
        </p:txBody>
      </p:sp>
      <p:graphicFrame>
        <p:nvGraphicFramePr>
          <p:cNvPr id="4" name="Content Placeholder 3">
            <a:extLst>
              <a:ext uri="{FF2B5EF4-FFF2-40B4-BE49-F238E27FC236}">
                <a16:creationId xmlns:a16="http://schemas.microsoft.com/office/drawing/2014/main" id="{70EC00BF-2C1A-47B0-8D7B-7B80A2778651}"/>
              </a:ext>
            </a:extLst>
          </p:cNvPr>
          <p:cNvGraphicFramePr>
            <a:graphicFrameLocks/>
          </p:cNvGraphicFramePr>
          <p:nvPr>
            <p:extLst>
              <p:ext uri="{D42A27DB-BD31-4B8C-83A1-F6EECF244321}">
                <p14:modId xmlns:p14="http://schemas.microsoft.com/office/powerpoint/2010/main" val="2533946296"/>
              </p:ext>
            </p:extLst>
          </p:nvPr>
        </p:nvGraphicFramePr>
        <p:xfrm>
          <a:off x="1481373" y="1825625"/>
          <a:ext cx="9229254" cy="741680"/>
        </p:xfrm>
        <a:graphic>
          <a:graphicData uri="http://schemas.openxmlformats.org/drawingml/2006/table">
            <a:tbl>
              <a:tblPr firstRow="1" bandRow="1">
                <a:tableStyleId>{5C22544A-7EE6-4342-B048-85BDC9FD1C3A}</a:tableStyleId>
              </a:tblPr>
              <a:tblGrid>
                <a:gridCol w="1538209">
                  <a:extLst>
                    <a:ext uri="{9D8B030D-6E8A-4147-A177-3AD203B41FA5}">
                      <a16:colId xmlns:a16="http://schemas.microsoft.com/office/drawing/2014/main" val="3048201804"/>
                    </a:ext>
                  </a:extLst>
                </a:gridCol>
                <a:gridCol w="1538209">
                  <a:extLst>
                    <a:ext uri="{9D8B030D-6E8A-4147-A177-3AD203B41FA5}">
                      <a16:colId xmlns:a16="http://schemas.microsoft.com/office/drawing/2014/main" val="2746519814"/>
                    </a:ext>
                  </a:extLst>
                </a:gridCol>
                <a:gridCol w="1538209">
                  <a:extLst>
                    <a:ext uri="{9D8B030D-6E8A-4147-A177-3AD203B41FA5}">
                      <a16:colId xmlns:a16="http://schemas.microsoft.com/office/drawing/2014/main" val="2103502276"/>
                    </a:ext>
                  </a:extLst>
                </a:gridCol>
                <a:gridCol w="1538209">
                  <a:extLst>
                    <a:ext uri="{9D8B030D-6E8A-4147-A177-3AD203B41FA5}">
                      <a16:colId xmlns:a16="http://schemas.microsoft.com/office/drawing/2014/main" val="3064558233"/>
                    </a:ext>
                  </a:extLst>
                </a:gridCol>
                <a:gridCol w="1538209">
                  <a:extLst>
                    <a:ext uri="{9D8B030D-6E8A-4147-A177-3AD203B41FA5}">
                      <a16:colId xmlns:a16="http://schemas.microsoft.com/office/drawing/2014/main" val="4044233673"/>
                    </a:ext>
                  </a:extLst>
                </a:gridCol>
                <a:gridCol w="1538209">
                  <a:extLst>
                    <a:ext uri="{9D8B030D-6E8A-4147-A177-3AD203B41FA5}">
                      <a16:colId xmlns:a16="http://schemas.microsoft.com/office/drawing/2014/main" val="3952083959"/>
                    </a:ext>
                  </a:extLst>
                </a:gridCol>
              </a:tblGrid>
              <a:tr h="370840">
                <a:tc>
                  <a:txBody>
                    <a:bodyPr/>
                    <a:lstStyle/>
                    <a:p>
                      <a:r>
                        <a:rPr lang="en-US" i="1" dirty="0">
                          <a:solidFill>
                            <a:sysClr val="windowText" lastClr="000000"/>
                          </a:solidFill>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i="1" baseline="0" dirty="0">
                          <a:solidFill>
                            <a:sysClr val="windowText" lastClr="000000"/>
                          </a:solidFill>
                        </a:rPr>
                        <a:t>X</a:t>
                      </a:r>
                      <a:r>
                        <a:rPr lang="en-US" b="0" i="1" baseline="-25000" dirty="0">
                          <a:solidFill>
                            <a:sysClr val="windowText" lastClr="000000"/>
                          </a:solidFill>
                        </a:rPr>
                        <a:t>0</a:t>
                      </a:r>
                      <a:r>
                        <a:rPr lang="en-US" b="0" i="1" baseline="0" dirty="0">
                          <a:solidFill>
                            <a:sysClr val="windowText" lastClr="000000"/>
                          </a:solidFill>
                        </a:rPr>
                        <a:t> = </a:t>
                      </a:r>
                      <a:r>
                        <a:rPr lang="en-US" b="0" i="1" dirty="0">
                          <a:solidFill>
                            <a:sysClr val="windowText" lastClr="000000"/>
                          </a:solidFill>
                        </a:rPr>
                        <a:t>Bias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1</a:t>
                      </a:r>
                      <a:r>
                        <a:rPr lang="en-US" b="0" baseline="0" dirty="0">
                          <a:solidFill>
                            <a:sysClr val="windowText" lastClr="000000"/>
                          </a:solidFill>
                        </a:rPr>
                        <a:t> = “Cool”</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2 </a:t>
                      </a:r>
                      <a:r>
                        <a:rPr lang="en-US" b="0" baseline="0" dirty="0">
                          <a:solidFill>
                            <a:sysClr val="windowText" lastClr="000000"/>
                          </a:solidFill>
                        </a:rPr>
                        <a:t>= “Great”</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3</a:t>
                      </a:r>
                      <a:r>
                        <a:rPr lang="en-US" b="0" baseline="0" dirty="0">
                          <a:solidFill>
                            <a:sysClr val="windowText" lastClr="000000"/>
                          </a:solidFill>
                        </a:rPr>
                        <a:t> = “Bad”</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4</a:t>
                      </a:r>
                      <a:r>
                        <a:rPr lang="en-US" b="0" baseline="0" dirty="0">
                          <a:solidFill>
                            <a:sysClr val="windowText" lastClr="000000"/>
                          </a:solidFill>
                        </a:rPr>
                        <a:t> = “Hate”</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8487459"/>
                  </a:ext>
                </a:extLst>
              </a:tr>
              <a:tr h="370840">
                <a:tc>
                  <a:txBody>
                    <a:bodyPr/>
                    <a:lstStyle/>
                    <a:p>
                      <a:r>
                        <a:rPr lang="en-US" b="1" dirty="0">
                          <a:solidFill>
                            <a:sysClr val="windowText" lastClr="000000"/>
                          </a:solidFill>
                        </a:rPr>
                        <a:t>Weight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2871589"/>
                  </a:ext>
                </a:extLst>
              </a:tr>
            </a:tbl>
          </a:graphicData>
        </a:graphic>
      </p:graphicFrame>
    </p:spTree>
    <p:extLst>
      <p:ext uri="{BB962C8B-B14F-4D97-AF65-F5344CB8AC3E}">
        <p14:creationId xmlns:p14="http://schemas.microsoft.com/office/powerpoint/2010/main" val="2665873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49DFF-5BE5-4774-8DC7-E8D0054D3CDF}"/>
              </a:ext>
            </a:extLst>
          </p:cNvPr>
          <p:cNvSpPr>
            <a:spLocks noGrp="1"/>
          </p:cNvSpPr>
          <p:nvPr>
            <p:ph type="title"/>
          </p:nvPr>
        </p:nvSpPr>
        <p:spPr/>
        <p:txBody>
          <a:bodyPr/>
          <a:lstStyle/>
          <a:p>
            <a:r>
              <a:rPr lang="en-US" dirty="0"/>
              <a:t>Logistic Regression – What are the Odds?</a:t>
            </a:r>
          </a:p>
        </p:txBody>
      </p:sp>
      <p:sp>
        <p:nvSpPr>
          <p:cNvPr id="3" name="Content Placeholder 2">
            <a:extLst>
              <a:ext uri="{FF2B5EF4-FFF2-40B4-BE49-F238E27FC236}">
                <a16:creationId xmlns:a16="http://schemas.microsoft.com/office/drawing/2014/main" id="{4FDF0A3B-1182-4E2C-B216-9896559AB83C}"/>
              </a:ext>
            </a:extLst>
          </p:cNvPr>
          <p:cNvSpPr>
            <a:spLocks noGrp="1"/>
          </p:cNvSpPr>
          <p:nvPr>
            <p:ph idx="1"/>
          </p:nvPr>
        </p:nvSpPr>
        <p:spPr>
          <a:xfrm>
            <a:off x="838200" y="1825624"/>
            <a:ext cx="10515600" cy="5032375"/>
          </a:xfrm>
        </p:spPr>
        <p:txBody>
          <a:bodyPr/>
          <a:lstStyle/>
          <a:p>
            <a:pPr marL="0" indent="0">
              <a:buNone/>
            </a:pPr>
            <a:r>
              <a:rPr lang="en-US" dirty="0"/>
              <a:t>Probability					vs. Odds</a:t>
            </a:r>
          </a:p>
          <a:p>
            <a:pPr marL="0" indent="0">
              <a:buNone/>
            </a:pPr>
            <a:r>
              <a:rPr lang="en-US" dirty="0"/>
              <a:t>p(y)						p(y) / (1 - p(y)) = p(y) / p(~y)</a:t>
            </a:r>
          </a:p>
          <a:p>
            <a:pPr marL="0" indent="0">
              <a:buNone/>
            </a:pPr>
            <a:r>
              <a:rPr lang="en-US" dirty="0"/>
              <a:t>p(y) = .1					.1 / .9		= 1/9</a:t>
            </a:r>
          </a:p>
          <a:p>
            <a:pPr marL="0" indent="0">
              <a:buNone/>
            </a:pPr>
            <a:r>
              <a:rPr lang="en-US" dirty="0"/>
              <a:t>p(y) = .75					.75 / .25	= 3</a:t>
            </a:r>
          </a:p>
          <a:p>
            <a:pPr marL="0" indent="0">
              <a:buNone/>
            </a:pPr>
            <a:endParaRPr lang="en-US" dirty="0"/>
          </a:p>
          <a:p>
            <a:pPr marL="0" indent="0">
              <a:buNone/>
            </a:pPr>
            <a:r>
              <a:rPr lang="en-US" dirty="0"/>
              <a:t>(if the odds are less than 1, we often flip it and think in terms of “against” the positive)</a:t>
            </a:r>
          </a:p>
          <a:p>
            <a:pPr marL="0" indent="0">
              <a:buNone/>
            </a:pPr>
            <a:endParaRPr lang="en-US" dirty="0"/>
          </a:p>
          <a:p>
            <a:pPr marL="0" indent="0">
              <a:buNone/>
            </a:pPr>
            <a:r>
              <a:rPr lang="en-US" dirty="0"/>
              <a:t>p(y) = .1					.1 / .9		= 9 to 1 against</a:t>
            </a:r>
          </a:p>
          <a:p>
            <a:pPr marL="0" indent="0">
              <a:buNone/>
            </a:pPr>
            <a:r>
              <a:rPr lang="en-US" dirty="0"/>
              <a:t>p(y) = .75					.75 / .25	= 3 to 1 for</a:t>
            </a:r>
          </a:p>
        </p:txBody>
      </p:sp>
    </p:spTree>
    <p:extLst>
      <p:ext uri="{BB962C8B-B14F-4D97-AF65-F5344CB8AC3E}">
        <p14:creationId xmlns:p14="http://schemas.microsoft.com/office/powerpoint/2010/main" val="10511878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4AC60-007F-4714-B359-96E492210D43}"/>
              </a:ext>
            </a:extLst>
          </p:cNvPr>
          <p:cNvSpPr>
            <a:spLocks noGrp="1"/>
          </p:cNvSpPr>
          <p:nvPr>
            <p:ph type="title"/>
          </p:nvPr>
        </p:nvSpPr>
        <p:spPr/>
        <p:txBody>
          <a:bodyPr/>
          <a:lstStyle/>
          <a:p>
            <a:r>
              <a:rPr lang="en-US" dirty="0"/>
              <a:t>Logistic Regression - Odds</a:t>
            </a:r>
          </a:p>
        </p:txBody>
      </p:sp>
      <p:sp>
        <p:nvSpPr>
          <p:cNvPr id="3" name="Content Placeholder 2">
            <a:extLst>
              <a:ext uri="{FF2B5EF4-FFF2-40B4-BE49-F238E27FC236}">
                <a16:creationId xmlns:a16="http://schemas.microsoft.com/office/drawing/2014/main" id="{FDF83349-7A1F-4486-859E-78790F60334F}"/>
              </a:ext>
            </a:extLst>
          </p:cNvPr>
          <p:cNvSpPr>
            <a:spLocks noGrp="1"/>
          </p:cNvSpPr>
          <p:nvPr>
            <p:ph idx="1"/>
          </p:nvPr>
        </p:nvSpPr>
        <p:spPr>
          <a:xfrm>
            <a:off x="838200" y="1825624"/>
            <a:ext cx="10515600" cy="5032375"/>
          </a:xfrm>
        </p:spPr>
        <p:txBody>
          <a:bodyPr/>
          <a:lstStyle/>
          <a:p>
            <a:pPr marL="0" indent="0">
              <a:buNone/>
            </a:pPr>
            <a:r>
              <a:rPr lang="en-US" dirty="0"/>
              <a:t>p(x)	= 	</a:t>
            </a:r>
            <a:r>
              <a:rPr lang="en-US" u="sng" dirty="0"/>
              <a:t> 	1       </a:t>
            </a:r>
            <a:r>
              <a:rPr lang="en-US" dirty="0"/>
              <a:t>	</a:t>
            </a:r>
            <a:endParaRPr lang="en-US" u="sng" dirty="0"/>
          </a:p>
          <a:p>
            <a:pPr marL="0" indent="0">
              <a:buNone/>
            </a:pPr>
            <a:r>
              <a:rPr lang="en-US" dirty="0"/>
              <a:t>		1 + e</a:t>
            </a:r>
            <a:r>
              <a:rPr lang="el-GR" baseline="30000" dirty="0"/>
              <a:t> </a:t>
            </a:r>
            <a:r>
              <a:rPr lang="en-US" baseline="30000" dirty="0"/>
              <a:t>–(score)</a:t>
            </a:r>
          </a:p>
          <a:p>
            <a:pPr marL="0" indent="0">
              <a:buNone/>
            </a:pPr>
            <a:endParaRPr lang="en-US" dirty="0"/>
          </a:p>
          <a:p>
            <a:pPr marL="0" indent="0">
              <a:buNone/>
            </a:pPr>
            <a:r>
              <a:rPr lang="en-US" dirty="0"/>
              <a:t>		</a:t>
            </a:r>
            <a:r>
              <a:rPr lang="en-US" u="sng" dirty="0"/>
              <a:t> 	1       </a:t>
            </a:r>
            <a:r>
              <a:rPr lang="en-US" dirty="0"/>
              <a:t>	</a:t>
            </a:r>
            <a:endParaRPr lang="en-US" u="sng" dirty="0"/>
          </a:p>
          <a:p>
            <a:pPr marL="0" indent="0">
              <a:buNone/>
            </a:pPr>
            <a:r>
              <a:rPr lang="en-US" dirty="0"/>
              <a:t>		1 + e</a:t>
            </a:r>
            <a:r>
              <a:rPr lang="el-GR" baseline="30000" dirty="0"/>
              <a:t> </a:t>
            </a:r>
            <a:r>
              <a:rPr lang="en-US" baseline="30000" dirty="0"/>
              <a:t>–(score)</a:t>
            </a:r>
          </a:p>
          <a:p>
            <a:pPr marL="0" indent="0">
              <a:buNone/>
            </a:pPr>
            <a:r>
              <a:rPr lang="en-US" dirty="0"/>
              <a:t>Odds =</a:t>
            </a:r>
            <a:r>
              <a:rPr lang="en-US" baseline="30000" dirty="0"/>
              <a:t>	</a:t>
            </a:r>
            <a:r>
              <a:rPr lang="en-US" dirty="0"/>
              <a:t>______________________________</a:t>
            </a:r>
          </a:p>
          <a:p>
            <a:pPr marL="0" indent="0">
              <a:buNone/>
            </a:pPr>
            <a:r>
              <a:rPr lang="en-US" dirty="0"/>
              <a:t>		1 	-	</a:t>
            </a:r>
            <a:r>
              <a:rPr lang="en-US" u="sng" dirty="0"/>
              <a:t> 	1       </a:t>
            </a:r>
            <a:r>
              <a:rPr lang="en-US" dirty="0"/>
              <a:t>	</a:t>
            </a:r>
            <a:endParaRPr lang="en-US" u="sng" dirty="0"/>
          </a:p>
          <a:p>
            <a:pPr marL="0" indent="0">
              <a:buNone/>
            </a:pPr>
            <a:r>
              <a:rPr lang="en-US" dirty="0"/>
              <a:t>				1 + e</a:t>
            </a:r>
            <a:r>
              <a:rPr lang="el-GR" baseline="30000" dirty="0"/>
              <a:t> </a:t>
            </a:r>
            <a:r>
              <a:rPr lang="en-US" baseline="30000" dirty="0"/>
              <a:t>–(score)</a:t>
            </a:r>
          </a:p>
          <a:p>
            <a:pPr marL="0" indent="0">
              <a:buNone/>
            </a:pPr>
            <a:endParaRPr lang="en-US" baseline="30000" dirty="0"/>
          </a:p>
          <a:p>
            <a:pPr marL="0" indent="0">
              <a:buNone/>
            </a:pPr>
            <a:r>
              <a:rPr lang="en-US" dirty="0"/>
              <a:t>Odds = </a:t>
            </a:r>
            <a:r>
              <a:rPr lang="en-US" dirty="0" err="1"/>
              <a:t>e</a:t>
            </a:r>
            <a:r>
              <a:rPr lang="en-US" baseline="30000" dirty="0" err="1"/>
              <a:t>score</a:t>
            </a:r>
            <a:endParaRPr lang="en-US" dirty="0"/>
          </a:p>
        </p:txBody>
      </p:sp>
    </p:spTree>
    <p:extLst>
      <p:ext uri="{BB962C8B-B14F-4D97-AF65-F5344CB8AC3E}">
        <p14:creationId xmlns:p14="http://schemas.microsoft.com/office/powerpoint/2010/main" val="3928469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898F6-7F8C-4D3E-B3EE-37F2605A03FF}"/>
              </a:ext>
            </a:extLst>
          </p:cNvPr>
          <p:cNvSpPr>
            <a:spLocks noGrp="1"/>
          </p:cNvSpPr>
          <p:nvPr>
            <p:ph type="title"/>
          </p:nvPr>
        </p:nvSpPr>
        <p:spPr/>
        <p:txBody>
          <a:bodyPr/>
          <a:lstStyle/>
          <a:p>
            <a:r>
              <a:rPr lang="en-US" dirty="0"/>
              <a:t>Linear Regression – The Basics</a:t>
            </a:r>
          </a:p>
        </p:txBody>
      </p:sp>
      <p:sp>
        <p:nvSpPr>
          <p:cNvPr id="3" name="Content Placeholder 2">
            <a:extLst>
              <a:ext uri="{FF2B5EF4-FFF2-40B4-BE49-F238E27FC236}">
                <a16:creationId xmlns:a16="http://schemas.microsoft.com/office/drawing/2014/main" id="{687A1289-FF9B-4186-AC90-B7CF9603188F}"/>
              </a:ext>
            </a:extLst>
          </p:cNvPr>
          <p:cNvSpPr>
            <a:spLocks noGrp="1"/>
          </p:cNvSpPr>
          <p:nvPr>
            <p:ph idx="1"/>
          </p:nvPr>
        </p:nvSpPr>
        <p:spPr>
          <a:xfrm>
            <a:off x="838200" y="2223976"/>
            <a:ext cx="10515600" cy="503237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Y ≈ </a:t>
            </a:r>
            <a:r>
              <a:rPr lang="el-GR" dirty="0"/>
              <a:t>β</a:t>
            </a:r>
            <a:r>
              <a:rPr lang="el-GR" baseline="-25000" dirty="0"/>
              <a:t>0</a:t>
            </a:r>
            <a:r>
              <a:rPr lang="el-GR" dirty="0"/>
              <a:t> + β</a:t>
            </a:r>
            <a:r>
              <a:rPr lang="el-GR" baseline="-25000" dirty="0"/>
              <a:t>1</a:t>
            </a:r>
            <a:r>
              <a:rPr lang="en-US" dirty="0"/>
              <a:t>X.</a:t>
            </a:r>
          </a:p>
          <a:p>
            <a:pPr marL="0" indent="0">
              <a:buNone/>
            </a:pPr>
            <a:r>
              <a:rPr lang="en-US" dirty="0"/>
              <a:t>y = w</a:t>
            </a:r>
            <a:r>
              <a:rPr lang="en-US" baseline="-25000" dirty="0"/>
              <a:t>0 </a:t>
            </a:r>
            <a:r>
              <a:rPr lang="en-US" dirty="0"/>
              <a:t>+ w</a:t>
            </a:r>
            <a:r>
              <a:rPr lang="en-US" baseline="-25000" dirty="0"/>
              <a:t>1</a:t>
            </a:r>
            <a:r>
              <a:rPr lang="en-US" dirty="0"/>
              <a:t>*x</a:t>
            </a:r>
          </a:p>
        </p:txBody>
      </p:sp>
      <p:pic>
        <p:nvPicPr>
          <p:cNvPr id="5122" name="Picture 2" descr="Image result for linear regression housing cost square footage">
            <a:extLst>
              <a:ext uri="{FF2B5EF4-FFF2-40B4-BE49-F238E27FC236}">
                <a16:creationId xmlns:a16="http://schemas.microsoft.com/office/drawing/2014/main" id="{9B3A05ED-BCC3-49E9-B285-7CCE42C497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145" y="1690688"/>
            <a:ext cx="6337709" cy="4076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2186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A1970-CCC6-4B5E-B69C-316CE4979499}"/>
              </a:ext>
            </a:extLst>
          </p:cNvPr>
          <p:cNvSpPr>
            <a:spLocks noGrp="1"/>
          </p:cNvSpPr>
          <p:nvPr>
            <p:ph type="title"/>
          </p:nvPr>
        </p:nvSpPr>
        <p:spPr/>
        <p:txBody>
          <a:bodyPr/>
          <a:lstStyle/>
          <a:p>
            <a:r>
              <a:rPr lang="en-US" dirty="0"/>
              <a:t>Logistic Regression – log-odds </a:t>
            </a:r>
            <a:r>
              <a:rPr lang="en-US" i="1" dirty="0"/>
              <a:t>or</a:t>
            </a:r>
            <a:r>
              <a:rPr lang="en-US" dirty="0"/>
              <a:t> logit</a:t>
            </a:r>
          </a:p>
        </p:txBody>
      </p:sp>
      <p:sp>
        <p:nvSpPr>
          <p:cNvPr id="3" name="Content Placeholder 2">
            <a:extLst>
              <a:ext uri="{FF2B5EF4-FFF2-40B4-BE49-F238E27FC236}">
                <a16:creationId xmlns:a16="http://schemas.microsoft.com/office/drawing/2014/main" id="{AB979901-7864-4CEC-BBE9-F4217B6EACE5}"/>
              </a:ext>
            </a:extLst>
          </p:cNvPr>
          <p:cNvSpPr>
            <a:spLocks noGrp="1"/>
          </p:cNvSpPr>
          <p:nvPr>
            <p:ph idx="1"/>
          </p:nvPr>
        </p:nvSpPr>
        <p:spPr/>
        <p:txBody>
          <a:bodyPr/>
          <a:lstStyle/>
          <a:p>
            <a:pPr marL="0" indent="0">
              <a:buNone/>
            </a:pPr>
            <a:r>
              <a:rPr lang="en-US" dirty="0"/>
              <a:t>Odds = </a:t>
            </a:r>
            <a:r>
              <a:rPr lang="en-US" dirty="0" err="1"/>
              <a:t>e</a:t>
            </a:r>
            <a:r>
              <a:rPr lang="en-US" baseline="30000" dirty="0" err="1"/>
              <a:t>score</a:t>
            </a:r>
            <a:endParaRPr lang="en-US" dirty="0"/>
          </a:p>
          <a:p>
            <a:pPr marL="0" indent="0">
              <a:buNone/>
            </a:pPr>
            <a:endParaRPr lang="en-US" dirty="0"/>
          </a:p>
          <a:p>
            <a:pPr marL="0" indent="0">
              <a:buNone/>
            </a:pPr>
            <a:r>
              <a:rPr lang="en-US" dirty="0"/>
              <a:t>ln(odds) = score</a:t>
            </a:r>
          </a:p>
        </p:txBody>
      </p:sp>
    </p:spTree>
    <p:extLst>
      <p:ext uri="{BB962C8B-B14F-4D97-AF65-F5344CB8AC3E}">
        <p14:creationId xmlns:p14="http://schemas.microsoft.com/office/powerpoint/2010/main" val="41770053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6763-55E5-40B8-AADE-E6BCF1BF176B}"/>
              </a:ext>
            </a:extLst>
          </p:cNvPr>
          <p:cNvSpPr>
            <a:spLocks noGrp="1"/>
          </p:cNvSpPr>
          <p:nvPr>
            <p:ph type="title"/>
          </p:nvPr>
        </p:nvSpPr>
        <p:spPr/>
        <p:txBody>
          <a:bodyPr/>
          <a:lstStyle/>
          <a:p>
            <a:r>
              <a:rPr lang="en-US" dirty="0"/>
              <a:t>Logistic Regression – Impact</a:t>
            </a:r>
          </a:p>
        </p:txBody>
      </p:sp>
      <p:sp>
        <p:nvSpPr>
          <p:cNvPr id="3" name="Content Placeholder 2">
            <a:extLst>
              <a:ext uri="{FF2B5EF4-FFF2-40B4-BE49-F238E27FC236}">
                <a16:creationId xmlns:a16="http://schemas.microsoft.com/office/drawing/2014/main" id="{40B6D677-ED00-4A4D-918C-F56083A95300}"/>
              </a:ext>
            </a:extLst>
          </p:cNvPr>
          <p:cNvSpPr>
            <a:spLocks noGrp="1"/>
          </p:cNvSpPr>
          <p:nvPr>
            <p:ph idx="1"/>
          </p:nvPr>
        </p:nvSpPr>
        <p:spPr>
          <a:xfrm>
            <a:off x="838200" y="1825624"/>
            <a:ext cx="10515600" cy="5032375"/>
          </a:xfrm>
        </p:spPr>
        <p:txBody>
          <a:bodyPr/>
          <a:lstStyle/>
          <a:p>
            <a:pPr marL="0" indent="0">
              <a:buNone/>
            </a:pPr>
            <a:endParaRPr lang="en-US" dirty="0"/>
          </a:p>
          <a:p>
            <a:pPr marL="0" indent="0">
              <a:buNone/>
            </a:pPr>
            <a:endParaRPr lang="en-US" dirty="0"/>
          </a:p>
          <a:p>
            <a:pPr marL="0" indent="0">
              <a:buNone/>
            </a:pPr>
            <a:r>
              <a:rPr lang="en-US" dirty="0"/>
              <a:t>Take the tweet “Rihanna’s new album was great! Haters say it was bad, but it was great, great, great!” </a:t>
            </a:r>
            <a:endParaRPr lang="en-US" baseline="30000" dirty="0"/>
          </a:p>
          <a:p>
            <a:pPr marL="0" indent="0">
              <a:buNone/>
            </a:pPr>
            <a:r>
              <a:rPr lang="en-US" dirty="0"/>
              <a:t>What is the impact of adding another “great”?</a:t>
            </a:r>
          </a:p>
          <a:p>
            <a:pPr marL="0" indent="0">
              <a:buNone/>
            </a:pPr>
            <a:endParaRPr lang="en-US" dirty="0"/>
          </a:p>
        </p:txBody>
      </p:sp>
      <p:graphicFrame>
        <p:nvGraphicFramePr>
          <p:cNvPr id="4" name="Content Placeholder 3">
            <a:extLst>
              <a:ext uri="{FF2B5EF4-FFF2-40B4-BE49-F238E27FC236}">
                <a16:creationId xmlns:a16="http://schemas.microsoft.com/office/drawing/2014/main" id="{70EC00BF-2C1A-47B0-8D7B-7B80A2778651}"/>
              </a:ext>
            </a:extLst>
          </p:cNvPr>
          <p:cNvGraphicFramePr>
            <a:graphicFrameLocks/>
          </p:cNvGraphicFramePr>
          <p:nvPr/>
        </p:nvGraphicFramePr>
        <p:xfrm>
          <a:off x="1481373" y="1825625"/>
          <a:ext cx="9229254" cy="741680"/>
        </p:xfrm>
        <a:graphic>
          <a:graphicData uri="http://schemas.openxmlformats.org/drawingml/2006/table">
            <a:tbl>
              <a:tblPr firstRow="1" bandRow="1">
                <a:tableStyleId>{5C22544A-7EE6-4342-B048-85BDC9FD1C3A}</a:tableStyleId>
              </a:tblPr>
              <a:tblGrid>
                <a:gridCol w="1538209">
                  <a:extLst>
                    <a:ext uri="{9D8B030D-6E8A-4147-A177-3AD203B41FA5}">
                      <a16:colId xmlns:a16="http://schemas.microsoft.com/office/drawing/2014/main" val="3048201804"/>
                    </a:ext>
                  </a:extLst>
                </a:gridCol>
                <a:gridCol w="1538209">
                  <a:extLst>
                    <a:ext uri="{9D8B030D-6E8A-4147-A177-3AD203B41FA5}">
                      <a16:colId xmlns:a16="http://schemas.microsoft.com/office/drawing/2014/main" val="2746519814"/>
                    </a:ext>
                  </a:extLst>
                </a:gridCol>
                <a:gridCol w="1538209">
                  <a:extLst>
                    <a:ext uri="{9D8B030D-6E8A-4147-A177-3AD203B41FA5}">
                      <a16:colId xmlns:a16="http://schemas.microsoft.com/office/drawing/2014/main" val="2103502276"/>
                    </a:ext>
                  </a:extLst>
                </a:gridCol>
                <a:gridCol w="1538209">
                  <a:extLst>
                    <a:ext uri="{9D8B030D-6E8A-4147-A177-3AD203B41FA5}">
                      <a16:colId xmlns:a16="http://schemas.microsoft.com/office/drawing/2014/main" val="3064558233"/>
                    </a:ext>
                  </a:extLst>
                </a:gridCol>
                <a:gridCol w="1538209">
                  <a:extLst>
                    <a:ext uri="{9D8B030D-6E8A-4147-A177-3AD203B41FA5}">
                      <a16:colId xmlns:a16="http://schemas.microsoft.com/office/drawing/2014/main" val="4044233673"/>
                    </a:ext>
                  </a:extLst>
                </a:gridCol>
                <a:gridCol w="1538209">
                  <a:extLst>
                    <a:ext uri="{9D8B030D-6E8A-4147-A177-3AD203B41FA5}">
                      <a16:colId xmlns:a16="http://schemas.microsoft.com/office/drawing/2014/main" val="3952083959"/>
                    </a:ext>
                  </a:extLst>
                </a:gridCol>
              </a:tblGrid>
              <a:tr h="370840">
                <a:tc>
                  <a:txBody>
                    <a:bodyPr/>
                    <a:lstStyle/>
                    <a:p>
                      <a:r>
                        <a:rPr lang="en-US" i="1" dirty="0">
                          <a:solidFill>
                            <a:sysClr val="windowText" lastClr="000000"/>
                          </a:solidFill>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i="1" dirty="0">
                          <a:solidFill>
                            <a:sysClr val="windowText" lastClr="000000"/>
                          </a:solidFill>
                        </a:rPr>
                        <a:t>Bias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1</a:t>
                      </a:r>
                      <a:r>
                        <a:rPr lang="en-US" b="0" baseline="0" dirty="0">
                          <a:solidFill>
                            <a:sysClr val="windowText" lastClr="000000"/>
                          </a:solidFill>
                        </a:rPr>
                        <a:t> = “Cool”</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2 </a:t>
                      </a:r>
                      <a:r>
                        <a:rPr lang="en-US" b="0" baseline="0" dirty="0">
                          <a:solidFill>
                            <a:sysClr val="windowText" lastClr="000000"/>
                          </a:solidFill>
                        </a:rPr>
                        <a:t>= “Great”</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3</a:t>
                      </a:r>
                      <a:r>
                        <a:rPr lang="en-US" b="0" baseline="0" dirty="0">
                          <a:solidFill>
                            <a:sysClr val="windowText" lastClr="000000"/>
                          </a:solidFill>
                        </a:rPr>
                        <a:t> = “Bad”</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4</a:t>
                      </a:r>
                      <a:r>
                        <a:rPr lang="en-US" b="0" baseline="0" dirty="0">
                          <a:solidFill>
                            <a:sysClr val="windowText" lastClr="000000"/>
                          </a:solidFill>
                        </a:rPr>
                        <a:t> = “Hate”</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8487459"/>
                  </a:ext>
                </a:extLst>
              </a:tr>
              <a:tr h="370840">
                <a:tc>
                  <a:txBody>
                    <a:bodyPr/>
                    <a:lstStyle/>
                    <a:p>
                      <a:r>
                        <a:rPr lang="en-US" b="1" dirty="0">
                          <a:solidFill>
                            <a:sysClr val="windowText" lastClr="000000"/>
                          </a:solidFill>
                        </a:rPr>
                        <a:t>Weight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2871589"/>
                  </a:ext>
                </a:extLst>
              </a:tr>
            </a:tbl>
          </a:graphicData>
        </a:graphic>
      </p:graphicFrame>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2BA464D3-AED2-4AD3-8D31-890F622CF78A}"/>
                  </a:ext>
                </a:extLst>
              </p14:cNvPr>
              <p14:cNvContentPartPr/>
              <p14:nvPr/>
            </p14:nvContentPartPr>
            <p14:xfrm>
              <a:off x="6425640" y="3816000"/>
              <a:ext cx="5760" cy="2160"/>
            </p14:xfrm>
          </p:contentPart>
        </mc:Choice>
        <mc:Fallback xmlns="">
          <p:pic>
            <p:nvPicPr>
              <p:cNvPr id="5" name="Ink 4">
                <a:extLst>
                  <a:ext uri="{FF2B5EF4-FFF2-40B4-BE49-F238E27FC236}">
                    <a16:creationId xmlns:a16="http://schemas.microsoft.com/office/drawing/2014/main" id="{2BA464D3-AED2-4AD3-8D31-890F622CF78A}"/>
                  </a:ext>
                </a:extLst>
              </p:cNvPr>
              <p:cNvPicPr/>
              <p:nvPr/>
            </p:nvPicPr>
            <p:blipFill>
              <a:blip r:embed="rId3"/>
              <a:stretch>
                <a:fillRect/>
              </a:stretch>
            </p:blipFill>
            <p:spPr>
              <a:xfrm>
                <a:off x="6416280" y="3806640"/>
                <a:ext cx="24480" cy="20880"/>
              </a:xfrm>
              <a:prstGeom prst="rect">
                <a:avLst/>
              </a:prstGeom>
            </p:spPr>
          </p:pic>
        </mc:Fallback>
      </mc:AlternateContent>
    </p:spTree>
    <p:extLst>
      <p:ext uri="{BB962C8B-B14F-4D97-AF65-F5344CB8AC3E}">
        <p14:creationId xmlns:p14="http://schemas.microsoft.com/office/powerpoint/2010/main" val="3118566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6763-55E5-40B8-AADE-E6BCF1BF176B}"/>
              </a:ext>
            </a:extLst>
          </p:cNvPr>
          <p:cNvSpPr>
            <a:spLocks noGrp="1"/>
          </p:cNvSpPr>
          <p:nvPr>
            <p:ph type="title"/>
          </p:nvPr>
        </p:nvSpPr>
        <p:spPr/>
        <p:txBody>
          <a:bodyPr/>
          <a:lstStyle/>
          <a:p>
            <a:r>
              <a:rPr lang="en-US" dirty="0"/>
              <a:t>Logistic Regression – Binary vs. Bag of Words</a:t>
            </a:r>
          </a:p>
        </p:txBody>
      </p:sp>
      <p:sp>
        <p:nvSpPr>
          <p:cNvPr id="3" name="Content Placeholder 2">
            <a:extLst>
              <a:ext uri="{FF2B5EF4-FFF2-40B4-BE49-F238E27FC236}">
                <a16:creationId xmlns:a16="http://schemas.microsoft.com/office/drawing/2014/main" id="{40B6D677-ED00-4A4D-918C-F56083A95300}"/>
              </a:ext>
            </a:extLst>
          </p:cNvPr>
          <p:cNvSpPr>
            <a:spLocks noGrp="1"/>
          </p:cNvSpPr>
          <p:nvPr>
            <p:ph idx="1"/>
          </p:nvPr>
        </p:nvSpPr>
        <p:spPr>
          <a:xfrm>
            <a:off x="838200" y="1825624"/>
            <a:ext cx="10515600" cy="5032375"/>
          </a:xfrm>
        </p:spPr>
        <p:txBody>
          <a:bodyPr/>
          <a:lstStyle/>
          <a:p>
            <a:pPr marL="0" indent="0">
              <a:buNone/>
            </a:pPr>
            <a:endParaRPr lang="en-US" dirty="0"/>
          </a:p>
          <a:p>
            <a:pPr marL="0" indent="0">
              <a:buNone/>
            </a:pPr>
            <a:endParaRPr lang="en-US" dirty="0"/>
          </a:p>
          <a:p>
            <a:pPr marL="0" indent="0">
              <a:buNone/>
            </a:pPr>
            <a:r>
              <a:rPr lang="en-US" dirty="0"/>
              <a:t>Take the tweet “Rihanna’s new album was great! Haters say it was bad, but it was great, great, great!” </a:t>
            </a:r>
            <a:endParaRPr lang="en-US" baseline="30000" dirty="0"/>
          </a:p>
          <a:p>
            <a:pPr marL="0" indent="0">
              <a:buNone/>
            </a:pPr>
            <a:r>
              <a:rPr lang="en-US" dirty="0"/>
              <a:t>What is the impact of adding another “great”?</a:t>
            </a:r>
          </a:p>
          <a:p>
            <a:pPr marL="0" indent="0">
              <a:buNone/>
            </a:pPr>
            <a:r>
              <a:rPr lang="en-US" dirty="0"/>
              <a:t>Odds = e</a:t>
            </a:r>
            <a:r>
              <a:rPr lang="en-US" baseline="30000" dirty="0"/>
              <a:t>0.1 + 1.0 * 0 + 3.0 * 4 + -2.0 * 1 + -3.0 * 1</a:t>
            </a:r>
          </a:p>
          <a:p>
            <a:pPr marL="0" indent="0">
              <a:buNone/>
            </a:pPr>
            <a:r>
              <a:rPr lang="en-US" dirty="0"/>
              <a:t>vs.</a:t>
            </a:r>
          </a:p>
          <a:p>
            <a:pPr marL="0" indent="0">
              <a:buNone/>
            </a:pPr>
            <a:r>
              <a:rPr lang="en-US" dirty="0"/>
              <a:t>Odds = e</a:t>
            </a:r>
            <a:r>
              <a:rPr lang="en-US" baseline="30000" dirty="0"/>
              <a:t>0.1 + 1.0 * 0 + 3.0 * (4 + 1) + -2.0 * 1 + -3.0 * 1</a:t>
            </a:r>
            <a:endParaRPr lang="en-US" dirty="0"/>
          </a:p>
          <a:p>
            <a:pPr marL="0" indent="0">
              <a:buNone/>
            </a:pPr>
            <a:r>
              <a:rPr lang="en-US" dirty="0"/>
              <a:t>Odds = e</a:t>
            </a:r>
            <a:r>
              <a:rPr lang="en-US" baseline="30000" dirty="0"/>
              <a:t>3.0</a:t>
            </a:r>
            <a:r>
              <a:rPr lang="en-US" dirty="0"/>
              <a:t> *e</a:t>
            </a:r>
            <a:r>
              <a:rPr lang="en-US" baseline="30000" dirty="0"/>
              <a:t>0.1 + 1.0 * 0 + 3.0 * 4 + -2.0 * 1 + -3.0 * 1</a:t>
            </a:r>
          </a:p>
          <a:p>
            <a:pPr marL="0" indent="0">
              <a:buNone/>
            </a:pPr>
            <a:r>
              <a:rPr lang="en-US" dirty="0"/>
              <a:t>Odds improved by a factor of </a:t>
            </a:r>
            <a:r>
              <a:rPr lang="en-US"/>
              <a:t>(approximately) 20!</a:t>
            </a:r>
            <a:endParaRPr lang="en-US" dirty="0"/>
          </a:p>
          <a:p>
            <a:pPr marL="0" indent="0">
              <a:buNone/>
            </a:pPr>
            <a:endParaRPr lang="en-US" dirty="0"/>
          </a:p>
          <a:p>
            <a:pPr marL="0" indent="0">
              <a:buNone/>
            </a:pPr>
            <a:endParaRPr lang="en-US" dirty="0"/>
          </a:p>
        </p:txBody>
      </p:sp>
      <p:graphicFrame>
        <p:nvGraphicFramePr>
          <p:cNvPr id="4" name="Content Placeholder 3">
            <a:extLst>
              <a:ext uri="{FF2B5EF4-FFF2-40B4-BE49-F238E27FC236}">
                <a16:creationId xmlns:a16="http://schemas.microsoft.com/office/drawing/2014/main" id="{70EC00BF-2C1A-47B0-8D7B-7B80A2778651}"/>
              </a:ext>
            </a:extLst>
          </p:cNvPr>
          <p:cNvGraphicFramePr>
            <a:graphicFrameLocks/>
          </p:cNvGraphicFramePr>
          <p:nvPr/>
        </p:nvGraphicFramePr>
        <p:xfrm>
          <a:off x="1481373" y="1825625"/>
          <a:ext cx="9229254" cy="741680"/>
        </p:xfrm>
        <a:graphic>
          <a:graphicData uri="http://schemas.openxmlformats.org/drawingml/2006/table">
            <a:tbl>
              <a:tblPr firstRow="1" bandRow="1">
                <a:tableStyleId>{5C22544A-7EE6-4342-B048-85BDC9FD1C3A}</a:tableStyleId>
              </a:tblPr>
              <a:tblGrid>
                <a:gridCol w="1538209">
                  <a:extLst>
                    <a:ext uri="{9D8B030D-6E8A-4147-A177-3AD203B41FA5}">
                      <a16:colId xmlns:a16="http://schemas.microsoft.com/office/drawing/2014/main" val="3048201804"/>
                    </a:ext>
                  </a:extLst>
                </a:gridCol>
                <a:gridCol w="1538209">
                  <a:extLst>
                    <a:ext uri="{9D8B030D-6E8A-4147-A177-3AD203B41FA5}">
                      <a16:colId xmlns:a16="http://schemas.microsoft.com/office/drawing/2014/main" val="2746519814"/>
                    </a:ext>
                  </a:extLst>
                </a:gridCol>
                <a:gridCol w="1538209">
                  <a:extLst>
                    <a:ext uri="{9D8B030D-6E8A-4147-A177-3AD203B41FA5}">
                      <a16:colId xmlns:a16="http://schemas.microsoft.com/office/drawing/2014/main" val="2103502276"/>
                    </a:ext>
                  </a:extLst>
                </a:gridCol>
                <a:gridCol w="1538209">
                  <a:extLst>
                    <a:ext uri="{9D8B030D-6E8A-4147-A177-3AD203B41FA5}">
                      <a16:colId xmlns:a16="http://schemas.microsoft.com/office/drawing/2014/main" val="3064558233"/>
                    </a:ext>
                  </a:extLst>
                </a:gridCol>
                <a:gridCol w="1538209">
                  <a:extLst>
                    <a:ext uri="{9D8B030D-6E8A-4147-A177-3AD203B41FA5}">
                      <a16:colId xmlns:a16="http://schemas.microsoft.com/office/drawing/2014/main" val="4044233673"/>
                    </a:ext>
                  </a:extLst>
                </a:gridCol>
                <a:gridCol w="1538209">
                  <a:extLst>
                    <a:ext uri="{9D8B030D-6E8A-4147-A177-3AD203B41FA5}">
                      <a16:colId xmlns:a16="http://schemas.microsoft.com/office/drawing/2014/main" val="3952083959"/>
                    </a:ext>
                  </a:extLst>
                </a:gridCol>
              </a:tblGrid>
              <a:tr h="370840">
                <a:tc>
                  <a:txBody>
                    <a:bodyPr/>
                    <a:lstStyle/>
                    <a:p>
                      <a:r>
                        <a:rPr lang="en-US" i="1" dirty="0">
                          <a:solidFill>
                            <a:sysClr val="windowText" lastClr="000000"/>
                          </a:solidFill>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i="1" dirty="0">
                          <a:solidFill>
                            <a:sysClr val="windowText" lastClr="000000"/>
                          </a:solidFill>
                        </a:rPr>
                        <a:t>Bias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1</a:t>
                      </a:r>
                      <a:r>
                        <a:rPr lang="en-US" b="0" baseline="0" dirty="0">
                          <a:solidFill>
                            <a:sysClr val="windowText" lastClr="000000"/>
                          </a:solidFill>
                        </a:rPr>
                        <a:t> = “Cool”</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2 </a:t>
                      </a:r>
                      <a:r>
                        <a:rPr lang="en-US" b="0" baseline="0" dirty="0">
                          <a:solidFill>
                            <a:sysClr val="windowText" lastClr="000000"/>
                          </a:solidFill>
                        </a:rPr>
                        <a:t>= “Great”</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3</a:t>
                      </a:r>
                      <a:r>
                        <a:rPr lang="en-US" b="0" baseline="0" dirty="0">
                          <a:solidFill>
                            <a:sysClr val="windowText" lastClr="000000"/>
                          </a:solidFill>
                        </a:rPr>
                        <a:t> = “Bad”</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4</a:t>
                      </a:r>
                      <a:r>
                        <a:rPr lang="en-US" b="0" baseline="0" dirty="0">
                          <a:solidFill>
                            <a:sysClr val="windowText" lastClr="000000"/>
                          </a:solidFill>
                        </a:rPr>
                        <a:t> = “Hate”</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8487459"/>
                  </a:ext>
                </a:extLst>
              </a:tr>
              <a:tr h="370840">
                <a:tc>
                  <a:txBody>
                    <a:bodyPr/>
                    <a:lstStyle/>
                    <a:p>
                      <a:r>
                        <a:rPr lang="en-US" b="1" dirty="0">
                          <a:solidFill>
                            <a:sysClr val="windowText" lastClr="000000"/>
                          </a:solidFill>
                        </a:rPr>
                        <a:t>Weight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2871589"/>
                  </a:ext>
                </a:extLst>
              </a:tr>
            </a:tbl>
          </a:graphicData>
        </a:graphic>
      </p:graphicFrame>
    </p:spTree>
    <p:extLst>
      <p:ext uri="{BB962C8B-B14F-4D97-AF65-F5344CB8AC3E}">
        <p14:creationId xmlns:p14="http://schemas.microsoft.com/office/powerpoint/2010/main" val="35289214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6763-55E5-40B8-AADE-E6BCF1BF176B}"/>
              </a:ext>
            </a:extLst>
          </p:cNvPr>
          <p:cNvSpPr>
            <a:spLocks noGrp="1"/>
          </p:cNvSpPr>
          <p:nvPr>
            <p:ph type="title"/>
          </p:nvPr>
        </p:nvSpPr>
        <p:spPr/>
        <p:txBody>
          <a:bodyPr/>
          <a:lstStyle/>
          <a:p>
            <a:r>
              <a:rPr lang="en-US" dirty="0"/>
              <a:t>Logistic Regression – Weights for Features</a:t>
            </a:r>
          </a:p>
        </p:txBody>
      </p:sp>
      <p:sp>
        <p:nvSpPr>
          <p:cNvPr id="3" name="Content Placeholder 2">
            <a:extLst>
              <a:ext uri="{FF2B5EF4-FFF2-40B4-BE49-F238E27FC236}">
                <a16:creationId xmlns:a16="http://schemas.microsoft.com/office/drawing/2014/main" id="{40B6D677-ED00-4A4D-918C-F56083A95300}"/>
              </a:ext>
            </a:extLst>
          </p:cNvPr>
          <p:cNvSpPr>
            <a:spLocks noGrp="1"/>
          </p:cNvSpPr>
          <p:nvPr>
            <p:ph idx="1"/>
          </p:nvPr>
        </p:nvSpPr>
        <p:spPr>
          <a:xfrm>
            <a:off x="838200" y="1825624"/>
            <a:ext cx="10515600" cy="5032375"/>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I have this table of weights for my Features – where do they come from?</a:t>
            </a:r>
          </a:p>
          <a:p>
            <a:pPr marL="0" indent="0">
              <a:buNone/>
            </a:pPr>
            <a:endParaRPr lang="en-US" dirty="0"/>
          </a:p>
        </p:txBody>
      </p:sp>
      <p:graphicFrame>
        <p:nvGraphicFramePr>
          <p:cNvPr id="4" name="Content Placeholder 3">
            <a:extLst>
              <a:ext uri="{FF2B5EF4-FFF2-40B4-BE49-F238E27FC236}">
                <a16:creationId xmlns:a16="http://schemas.microsoft.com/office/drawing/2014/main" id="{70EC00BF-2C1A-47B0-8D7B-7B80A2778651}"/>
              </a:ext>
            </a:extLst>
          </p:cNvPr>
          <p:cNvGraphicFramePr>
            <a:graphicFrameLocks/>
          </p:cNvGraphicFramePr>
          <p:nvPr/>
        </p:nvGraphicFramePr>
        <p:xfrm>
          <a:off x="1481373" y="1825625"/>
          <a:ext cx="9229254" cy="741680"/>
        </p:xfrm>
        <a:graphic>
          <a:graphicData uri="http://schemas.openxmlformats.org/drawingml/2006/table">
            <a:tbl>
              <a:tblPr firstRow="1" bandRow="1">
                <a:tableStyleId>{5C22544A-7EE6-4342-B048-85BDC9FD1C3A}</a:tableStyleId>
              </a:tblPr>
              <a:tblGrid>
                <a:gridCol w="1538209">
                  <a:extLst>
                    <a:ext uri="{9D8B030D-6E8A-4147-A177-3AD203B41FA5}">
                      <a16:colId xmlns:a16="http://schemas.microsoft.com/office/drawing/2014/main" val="3048201804"/>
                    </a:ext>
                  </a:extLst>
                </a:gridCol>
                <a:gridCol w="1538209">
                  <a:extLst>
                    <a:ext uri="{9D8B030D-6E8A-4147-A177-3AD203B41FA5}">
                      <a16:colId xmlns:a16="http://schemas.microsoft.com/office/drawing/2014/main" val="2746519814"/>
                    </a:ext>
                  </a:extLst>
                </a:gridCol>
                <a:gridCol w="1538209">
                  <a:extLst>
                    <a:ext uri="{9D8B030D-6E8A-4147-A177-3AD203B41FA5}">
                      <a16:colId xmlns:a16="http://schemas.microsoft.com/office/drawing/2014/main" val="2103502276"/>
                    </a:ext>
                  </a:extLst>
                </a:gridCol>
                <a:gridCol w="1538209">
                  <a:extLst>
                    <a:ext uri="{9D8B030D-6E8A-4147-A177-3AD203B41FA5}">
                      <a16:colId xmlns:a16="http://schemas.microsoft.com/office/drawing/2014/main" val="3064558233"/>
                    </a:ext>
                  </a:extLst>
                </a:gridCol>
                <a:gridCol w="1538209">
                  <a:extLst>
                    <a:ext uri="{9D8B030D-6E8A-4147-A177-3AD203B41FA5}">
                      <a16:colId xmlns:a16="http://schemas.microsoft.com/office/drawing/2014/main" val="4044233673"/>
                    </a:ext>
                  </a:extLst>
                </a:gridCol>
                <a:gridCol w="1538209">
                  <a:extLst>
                    <a:ext uri="{9D8B030D-6E8A-4147-A177-3AD203B41FA5}">
                      <a16:colId xmlns:a16="http://schemas.microsoft.com/office/drawing/2014/main" val="3952083959"/>
                    </a:ext>
                  </a:extLst>
                </a:gridCol>
              </a:tblGrid>
              <a:tr h="370840">
                <a:tc>
                  <a:txBody>
                    <a:bodyPr/>
                    <a:lstStyle/>
                    <a:p>
                      <a:r>
                        <a:rPr lang="en-US" i="1" dirty="0">
                          <a:solidFill>
                            <a:sysClr val="windowText" lastClr="000000"/>
                          </a:solidFill>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i="1" baseline="0" dirty="0">
                          <a:solidFill>
                            <a:sysClr val="windowText" lastClr="000000"/>
                          </a:solidFill>
                        </a:rPr>
                        <a:t>X</a:t>
                      </a:r>
                      <a:r>
                        <a:rPr lang="en-US" b="0" i="1" baseline="-25000" dirty="0">
                          <a:solidFill>
                            <a:sysClr val="windowText" lastClr="000000"/>
                          </a:solidFill>
                        </a:rPr>
                        <a:t>0</a:t>
                      </a:r>
                      <a:r>
                        <a:rPr lang="en-US" b="0" i="1" baseline="0" dirty="0">
                          <a:solidFill>
                            <a:sysClr val="windowText" lastClr="000000"/>
                          </a:solidFill>
                        </a:rPr>
                        <a:t> = </a:t>
                      </a:r>
                      <a:r>
                        <a:rPr lang="en-US" b="0" i="1" dirty="0">
                          <a:solidFill>
                            <a:sysClr val="windowText" lastClr="000000"/>
                          </a:solidFill>
                        </a:rPr>
                        <a:t>Bias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1</a:t>
                      </a:r>
                      <a:r>
                        <a:rPr lang="en-US" b="0" baseline="0" dirty="0">
                          <a:solidFill>
                            <a:sysClr val="windowText" lastClr="000000"/>
                          </a:solidFill>
                        </a:rPr>
                        <a:t> = “Cool”</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2 </a:t>
                      </a:r>
                      <a:r>
                        <a:rPr lang="en-US" b="0" baseline="0" dirty="0">
                          <a:solidFill>
                            <a:sysClr val="windowText" lastClr="000000"/>
                          </a:solidFill>
                        </a:rPr>
                        <a:t>= “Great”</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3</a:t>
                      </a:r>
                      <a:r>
                        <a:rPr lang="en-US" b="0" baseline="0" dirty="0">
                          <a:solidFill>
                            <a:sysClr val="windowText" lastClr="000000"/>
                          </a:solidFill>
                        </a:rPr>
                        <a:t> = “Bad”</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4</a:t>
                      </a:r>
                      <a:r>
                        <a:rPr lang="en-US" b="0" baseline="0" dirty="0">
                          <a:solidFill>
                            <a:sysClr val="windowText" lastClr="000000"/>
                          </a:solidFill>
                        </a:rPr>
                        <a:t> = “Hate”</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8487459"/>
                  </a:ext>
                </a:extLst>
              </a:tr>
              <a:tr h="370840">
                <a:tc>
                  <a:txBody>
                    <a:bodyPr/>
                    <a:lstStyle/>
                    <a:p>
                      <a:r>
                        <a:rPr lang="en-US" b="1" dirty="0">
                          <a:solidFill>
                            <a:sysClr val="windowText" lastClr="000000"/>
                          </a:solidFill>
                        </a:rPr>
                        <a:t>Weight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2871589"/>
                  </a:ext>
                </a:extLst>
              </a:tr>
            </a:tbl>
          </a:graphicData>
        </a:graphic>
      </p:graphicFrame>
    </p:spTree>
    <p:extLst>
      <p:ext uri="{BB962C8B-B14F-4D97-AF65-F5344CB8AC3E}">
        <p14:creationId xmlns:p14="http://schemas.microsoft.com/office/powerpoint/2010/main" val="28565794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EDB66-4FF2-421B-BF2B-804E91D20BEF}"/>
              </a:ext>
            </a:extLst>
          </p:cNvPr>
          <p:cNvSpPr>
            <a:spLocks noGrp="1"/>
          </p:cNvSpPr>
          <p:nvPr>
            <p:ph type="title"/>
          </p:nvPr>
        </p:nvSpPr>
        <p:spPr/>
        <p:txBody>
          <a:bodyPr/>
          <a:lstStyle/>
          <a:p>
            <a:r>
              <a:rPr lang="en-US" dirty="0"/>
              <a:t>Finding Weights</a:t>
            </a:r>
          </a:p>
        </p:txBody>
      </p:sp>
      <p:sp>
        <p:nvSpPr>
          <p:cNvPr id="3" name="Content Placeholder 2">
            <a:extLst>
              <a:ext uri="{FF2B5EF4-FFF2-40B4-BE49-F238E27FC236}">
                <a16:creationId xmlns:a16="http://schemas.microsoft.com/office/drawing/2014/main" id="{8B0FB061-1F36-4027-B142-C6A5AA3E8865}"/>
              </a:ext>
            </a:extLst>
          </p:cNvPr>
          <p:cNvSpPr>
            <a:spLocks noGrp="1"/>
          </p:cNvSpPr>
          <p:nvPr>
            <p:ph idx="1"/>
          </p:nvPr>
        </p:nvSpPr>
        <p:spPr/>
        <p:txBody>
          <a:bodyPr>
            <a:normAutofit lnSpcReduction="10000"/>
          </a:bodyPr>
          <a:lstStyle/>
          <a:p>
            <a:pPr marL="0" indent="0">
              <a:buNone/>
            </a:pPr>
            <a:r>
              <a:rPr lang="en-US" dirty="0"/>
              <a:t>Best Guess</a:t>
            </a:r>
          </a:p>
          <a:p>
            <a:pPr marL="0" indent="0">
              <a:buNone/>
            </a:pPr>
            <a:r>
              <a:rPr lang="en-US" dirty="0"/>
              <a:t>	 - Estimated from some background information or expertise</a:t>
            </a:r>
          </a:p>
          <a:p>
            <a:pPr marL="0" indent="0">
              <a:buNone/>
            </a:pPr>
            <a:r>
              <a:rPr lang="en-US" dirty="0"/>
              <a:t>Equal Numbers</a:t>
            </a:r>
          </a:p>
          <a:p>
            <a:pPr marL="0" indent="0">
              <a:buNone/>
            </a:pPr>
            <a:r>
              <a:rPr lang="en-US" dirty="0"/>
              <a:t>	 - If we don’t have any good ideas, just weight everything evenly</a:t>
            </a:r>
          </a:p>
          <a:p>
            <a:pPr marL="0" indent="0">
              <a:buNone/>
            </a:pPr>
            <a:r>
              <a:rPr lang="en-US" dirty="0"/>
              <a:t>	 - </a:t>
            </a:r>
            <a:r>
              <a:rPr lang="en-US" i="1" dirty="0"/>
              <a:t>This approach isn’t exactly the best, we’ll explore why later</a:t>
            </a:r>
            <a:r>
              <a:rPr lang="en-US" dirty="0"/>
              <a:t>.</a:t>
            </a:r>
          </a:p>
          <a:p>
            <a:pPr marL="0" indent="0">
              <a:buNone/>
            </a:pPr>
            <a:r>
              <a:rPr lang="en-US" dirty="0"/>
              <a:t>“Best” Guess</a:t>
            </a:r>
          </a:p>
          <a:p>
            <a:pPr marL="0" indent="0">
              <a:buNone/>
            </a:pPr>
            <a:r>
              <a:rPr lang="en-US" dirty="0"/>
              <a:t>	 - What if we don’t have any information? Take any </a:t>
            </a:r>
            <a:r>
              <a:rPr lang="en-US" dirty="0" err="1"/>
              <a:t>ol</a:t>
            </a:r>
            <a:r>
              <a:rPr lang="en-US" dirty="0"/>
              <a:t>’ guess!</a:t>
            </a:r>
          </a:p>
          <a:p>
            <a:pPr marL="0" indent="0">
              <a:buNone/>
            </a:pPr>
            <a:r>
              <a:rPr lang="en-US" dirty="0"/>
              <a:t>	 - Random numbers!* </a:t>
            </a:r>
          </a:p>
          <a:p>
            <a:pPr marL="0" indent="0">
              <a:buNone/>
            </a:pPr>
            <a:r>
              <a:rPr lang="en-US" sz="1800" dirty="0"/>
              <a:t>*Random small numbers</a:t>
            </a:r>
          </a:p>
        </p:txBody>
      </p:sp>
    </p:spTree>
    <p:extLst>
      <p:ext uri="{BB962C8B-B14F-4D97-AF65-F5344CB8AC3E}">
        <p14:creationId xmlns:p14="http://schemas.microsoft.com/office/powerpoint/2010/main" val="4385144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6763-55E5-40B8-AADE-E6BCF1BF176B}"/>
              </a:ext>
            </a:extLst>
          </p:cNvPr>
          <p:cNvSpPr>
            <a:spLocks noGrp="1"/>
          </p:cNvSpPr>
          <p:nvPr>
            <p:ph type="title"/>
          </p:nvPr>
        </p:nvSpPr>
        <p:spPr/>
        <p:txBody>
          <a:bodyPr/>
          <a:lstStyle/>
          <a:p>
            <a:r>
              <a:rPr lang="en-US" dirty="0"/>
              <a:t>Logistic Regression – Weights for Features</a:t>
            </a:r>
          </a:p>
        </p:txBody>
      </p:sp>
      <p:sp>
        <p:nvSpPr>
          <p:cNvPr id="3" name="Content Placeholder 2">
            <a:extLst>
              <a:ext uri="{FF2B5EF4-FFF2-40B4-BE49-F238E27FC236}">
                <a16:creationId xmlns:a16="http://schemas.microsoft.com/office/drawing/2014/main" id="{40B6D677-ED00-4A4D-918C-F56083A95300}"/>
              </a:ext>
            </a:extLst>
          </p:cNvPr>
          <p:cNvSpPr>
            <a:spLocks noGrp="1"/>
          </p:cNvSpPr>
          <p:nvPr>
            <p:ph idx="1"/>
          </p:nvPr>
        </p:nvSpPr>
        <p:spPr>
          <a:xfrm>
            <a:off x="838200" y="1825624"/>
            <a:ext cx="10515600" cy="5032375"/>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Once I have </a:t>
            </a:r>
            <a:r>
              <a:rPr lang="en-US" i="1" dirty="0"/>
              <a:t>initialized </a:t>
            </a:r>
            <a:r>
              <a:rPr lang="en-US" dirty="0"/>
              <a:t>my weights, I have to…</a:t>
            </a:r>
          </a:p>
          <a:p>
            <a:pPr marL="0" indent="0">
              <a:buNone/>
            </a:pPr>
            <a:r>
              <a:rPr lang="en-US" dirty="0"/>
              <a:t> a) see how good they are</a:t>
            </a:r>
          </a:p>
          <a:p>
            <a:pPr marL="0" indent="0">
              <a:buNone/>
            </a:pPr>
            <a:r>
              <a:rPr lang="en-US" dirty="0"/>
              <a:t> b) see if I can improve them</a:t>
            </a:r>
          </a:p>
        </p:txBody>
      </p:sp>
      <p:graphicFrame>
        <p:nvGraphicFramePr>
          <p:cNvPr id="4" name="Content Placeholder 3">
            <a:extLst>
              <a:ext uri="{FF2B5EF4-FFF2-40B4-BE49-F238E27FC236}">
                <a16:creationId xmlns:a16="http://schemas.microsoft.com/office/drawing/2014/main" id="{70EC00BF-2C1A-47B0-8D7B-7B80A2778651}"/>
              </a:ext>
            </a:extLst>
          </p:cNvPr>
          <p:cNvGraphicFramePr>
            <a:graphicFrameLocks/>
          </p:cNvGraphicFramePr>
          <p:nvPr>
            <p:extLst>
              <p:ext uri="{D42A27DB-BD31-4B8C-83A1-F6EECF244321}">
                <p14:modId xmlns:p14="http://schemas.microsoft.com/office/powerpoint/2010/main" val="3317647008"/>
              </p:ext>
            </p:extLst>
          </p:nvPr>
        </p:nvGraphicFramePr>
        <p:xfrm>
          <a:off x="1481373" y="1825625"/>
          <a:ext cx="9229254" cy="741680"/>
        </p:xfrm>
        <a:graphic>
          <a:graphicData uri="http://schemas.openxmlformats.org/drawingml/2006/table">
            <a:tbl>
              <a:tblPr firstRow="1" bandRow="1">
                <a:tableStyleId>{5C22544A-7EE6-4342-B048-85BDC9FD1C3A}</a:tableStyleId>
              </a:tblPr>
              <a:tblGrid>
                <a:gridCol w="1538209">
                  <a:extLst>
                    <a:ext uri="{9D8B030D-6E8A-4147-A177-3AD203B41FA5}">
                      <a16:colId xmlns:a16="http://schemas.microsoft.com/office/drawing/2014/main" val="3048201804"/>
                    </a:ext>
                  </a:extLst>
                </a:gridCol>
                <a:gridCol w="1538209">
                  <a:extLst>
                    <a:ext uri="{9D8B030D-6E8A-4147-A177-3AD203B41FA5}">
                      <a16:colId xmlns:a16="http://schemas.microsoft.com/office/drawing/2014/main" val="2746519814"/>
                    </a:ext>
                  </a:extLst>
                </a:gridCol>
                <a:gridCol w="1538209">
                  <a:extLst>
                    <a:ext uri="{9D8B030D-6E8A-4147-A177-3AD203B41FA5}">
                      <a16:colId xmlns:a16="http://schemas.microsoft.com/office/drawing/2014/main" val="2103502276"/>
                    </a:ext>
                  </a:extLst>
                </a:gridCol>
                <a:gridCol w="1538209">
                  <a:extLst>
                    <a:ext uri="{9D8B030D-6E8A-4147-A177-3AD203B41FA5}">
                      <a16:colId xmlns:a16="http://schemas.microsoft.com/office/drawing/2014/main" val="3064558233"/>
                    </a:ext>
                  </a:extLst>
                </a:gridCol>
                <a:gridCol w="1538209">
                  <a:extLst>
                    <a:ext uri="{9D8B030D-6E8A-4147-A177-3AD203B41FA5}">
                      <a16:colId xmlns:a16="http://schemas.microsoft.com/office/drawing/2014/main" val="4044233673"/>
                    </a:ext>
                  </a:extLst>
                </a:gridCol>
                <a:gridCol w="1538209">
                  <a:extLst>
                    <a:ext uri="{9D8B030D-6E8A-4147-A177-3AD203B41FA5}">
                      <a16:colId xmlns:a16="http://schemas.microsoft.com/office/drawing/2014/main" val="3952083959"/>
                    </a:ext>
                  </a:extLst>
                </a:gridCol>
              </a:tblGrid>
              <a:tr h="370840">
                <a:tc>
                  <a:txBody>
                    <a:bodyPr/>
                    <a:lstStyle/>
                    <a:p>
                      <a:r>
                        <a:rPr lang="en-US" i="1" dirty="0">
                          <a:solidFill>
                            <a:sysClr val="windowText" lastClr="000000"/>
                          </a:solidFill>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i="1" baseline="0" dirty="0">
                          <a:solidFill>
                            <a:sysClr val="windowText" lastClr="000000"/>
                          </a:solidFill>
                        </a:rPr>
                        <a:t>X</a:t>
                      </a:r>
                      <a:r>
                        <a:rPr lang="en-US" b="0" i="1" baseline="-25000" dirty="0">
                          <a:solidFill>
                            <a:sysClr val="windowText" lastClr="000000"/>
                          </a:solidFill>
                        </a:rPr>
                        <a:t>0</a:t>
                      </a:r>
                      <a:r>
                        <a:rPr lang="en-US" b="0" i="1" baseline="0" dirty="0">
                          <a:solidFill>
                            <a:sysClr val="windowText" lastClr="000000"/>
                          </a:solidFill>
                        </a:rPr>
                        <a:t> = </a:t>
                      </a:r>
                      <a:r>
                        <a:rPr lang="en-US" b="0" i="1" dirty="0">
                          <a:solidFill>
                            <a:sysClr val="windowText" lastClr="000000"/>
                          </a:solidFill>
                        </a:rPr>
                        <a:t>Bias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1</a:t>
                      </a:r>
                      <a:r>
                        <a:rPr lang="en-US" b="0" baseline="0" dirty="0">
                          <a:solidFill>
                            <a:sysClr val="windowText" lastClr="000000"/>
                          </a:solidFill>
                        </a:rPr>
                        <a:t> = “Cool”</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2 </a:t>
                      </a:r>
                      <a:r>
                        <a:rPr lang="en-US" b="0" baseline="0" dirty="0">
                          <a:solidFill>
                            <a:sysClr val="windowText" lastClr="000000"/>
                          </a:solidFill>
                        </a:rPr>
                        <a:t>= “Great”</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3</a:t>
                      </a:r>
                      <a:r>
                        <a:rPr lang="en-US" b="0" baseline="0" dirty="0">
                          <a:solidFill>
                            <a:sysClr val="windowText" lastClr="000000"/>
                          </a:solidFill>
                        </a:rPr>
                        <a:t> = “Bad”</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4</a:t>
                      </a:r>
                      <a:r>
                        <a:rPr lang="en-US" b="0" baseline="0" dirty="0">
                          <a:solidFill>
                            <a:sysClr val="windowText" lastClr="000000"/>
                          </a:solidFill>
                        </a:rPr>
                        <a:t> = “Hate”</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8487459"/>
                  </a:ext>
                </a:extLst>
              </a:tr>
              <a:tr h="370840">
                <a:tc>
                  <a:txBody>
                    <a:bodyPr/>
                    <a:lstStyle/>
                    <a:p>
                      <a:r>
                        <a:rPr lang="en-US" b="1" dirty="0">
                          <a:solidFill>
                            <a:sysClr val="windowText" lastClr="000000"/>
                          </a:solidFill>
                        </a:rPr>
                        <a:t>Weight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0.621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-.649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2871589"/>
                  </a:ext>
                </a:extLst>
              </a:tr>
            </a:tbl>
          </a:graphicData>
        </a:graphic>
      </p:graphicFrame>
    </p:spTree>
    <p:extLst>
      <p:ext uri="{BB962C8B-B14F-4D97-AF65-F5344CB8AC3E}">
        <p14:creationId xmlns:p14="http://schemas.microsoft.com/office/powerpoint/2010/main" val="19507131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F8E2-12E5-4D9D-9E60-97240E079A6B}"/>
              </a:ext>
            </a:extLst>
          </p:cNvPr>
          <p:cNvSpPr>
            <a:spLocks noGrp="1"/>
          </p:cNvSpPr>
          <p:nvPr>
            <p:ph type="title"/>
          </p:nvPr>
        </p:nvSpPr>
        <p:spPr/>
        <p:txBody>
          <a:bodyPr/>
          <a:lstStyle/>
          <a:p>
            <a:r>
              <a:rPr lang="en-US" dirty="0"/>
              <a:t>Checking Weights – Logistic Regression</a:t>
            </a:r>
          </a:p>
        </p:txBody>
      </p:sp>
      <p:sp>
        <p:nvSpPr>
          <p:cNvPr id="3" name="Content Placeholder 2">
            <a:extLst>
              <a:ext uri="{FF2B5EF4-FFF2-40B4-BE49-F238E27FC236}">
                <a16:creationId xmlns:a16="http://schemas.microsoft.com/office/drawing/2014/main" id="{AF799774-5964-486F-94D8-8B0EA9AF4882}"/>
              </a:ext>
            </a:extLst>
          </p:cNvPr>
          <p:cNvSpPr>
            <a:spLocks noGrp="1"/>
          </p:cNvSpPr>
          <p:nvPr>
            <p:ph idx="1"/>
          </p:nvPr>
        </p:nvSpPr>
        <p:spPr/>
        <p:txBody>
          <a:bodyPr/>
          <a:lstStyle/>
          <a:p>
            <a:pPr marL="0" indent="0">
              <a:buNone/>
            </a:pPr>
            <a:r>
              <a:rPr lang="en-US" dirty="0"/>
              <a:t>Likelihood</a:t>
            </a:r>
          </a:p>
          <a:p>
            <a:pPr marL="0" indent="0">
              <a:buNone/>
            </a:pPr>
            <a:r>
              <a:rPr lang="en-US" dirty="0"/>
              <a:t>p(y=1|x; w) =  1 / 1 + e</a:t>
            </a:r>
            <a:r>
              <a:rPr lang="el-GR" baseline="30000" dirty="0"/>
              <a:t> </a:t>
            </a:r>
            <a:r>
              <a:rPr lang="en-US" baseline="30000" dirty="0"/>
              <a:t>–(w ∙ x)</a:t>
            </a:r>
            <a:endParaRPr lang="en-US" dirty="0"/>
          </a:p>
          <a:p>
            <a:pPr marL="0" indent="0">
              <a:buNone/>
            </a:pPr>
            <a:r>
              <a:rPr lang="en-US" dirty="0"/>
              <a:t>p(y=0|x; w) =  1 – (1 / 1 + e</a:t>
            </a:r>
            <a:r>
              <a:rPr lang="el-GR" baseline="30000" dirty="0"/>
              <a:t> </a:t>
            </a:r>
            <a:r>
              <a:rPr lang="en-US" baseline="30000" dirty="0"/>
              <a:t>–(w ∙ x)</a:t>
            </a:r>
            <a:r>
              <a:rPr lang="en-US" dirty="0"/>
              <a:t>)</a:t>
            </a:r>
          </a:p>
          <a:p>
            <a:pPr marL="0" indent="0">
              <a:buNone/>
            </a:pPr>
            <a:endParaRPr lang="en-US" dirty="0"/>
          </a:p>
          <a:p>
            <a:pPr marL="0" indent="0">
              <a:buNone/>
            </a:pPr>
            <a:endParaRPr lang="en-US" baseline="30000" dirty="0"/>
          </a:p>
          <a:p>
            <a:pPr marL="0" indent="0">
              <a:buNone/>
            </a:pPr>
            <a:r>
              <a:rPr lang="en-US" dirty="0"/>
              <a:t> </a:t>
            </a:r>
          </a:p>
        </p:txBody>
      </p:sp>
    </p:spTree>
    <p:extLst>
      <p:ext uri="{BB962C8B-B14F-4D97-AF65-F5344CB8AC3E}">
        <p14:creationId xmlns:p14="http://schemas.microsoft.com/office/powerpoint/2010/main" val="32315229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F8E2-12E5-4D9D-9E60-97240E079A6B}"/>
              </a:ext>
            </a:extLst>
          </p:cNvPr>
          <p:cNvSpPr>
            <a:spLocks noGrp="1"/>
          </p:cNvSpPr>
          <p:nvPr>
            <p:ph type="title"/>
          </p:nvPr>
        </p:nvSpPr>
        <p:spPr/>
        <p:txBody>
          <a:bodyPr/>
          <a:lstStyle/>
          <a:p>
            <a:r>
              <a:rPr lang="en-US" dirty="0"/>
              <a:t>Checking Weights – Logistic Regression</a:t>
            </a:r>
          </a:p>
        </p:txBody>
      </p:sp>
      <p:sp>
        <p:nvSpPr>
          <p:cNvPr id="3" name="Content Placeholder 2">
            <a:extLst>
              <a:ext uri="{FF2B5EF4-FFF2-40B4-BE49-F238E27FC236}">
                <a16:creationId xmlns:a16="http://schemas.microsoft.com/office/drawing/2014/main" id="{AF799774-5964-486F-94D8-8B0EA9AF4882}"/>
              </a:ext>
            </a:extLst>
          </p:cNvPr>
          <p:cNvSpPr>
            <a:spLocks noGrp="1"/>
          </p:cNvSpPr>
          <p:nvPr>
            <p:ph idx="1"/>
          </p:nvPr>
        </p:nvSpPr>
        <p:spPr/>
        <p:txBody>
          <a:bodyPr>
            <a:normAutofit/>
          </a:bodyPr>
          <a:lstStyle/>
          <a:p>
            <a:pPr marL="0" indent="0">
              <a:buNone/>
            </a:pPr>
            <a:r>
              <a:rPr lang="en-US" dirty="0"/>
              <a:t>Likelihood</a:t>
            </a:r>
          </a:p>
          <a:p>
            <a:pPr marL="0" indent="0">
              <a:buNone/>
            </a:pPr>
            <a:r>
              <a:rPr lang="en-US" dirty="0"/>
              <a:t>p(y=1|x; w) =  1 / 1 + e</a:t>
            </a:r>
            <a:r>
              <a:rPr lang="el-GR" baseline="30000" dirty="0"/>
              <a:t> </a:t>
            </a:r>
            <a:r>
              <a:rPr lang="en-US" baseline="30000" dirty="0"/>
              <a:t>–(w ∙ x)</a:t>
            </a:r>
            <a:endParaRPr lang="en-US" dirty="0"/>
          </a:p>
          <a:p>
            <a:pPr marL="0" indent="0">
              <a:buNone/>
            </a:pPr>
            <a:r>
              <a:rPr lang="en-US" dirty="0"/>
              <a:t>p(y=0|x; w) =  1 – (1 / 1 + e</a:t>
            </a:r>
            <a:r>
              <a:rPr lang="el-GR" baseline="30000" dirty="0"/>
              <a:t> </a:t>
            </a:r>
            <a:r>
              <a:rPr lang="en-US" baseline="30000" dirty="0"/>
              <a:t>–(w ∙ x)</a:t>
            </a:r>
            <a:r>
              <a:rPr lang="en-US" dirty="0"/>
              <a:t>)</a:t>
            </a:r>
          </a:p>
          <a:p>
            <a:pPr marL="0" indent="0">
              <a:buNone/>
            </a:pPr>
            <a:endParaRPr lang="en-US" dirty="0"/>
          </a:p>
          <a:p>
            <a:pPr marL="0" indent="0">
              <a:buNone/>
            </a:pPr>
            <a:r>
              <a:rPr lang="en-US" baseline="30000" dirty="0"/>
              <a:t>$</a:t>
            </a:r>
            <a:r>
              <a:rPr lang="en-US" dirty="0"/>
              <a:t>p(</a:t>
            </a:r>
            <a:r>
              <a:rPr lang="en-US" dirty="0" err="1"/>
              <a:t>y|x</a:t>
            </a:r>
            <a:r>
              <a:rPr lang="en-US" dirty="0"/>
              <a:t>; w) = (1 / (1 + e</a:t>
            </a:r>
            <a:r>
              <a:rPr lang="el-GR" baseline="30000" dirty="0"/>
              <a:t> </a:t>
            </a:r>
            <a:r>
              <a:rPr lang="en-US" baseline="30000" dirty="0"/>
              <a:t>–(w ∙ x)</a:t>
            </a:r>
            <a:r>
              <a:rPr lang="en-US" dirty="0"/>
              <a:t>))</a:t>
            </a:r>
            <a:r>
              <a:rPr lang="en-US" baseline="30000" dirty="0"/>
              <a:t>y</a:t>
            </a:r>
            <a:r>
              <a:rPr lang="en-US" dirty="0"/>
              <a:t> * (1 – (1 / (1 + e</a:t>
            </a:r>
            <a:r>
              <a:rPr lang="el-GR" baseline="30000" dirty="0"/>
              <a:t> </a:t>
            </a:r>
            <a:r>
              <a:rPr lang="en-US" baseline="30000" dirty="0"/>
              <a:t>–(w ∙ x)</a:t>
            </a:r>
            <a:r>
              <a:rPr lang="en-US" dirty="0"/>
              <a:t>)))</a:t>
            </a:r>
            <a:r>
              <a:rPr lang="en-US" baseline="30000" dirty="0"/>
              <a:t>1-y	$</a:t>
            </a:r>
            <a:endParaRPr lang="en-US" dirty="0"/>
          </a:p>
          <a:p>
            <a:pPr marL="0" indent="0">
              <a:buNone/>
            </a:pPr>
            <a:endParaRPr lang="en-US" dirty="0"/>
          </a:p>
          <a:p>
            <a:pPr marL="0" indent="0">
              <a:buNone/>
            </a:pPr>
            <a:r>
              <a:rPr lang="en-US" baseline="30000" dirty="0"/>
              <a:t>$</a:t>
            </a:r>
            <a:r>
              <a:rPr lang="en-US" dirty="0">
                <a:hlinkClick r:id="rId2"/>
              </a:rPr>
              <a:t>Bernoulli Random Variable</a:t>
            </a:r>
            <a:r>
              <a:rPr lang="en-US" baseline="30000" dirty="0"/>
              <a:t>$</a:t>
            </a:r>
          </a:p>
        </p:txBody>
      </p:sp>
    </p:spTree>
    <p:extLst>
      <p:ext uri="{BB962C8B-B14F-4D97-AF65-F5344CB8AC3E}">
        <p14:creationId xmlns:p14="http://schemas.microsoft.com/office/powerpoint/2010/main" val="23206823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C8F94-9EF5-41D0-BFE4-AF6010E29C0B}"/>
              </a:ext>
            </a:extLst>
          </p:cNvPr>
          <p:cNvSpPr>
            <a:spLocks noGrp="1"/>
          </p:cNvSpPr>
          <p:nvPr>
            <p:ph type="title"/>
          </p:nvPr>
        </p:nvSpPr>
        <p:spPr/>
        <p:txBody>
          <a:bodyPr/>
          <a:lstStyle/>
          <a:p>
            <a:r>
              <a:rPr lang="en-US" dirty="0"/>
              <a:t>Likelihood of Weights</a:t>
            </a:r>
          </a:p>
        </p:txBody>
      </p:sp>
      <p:sp>
        <p:nvSpPr>
          <p:cNvPr id="3" name="Content Placeholder 2">
            <a:extLst>
              <a:ext uri="{FF2B5EF4-FFF2-40B4-BE49-F238E27FC236}">
                <a16:creationId xmlns:a16="http://schemas.microsoft.com/office/drawing/2014/main" id="{53719262-CB71-40F8-B57B-2541437BC7BC}"/>
              </a:ext>
            </a:extLst>
          </p:cNvPr>
          <p:cNvSpPr>
            <a:spLocks noGrp="1"/>
          </p:cNvSpPr>
          <p:nvPr>
            <p:ph idx="1"/>
          </p:nvPr>
        </p:nvSpPr>
        <p:spPr/>
        <p:txBody>
          <a:bodyPr/>
          <a:lstStyle/>
          <a:p>
            <a:pPr marL="0" indent="0">
              <a:buNone/>
            </a:pPr>
            <a:r>
              <a:rPr lang="en-US" dirty="0"/>
              <a:t>Given {x</a:t>
            </a:r>
            <a:r>
              <a:rPr lang="en-US" baseline="-25000" dirty="0"/>
              <a:t>i</a:t>
            </a:r>
            <a:r>
              <a:rPr lang="en-US" dirty="0"/>
              <a:t>, </a:t>
            </a:r>
            <a:r>
              <a:rPr lang="en-US" dirty="0" err="1"/>
              <a:t>y</a:t>
            </a:r>
            <a:r>
              <a:rPr lang="en-US" baseline="-25000" dirty="0" err="1"/>
              <a:t>i</a:t>
            </a:r>
            <a:r>
              <a:rPr lang="en-US" dirty="0"/>
              <a:t>}</a:t>
            </a:r>
            <a:r>
              <a:rPr lang="en-US" baseline="-25000" dirty="0" err="1"/>
              <a:t>i</a:t>
            </a:r>
            <a:r>
              <a:rPr lang="en-US" baseline="-25000" dirty="0"/>
              <a:t>=1</a:t>
            </a:r>
            <a:r>
              <a:rPr lang="en-US" baseline="-25000" dirty="0">
                <a:sym typeface="Wingdings" panose="05000000000000000000" pitchFamily="2" charset="2"/>
              </a:rPr>
              <a:t>n</a:t>
            </a:r>
            <a:r>
              <a:rPr lang="en-US" dirty="0">
                <a:sym typeface="Wingdings" panose="05000000000000000000" pitchFamily="2" charset="2"/>
              </a:rPr>
              <a:t>, chosen weights w</a:t>
            </a:r>
          </a:p>
          <a:p>
            <a:pPr marL="0" indent="0">
              <a:buNone/>
            </a:pPr>
            <a:endParaRPr lang="en-US" dirty="0"/>
          </a:p>
          <a:p>
            <a:pPr marL="0" indent="0">
              <a:buNone/>
            </a:pPr>
            <a:r>
              <a:rPr lang="en-US" dirty="0"/>
              <a:t>L(w)	= p({</a:t>
            </a:r>
            <a:r>
              <a:rPr lang="en-US" dirty="0" err="1"/>
              <a:t>y</a:t>
            </a:r>
            <a:r>
              <a:rPr lang="en-US" baseline="-25000" dirty="0" err="1"/>
              <a:t>i</a:t>
            </a:r>
            <a:r>
              <a:rPr lang="en-US" dirty="0"/>
              <a:t>}</a:t>
            </a:r>
            <a:r>
              <a:rPr lang="en-US" baseline="-25000" dirty="0"/>
              <a:t> </a:t>
            </a:r>
            <a:r>
              <a:rPr lang="en-US" baseline="-25000" dirty="0" err="1"/>
              <a:t>i</a:t>
            </a:r>
            <a:r>
              <a:rPr lang="en-US" baseline="-25000" dirty="0"/>
              <a:t>=1</a:t>
            </a:r>
            <a:r>
              <a:rPr lang="en-US" baseline="-25000" dirty="0">
                <a:sym typeface="Wingdings" panose="05000000000000000000" pitchFamily="2" charset="2"/>
              </a:rPr>
              <a:t>n </a:t>
            </a:r>
            <a:r>
              <a:rPr lang="en-US" dirty="0"/>
              <a:t>|{x</a:t>
            </a:r>
            <a:r>
              <a:rPr lang="en-US" baseline="-25000" dirty="0"/>
              <a:t>i</a:t>
            </a:r>
            <a:r>
              <a:rPr lang="en-US" dirty="0"/>
              <a:t>}</a:t>
            </a:r>
            <a:r>
              <a:rPr lang="en-US" baseline="-25000" dirty="0"/>
              <a:t> </a:t>
            </a:r>
            <a:r>
              <a:rPr lang="en-US" baseline="-25000" dirty="0" err="1"/>
              <a:t>i</a:t>
            </a:r>
            <a:r>
              <a:rPr lang="en-US" baseline="-25000" dirty="0"/>
              <a:t>=1</a:t>
            </a:r>
            <a:r>
              <a:rPr lang="en-US" baseline="-25000" dirty="0">
                <a:sym typeface="Wingdings" panose="05000000000000000000" pitchFamily="2" charset="2"/>
              </a:rPr>
              <a:t>n</a:t>
            </a:r>
            <a:r>
              <a:rPr lang="en-US" dirty="0"/>
              <a:t>; w)</a:t>
            </a:r>
          </a:p>
          <a:p>
            <a:pPr marL="0" indent="0">
              <a:buNone/>
            </a:pPr>
            <a:r>
              <a:rPr lang="en-US" dirty="0"/>
              <a:t>	= ∏</a:t>
            </a:r>
            <a:r>
              <a:rPr lang="en-US" baseline="-25000" dirty="0"/>
              <a:t> </a:t>
            </a:r>
            <a:r>
              <a:rPr lang="en-US" baseline="-25000" dirty="0" err="1"/>
              <a:t>i</a:t>
            </a:r>
            <a:r>
              <a:rPr lang="en-US" baseline="-25000" dirty="0"/>
              <a:t>=1</a:t>
            </a:r>
            <a:r>
              <a:rPr lang="en-US" baseline="-25000" dirty="0">
                <a:sym typeface="Wingdings" panose="05000000000000000000" pitchFamily="2" charset="2"/>
              </a:rPr>
              <a:t>n</a:t>
            </a:r>
            <a:r>
              <a:rPr lang="en-US" dirty="0">
                <a:sym typeface="Wingdings" panose="05000000000000000000" pitchFamily="2" charset="2"/>
              </a:rPr>
              <a:t>( p(</a:t>
            </a:r>
            <a:r>
              <a:rPr lang="en-US" dirty="0" err="1">
                <a:sym typeface="Wingdings" panose="05000000000000000000" pitchFamily="2" charset="2"/>
              </a:rPr>
              <a:t>y</a:t>
            </a:r>
            <a:r>
              <a:rPr lang="en-US" baseline="-25000" dirty="0" err="1">
                <a:sym typeface="Wingdings" panose="05000000000000000000" pitchFamily="2" charset="2"/>
              </a:rPr>
              <a:t>i</a:t>
            </a:r>
            <a:r>
              <a:rPr lang="en-US" dirty="0" err="1">
                <a:sym typeface="Wingdings" panose="05000000000000000000" pitchFamily="2" charset="2"/>
              </a:rPr>
              <a:t>|x</a:t>
            </a:r>
            <a:r>
              <a:rPr lang="en-US" baseline="-25000" dirty="0" err="1">
                <a:sym typeface="Wingdings" panose="05000000000000000000" pitchFamily="2" charset="2"/>
              </a:rPr>
              <a:t>i</a:t>
            </a:r>
            <a:r>
              <a:rPr lang="en-US" dirty="0">
                <a:sym typeface="Wingdings" panose="05000000000000000000" pitchFamily="2" charset="2"/>
              </a:rPr>
              <a:t>, w) )</a:t>
            </a:r>
            <a:endParaRPr lang="en-US" dirty="0"/>
          </a:p>
          <a:p>
            <a:pPr marL="0" indent="0">
              <a:buNone/>
            </a:pPr>
            <a:r>
              <a:rPr lang="en-US" dirty="0"/>
              <a:t>	= ∏</a:t>
            </a:r>
            <a:r>
              <a:rPr lang="en-US" baseline="-25000" dirty="0"/>
              <a:t> </a:t>
            </a:r>
            <a:r>
              <a:rPr lang="en-US" baseline="-25000" dirty="0" err="1"/>
              <a:t>i</a:t>
            </a:r>
            <a:r>
              <a:rPr lang="en-US" baseline="-25000" dirty="0"/>
              <a:t>=1</a:t>
            </a:r>
            <a:r>
              <a:rPr lang="en-US" baseline="-25000" dirty="0">
                <a:sym typeface="Wingdings" panose="05000000000000000000" pitchFamily="2" charset="2"/>
              </a:rPr>
              <a:t>n</a:t>
            </a:r>
            <a:r>
              <a:rPr lang="en-US" dirty="0">
                <a:sym typeface="Wingdings" panose="05000000000000000000" pitchFamily="2" charset="2"/>
              </a:rPr>
              <a:t>(</a:t>
            </a:r>
            <a:r>
              <a:rPr lang="en-US" dirty="0"/>
              <a:t> (1 / 1 + e</a:t>
            </a:r>
            <a:r>
              <a:rPr lang="el-GR" baseline="30000" dirty="0"/>
              <a:t> </a:t>
            </a:r>
            <a:r>
              <a:rPr lang="en-US" baseline="30000" dirty="0"/>
              <a:t>–(w ∙ xi)</a:t>
            </a:r>
            <a:r>
              <a:rPr lang="en-US" dirty="0"/>
              <a:t>)</a:t>
            </a:r>
            <a:r>
              <a:rPr lang="en-US" baseline="30000" dirty="0" err="1"/>
              <a:t>yi</a:t>
            </a:r>
            <a:r>
              <a:rPr lang="en-US" dirty="0"/>
              <a:t> * (1 – (1 / 1 + e</a:t>
            </a:r>
            <a:r>
              <a:rPr lang="el-GR" baseline="30000" dirty="0"/>
              <a:t> </a:t>
            </a:r>
            <a:r>
              <a:rPr lang="en-US" baseline="30000" dirty="0"/>
              <a:t>–(w ∙ xi)</a:t>
            </a:r>
            <a:r>
              <a:rPr lang="en-US" dirty="0"/>
              <a:t>))</a:t>
            </a:r>
            <a:r>
              <a:rPr lang="en-US" baseline="30000" dirty="0"/>
              <a:t>1-yi</a:t>
            </a:r>
            <a:r>
              <a:rPr lang="en-US" dirty="0"/>
              <a:t> </a:t>
            </a:r>
          </a:p>
        </p:txBody>
      </p:sp>
    </p:spTree>
    <p:extLst>
      <p:ext uri="{BB962C8B-B14F-4D97-AF65-F5344CB8AC3E}">
        <p14:creationId xmlns:p14="http://schemas.microsoft.com/office/powerpoint/2010/main" val="16423187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6763-55E5-40B8-AADE-E6BCF1BF176B}"/>
              </a:ext>
            </a:extLst>
          </p:cNvPr>
          <p:cNvSpPr>
            <a:spLocks noGrp="1"/>
          </p:cNvSpPr>
          <p:nvPr>
            <p:ph type="title"/>
          </p:nvPr>
        </p:nvSpPr>
        <p:spPr/>
        <p:txBody>
          <a:bodyPr/>
          <a:lstStyle/>
          <a:p>
            <a:r>
              <a:rPr lang="en-US" dirty="0"/>
              <a:t>Logistic Regression – Weights for Features</a:t>
            </a:r>
          </a:p>
        </p:txBody>
      </p:sp>
      <p:sp>
        <p:nvSpPr>
          <p:cNvPr id="3" name="Content Placeholder 2">
            <a:extLst>
              <a:ext uri="{FF2B5EF4-FFF2-40B4-BE49-F238E27FC236}">
                <a16:creationId xmlns:a16="http://schemas.microsoft.com/office/drawing/2014/main" id="{40B6D677-ED00-4A4D-918C-F56083A95300}"/>
              </a:ext>
            </a:extLst>
          </p:cNvPr>
          <p:cNvSpPr>
            <a:spLocks noGrp="1"/>
          </p:cNvSpPr>
          <p:nvPr>
            <p:ph idx="1"/>
          </p:nvPr>
        </p:nvSpPr>
        <p:spPr>
          <a:xfrm>
            <a:off x="838200" y="1825624"/>
            <a:ext cx="10515600" cy="5032375"/>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Once I have </a:t>
            </a:r>
            <a:r>
              <a:rPr lang="en-US" i="1" dirty="0"/>
              <a:t>initialized </a:t>
            </a:r>
            <a:r>
              <a:rPr lang="en-US" dirty="0"/>
              <a:t>my weights, I have to…</a:t>
            </a:r>
          </a:p>
          <a:p>
            <a:pPr marL="0" indent="0">
              <a:buNone/>
            </a:pPr>
            <a:r>
              <a:rPr lang="en-US" dirty="0"/>
              <a:t> a) see how good they are</a:t>
            </a:r>
          </a:p>
          <a:p>
            <a:pPr marL="0" indent="0">
              <a:buNone/>
            </a:pPr>
            <a:endParaRPr lang="en-US" dirty="0"/>
          </a:p>
          <a:p>
            <a:pPr marL="0" indent="0">
              <a:buNone/>
            </a:pPr>
            <a:r>
              <a:rPr lang="en-US" i="1" dirty="0"/>
              <a:t>So I’ve discovered that these weights are only so-so…</a:t>
            </a:r>
          </a:p>
          <a:p>
            <a:pPr marL="0" indent="0">
              <a:buNone/>
            </a:pPr>
            <a:endParaRPr lang="en-US" dirty="0"/>
          </a:p>
          <a:p>
            <a:pPr marL="0" indent="0">
              <a:buNone/>
            </a:pPr>
            <a:r>
              <a:rPr lang="en-US" dirty="0"/>
              <a:t> b) see if I can improve them</a:t>
            </a:r>
          </a:p>
        </p:txBody>
      </p:sp>
      <p:graphicFrame>
        <p:nvGraphicFramePr>
          <p:cNvPr id="4" name="Content Placeholder 3">
            <a:extLst>
              <a:ext uri="{FF2B5EF4-FFF2-40B4-BE49-F238E27FC236}">
                <a16:creationId xmlns:a16="http://schemas.microsoft.com/office/drawing/2014/main" id="{70EC00BF-2C1A-47B0-8D7B-7B80A2778651}"/>
              </a:ext>
            </a:extLst>
          </p:cNvPr>
          <p:cNvGraphicFramePr>
            <a:graphicFrameLocks/>
          </p:cNvGraphicFramePr>
          <p:nvPr/>
        </p:nvGraphicFramePr>
        <p:xfrm>
          <a:off x="1481373" y="1825625"/>
          <a:ext cx="9229254" cy="741680"/>
        </p:xfrm>
        <a:graphic>
          <a:graphicData uri="http://schemas.openxmlformats.org/drawingml/2006/table">
            <a:tbl>
              <a:tblPr firstRow="1" bandRow="1">
                <a:tableStyleId>{5C22544A-7EE6-4342-B048-85BDC9FD1C3A}</a:tableStyleId>
              </a:tblPr>
              <a:tblGrid>
                <a:gridCol w="1538209">
                  <a:extLst>
                    <a:ext uri="{9D8B030D-6E8A-4147-A177-3AD203B41FA5}">
                      <a16:colId xmlns:a16="http://schemas.microsoft.com/office/drawing/2014/main" val="3048201804"/>
                    </a:ext>
                  </a:extLst>
                </a:gridCol>
                <a:gridCol w="1538209">
                  <a:extLst>
                    <a:ext uri="{9D8B030D-6E8A-4147-A177-3AD203B41FA5}">
                      <a16:colId xmlns:a16="http://schemas.microsoft.com/office/drawing/2014/main" val="2746519814"/>
                    </a:ext>
                  </a:extLst>
                </a:gridCol>
                <a:gridCol w="1538209">
                  <a:extLst>
                    <a:ext uri="{9D8B030D-6E8A-4147-A177-3AD203B41FA5}">
                      <a16:colId xmlns:a16="http://schemas.microsoft.com/office/drawing/2014/main" val="2103502276"/>
                    </a:ext>
                  </a:extLst>
                </a:gridCol>
                <a:gridCol w="1538209">
                  <a:extLst>
                    <a:ext uri="{9D8B030D-6E8A-4147-A177-3AD203B41FA5}">
                      <a16:colId xmlns:a16="http://schemas.microsoft.com/office/drawing/2014/main" val="3064558233"/>
                    </a:ext>
                  </a:extLst>
                </a:gridCol>
                <a:gridCol w="1538209">
                  <a:extLst>
                    <a:ext uri="{9D8B030D-6E8A-4147-A177-3AD203B41FA5}">
                      <a16:colId xmlns:a16="http://schemas.microsoft.com/office/drawing/2014/main" val="4044233673"/>
                    </a:ext>
                  </a:extLst>
                </a:gridCol>
                <a:gridCol w="1538209">
                  <a:extLst>
                    <a:ext uri="{9D8B030D-6E8A-4147-A177-3AD203B41FA5}">
                      <a16:colId xmlns:a16="http://schemas.microsoft.com/office/drawing/2014/main" val="3952083959"/>
                    </a:ext>
                  </a:extLst>
                </a:gridCol>
              </a:tblGrid>
              <a:tr h="370840">
                <a:tc>
                  <a:txBody>
                    <a:bodyPr/>
                    <a:lstStyle/>
                    <a:p>
                      <a:r>
                        <a:rPr lang="en-US" i="1" dirty="0">
                          <a:solidFill>
                            <a:sysClr val="windowText" lastClr="000000"/>
                          </a:solidFill>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i="1" baseline="0" dirty="0">
                          <a:solidFill>
                            <a:sysClr val="windowText" lastClr="000000"/>
                          </a:solidFill>
                        </a:rPr>
                        <a:t>X</a:t>
                      </a:r>
                      <a:r>
                        <a:rPr lang="en-US" b="0" i="1" baseline="-25000" dirty="0">
                          <a:solidFill>
                            <a:sysClr val="windowText" lastClr="000000"/>
                          </a:solidFill>
                        </a:rPr>
                        <a:t>0</a:t>
                      </a:r>
                      <a:r>
                        <a:rPr lang="en-US" b="0" i="1" baseline="0" dirty="0">
                          <a:solidFill>
                            <a:sysClr val="windowText" lastClr="000000"/>
                          </a:solidFill>
                        </a:rPr>
                        <a:t> = </a:t>
                      </a:r>
                      <a:r>
                        <a:rPr lang="en-US" b="0" i="1" dirty="0">
                          <a:solidFill>
                            <a:sysClr val="windowText" lastClr="000000"/>
                          </a:solidFill>
                        </a:rPr>
                        <a:t>Bias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1</a:t>
                      </a:r>
                      <a:r>
                        <a:rPr lang="en-US" b="0" baseline="0" dirty="0">
                          <a:solidFill>
                            <a:sysClr val="windowText" lastClr="000000"/>
                          </a:solidFill>
                        </a:rPr>
                        <a:t> = “Cool”</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2 </a:t>
                      </a:r>
                      <a:r>
                        <a:rPr lang="en-US" b="0" baseline="0" dirty="0">
                          <a:solidFill>
                            <a:sysClr val="windowText" lastClr="000000"/>
                          </a:solidFill>
                        </a:rPr>
                        <a:t>= “Great”</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3</a:t>
                      </a:r>
                      <a:r>
                        <a:rPr lang="en-US" b="0" baseline="0" dirty="0">
                          <a:solidFill>
                            <a:sysClr val="windowText" lastClr="000000"/>
                          </a:solidFill>
                        </a:rPr>
                        <a:t> = “Bad”</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ysClr val="windowText" lastClr="000000"/>
                          </a:solidFill>
                        </a:rPr>
                        <a:t>X</a:t>
                      </a:r>
                      <a:r>
                        <a:rPr lang="en-US" b="0" baseline="-25000" dirty="0">
                          <a:solidFill>
                            <a:sysClr val="windowText" lastClr="000000"/>
                          </a:solidFill>
                        </a:rPr>
                        <a:t>4</a:t>
                      </a:r>
                      <a:r>
                        <a:rPr lang="en-US" b="0" baseline="0" dirty="0">
                          <a:solidFill>
                            <a:sysClr val="windowText" lastClr="000000"/>
                          </a:solidFill>
                        </a:rPr>
                        <a:t> = “Hate”</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8487459"/>
                  </a:ext>
                </a:extLst>
              </a:tr>
              <a:tr h="370840">
                <a:tc>
                  <a:txBody>
                    <a:bodyPr/>
                    <a:lstStyle/>
                    <a:p>
                      <a:r>
                        <a:rPr lang="en-US" b="1" dirty="0">
                          <a:solidFill>
                            <a:sysClr val="windowText" lastClr="000000"/>
                          </a:solidFill>
                        </a:rPr>
                        <a:t>Weight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0.621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ysClr val="windowText" lastClr="000000"/>
                          </a:solidFill>
                        </a:rPr>
                        <a:t>-.649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2871589"/>
                  </a:ext>
                </a:extLst>
              </a:tr>
            </a:tbl>
          </a:graphicData>
        </a:graphic>
      </p:graphicFrame>
    </p:spTree>
    <p:extLst>
      <p:ext uri="{BB962C8B-B14F-4D97-AF65-F5344CB8AC3E}">
        <p14:creationId xmlns:p14="http://schemas.microsoft.com/office/powerpoint/2010/main" val="142868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898F6-7F8C-4D3E-B3EE-37F2605A03FF}"/>
              </a:ext>
            </a:extLst>
          </p:cNvPr>
          <p:cNvSpPr>
            <a:spLocks noGrp="1"/>
          </p:cNvSpPr>
          <p:nvPr>
            <p:ph type="title"/>
          </p:nvPr>
        </p:nvSpPr>
        <p:spPr/>
        <p:txBody>
          <a:bodyPr/>
          <a:lstStyle/>
          <a:p>
            <a:r>
              <a:rPr lang="en-US" dirty="0"/>
              <a:t>Linear Regression – The Basics</a:t>
            </a:r>
          </a:p>
        </p:txBody>
      </p:sp>
      <p:sp>
        <p:nvSpPr>
          <p:cNvPr id="3" name="Content Placeholder 2">
            <a:extLst>
              <a:ext uri="{FF2B5EF4-FFF2-40B4-BE49-F238E27FC236}">
                <a16:creationId xmlns:a16="http://schemas.microsoft.com/office/drawing/2014/main" id="{687A1289-FF9B-4186-AC90-B7CF9603188F}"/>
              </a:ext>
            </a:extLst>
          </p:cNvPr>
          <p:cNvSpPr>
            <a:spLocks noGrp="1"/>
          </p:cNvSpPr>
          <p:nvPr>
            <p:ph idx="1"/>
          </p:nvPr>
        </p:nvSpPr>
        <p:spPr>
          <a:xfrm>
            <a:off x="838200" y="2223976"/>
            <a:ext cx="10515600" cy="503237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Y ≈ </a:t>
            </a:r>
            <a:r>
              <a:rPr lang="el-GR" dirty="0"/>
              <a:t>β</a:t>
            </a:r>
            <a:r>
              <a:rPr lang="el-GR" baseline="-25000" dirty="0"/>
              <a:t>0</a:t>
            </a:r>
            <a:r>
              <a:rPr lang="el-GR" dirty="0"/>
              <a:t> + β</a:t>
            </a:r>
            <a:r>
              <a:rPr lang="el-GR" baseline="-25000" dirty="0"/>
              <a:t>1</a:t>
            </a:r>
            <a:r>
              <a:rPr lang="en-US" dirty="0"/>
              <a:t>X.</a:t>
            </a:r>
          </a:p>
          <a:p>
            <a:pPr marL="0" indent="0">
              <a:buNone/>
            </a:pPr>
            <a:r>
              <a:rPr lang="en-US" dirty="0"/>
              <a:t>y = w</a:t>
            </a:r>
            <a:r>
              <a:rPr lang="en-US" baseline="-25000" dirty="0"/>
              <a:t>0 </a:t>
            </a:r>
            <a:r>
              <a:rPr lang="en-US" dirty="0"/>
              <a:t>+ w</a:t>
            </a:r>
            <a:r>
              <a:rPr lang="en-US" baseline="-25000" dirty="0"/>
              <a:t>1</a:t>
            </a:r>
            <a:r>
              <a:rPr lang="en-US" dirty="0"/>
              <a:t>*x</a:t>
            </a:r>
          </a:p>
          <a:p>
            <a:pPr marL="0" indent="0">
              <a:buNone/>
            </a:pPr>
            <a:endParaRPr lang="en-US" dirty="0"/>
          </a:p>
          <a:p>
            <a:pPr marL="0" indent="0">
              <a:buNone/>
            </a:pPr>
            <a:r>
              <a:rPr lang="en-US" dirty="0"/>
              <a:t>How do I find (or generate) this line of best fit?</a:t>
            </a:r>
          </a:p>
        </p:txBody>
      </p:sp>
      <p:pic>
        <p:nvPicPr>
          <p:cNvPr id="5122" name="Picture 2" descr="Image result for linear regression housing cost square footage">
            <a:extLst>
              <a:ext uri="{FF2B5EF4-FFF2-40B4-BE49-F238E27FC236}">
                <a16:creationId xmlns:a16="http://schemas.microsoft.com/office/drawing/2014/main" id="{9B3A05ED-BCC3-49E9-B285-7CCE42C497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145" y="1690688"/>
            <a:ext cx="6337709" cy="4076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8112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C8F94-9EF5-41D0-BFE4-AF6010E29C0B}"/>
              </a:ext>
            </a:extLst>
          </p:cNvPr>
          <p:cNvSpPr>
            <a:spLocks noGrp="1"/>
          </p:cNvSpPr>
          <p:nvPr>
            <p:ph type="title"/>
          </p:nvPr>
        </p:nvSpPr>
        <p:spPr/>
        <p:txBody>
          <a:bodyPr/>
          <a:lstStyle/>
          <a:p>
            <a:r>
              <a:rPr lang="en-US" dirty="0"/>
              <a:t>Likelihood of Weights</a:t>
            </a:r>
          </a:p>
        </p:txBody>
      </p:sp>
      <p:sp>
        <p:nvSpPr>
          <p:cNvPr id="3" name="Content Placeholder 2">
            <a:extLst>
              <a:ext uri="{FF2B5EF4-FFF2-40B4-BE49-F238E27FC236}">
                <a16:creationId xmlns:a16="http://schemas.microsoft.com/office/drawing/2014/main" id="{53719262-CB71-40F8-B57B-2541437BC7BC}"/>
              </a:ext>
            </a:extLst>
          </p:cNvPr>
          <p:cNvSpPr>
            <a:spLocks noGrp="1"/>
          </p:cNvSpPr>
          <p:nvPr>
            <p:ph idx="1"/>
          </p:nvPr>
        </p:nvSpPr>
        <p:spPr/>
        <p:txBody>
          <a:bodyPr>
            <a:normAutofit lnSpcReduction="10000"/>
          </a:bodyPr>
          <a:lstStyle/>
          <a:p>
            <a:pPr marL="0" indent="0">
              <a:buNone/>
            </a:pPr>
            <a:r>
              <a:rPr lang="en-US" dirty="0"/>
              <a:t>Given {x</a:t>
            </a:r>
            <a:r>
              <a:rPr lang="en-US" baseline="-25000" dirty="0"/>
              <a:t>i</a:t>
            </a:r>
            <a:r>
              <a:rPr lang="en-US" dirty="0"/>
              <a:t>, </a:t>
            </a:r>
            <a:r>
              <a:rPr lang="en-US" dirty="0" err="1"/>
              <a:t>y</a:t>
            </a:r>
            <a:r>
              <a:rPr lang="en-US" baseline="-25000" dirty="0" err="1"/>
              <a:t>i</a:t>
            </a:r>
            <a:r>
              <a:rPr lang="en-US" dirty="0"/>
              <a:t>}</a:t>
            </a:r>
            <a:r>
              <a:rPr lang="en-US" baseline="-25000" dirty="0" err="1"/>
              <a:t>i</a:t>
            </a:r>
            <a:r>
              <a:rPr lang="en-US" baseline="-25000" dirty="0"/>
              <a:t>=1</a:t>
            </a:r>
            <a:r>
              <a:rPr lang="en-US" baseline="-25000" dirty="0">
                <a:sym typeface="Wingdings" panose="05000000000000000000" pitchFamily="2" charset="2"/>
              </a:rPr>
              <a:t>n</a:t>
            </a:r>
            <a:r>
              <a:rPr lang="en-US" dirty="0">
                <a:sym typeface="Wingdings" panose="05000000000000000000" pitchFamily="2" charset="2"/>
              </a:rPr>
              <a:t>, chosen weights w</a:t>
            </a:r>
          </a:p>
          <a:p>
            <a:pPr marL="0" indent="0">
              <a:buNone/>
            </a:pPr>
            <a:endParaRPr lang="en-US" dirty="0"/>
          </a:p>
          <a:p>
            <a:pPr marL="0" indent="0">
              <a:buNone/>
            </a:pPr>
            <a:r>
              <a:rPr lang="en-US" dirty="0"/>
              <a:t>L(w)	= p({</a:t>
            </a:r>
            <a:r>
              <a:rPr lang="en-US" dirty="0" err="1"/>
              <a:t>y</a:t>
            </a:r>
            <a:r>
              <a:rPr lang="en-US" baseline="-25000" dirty="0" err="1"/>
              <a:t>i</a:t>
            </a:r>
            <a:r>
              <a:rPr lang="en-US" dirty="0"/>
              <a:t>}</a:t>
            </a:r>
            <a:r>
              <a:rPr lang="en-US" baseline="-25000" dirty="0"/>
              <a:t> </a:t>
            </a:r>
            <a:r>
              <a:rPr lang="en-US" baseline="-25000" dirty="0" err="1"/>
              <a:t>i</a:t>
            </a:r>
            <a:r>
              <a:rPr lang="en-US" baseline="-25000" dirty="0"/>
              <a:t>=1</a:t>
            </a:r>
            <a:r>
              <a:rPr lang="en-US" baseline="-25000" dirty="0">
                <a:sym typeface="Wingdings" panose="05000000000000000000" pitchFamily="2" charset="2"/>
              </a:rPr>
              <a:t>n </a:t>
            </a:r>
            <a:r>
              <a:rPr lang="en-US" dirty="0"/>
              <a:t>|{x</a:t>
            </a:r>
            <a:r>
              <a:rPr lang="en-US" baseline="-25000" dirty="0"/>
              <a:t>i</a:t>
            </a:r>
            <a:r>
              <a:rPr lang="en-US" dirty="0"/>
              <a:t>}</a:t>
            </a:r>
            <a:r>
              <a:rPr lang="en-US" baseline="-25000" dirty="0"/>
              <a:t> </a:t>
            </a:r>
            <a:r>
              <a:rPr lang="en-US" baseline="-25000" dirty="0" err="1"/>
              <a:t>i</a:t>
            </a:r>
            <a:r>
              <a:rPr lang="en-US" baseline="-25000" dirty="0"/>
              <a:t>=1</a:t>
            </a:r>
            <a:r>
              <a:rPr lang="en-US" baseline="-25000" dirty="0">
                <a:sym typeface="Wingdings" panose="05000000000000000000" pitchFamily="2" charset="2"/>
              </a:rPr>
              <a:t>n</a:t>
            </a:r>
            <a:r>
              <a:rPr lang="en-US" dirty="0"/>
              <a:t>; w)</a:t>
            </a:r>
          </a:p>
          <a:p>
            <a:pPr marL="0" indent="0">
              <a:buNone/>
            </a:pPr>
            <a:r>
              <a:rPr lang="en-US" dirty="0"/>
              <a:t>	= ∏</a:t>
            </a:r>
            <a:r>
              <a:rPr lang="en-US" baseline="-25000" dirty="0"/>
              <a:t> </a:t>
            </a:r>
            <a:r>
              <a:rPr lang="en-US" baseline="-25000" dirty="0" err="1"/>
              <a:t>i</a:t>
            </a:r>
            <a:r>
              <a:rPr lang="en-US" baseline="-25000" dirty="0"/>
              <a:t>=1</a:t>
            </a:r>
            <a:r>
              <a:rPr lang="en-US" baseline="-25000" dirty="0">
                <a:sym typeface="Wingdings" panose="05000000000000000000" pitchFamily="2" charset="2"/>
              </a:rPr>
              <a:t>n</a:t>
            </a:r>
            <a:r>
              <a:rPr lang="en-US" dirty="0">
                <a:sym typeface="Wingdings" panose="05000000000000000000" pitchFamily="2" charset="2"/>
              </a:rPr>
              <a:t>[p(</a:t>
            </a:r>
            <a:r>
              <a:rPr lang="en-US" dirty="0" err="1">
                <a:sym typeface="Wingdings" panose="05000000000000000000" pitchFamily="2" charset="2"/>
              </a:rPr>
              <a:t>y</a:t>
            </a:r>
            <a:r>
              <a:rPr lang="en-US" baseline="-25000" dirty="0" err="1">
                <a:sym typeface="Wingdings" panose="05000000000000000000" pitchFamily="2" charset="2"/>
              </a:rPr>
              <a:t>i</a:t>
            </a:r>
            <a:r>
              <a:rPr lang="en-US" dirty="0" err="1">
                <a:sym typeface="Wingdings" panose="05000000000000000000" pitchFamily="2" charset="2"/>
              </a:rPr>
              <a:t>|x</a:t>
            </a:r>
            <a:r>
              <a:rPr lang="en-US" baseline="-25000" dirty="0" err="1">
                <a:sym typeface="Wingdings" panose="05000000000000000000" pitchFamily="2" charset="2"/>
              </a:rPr>
              <a:t>i</a:t>
            </a:r>
            <a:r>
              <a:rPr lang="en-US" dirty="0">
                <a:sym typeface="Wingdings" panose="05000000000000000000" pitchFamily="2" charset="2"/>
              </a:rPr>
              <a:t>, w)]</a:t>
            </a:r>
            <a:endParaRPr lang="en-US" dirty="0"/>
          </a:p>
          <a:p>
            <a:pPr marL="0" indent="0">
              <a:buNone/>
            </a:pPr>
            <a:r>
              <a:rPr lang="en-US" dirty="0"/>
              <a:t>	= ∏</a:t>
            </a:r>
            <a:r>
              <a:rPr lang="en-US" baseline="-25000" dirty="0"/>
              <a:t> </a:t>
            </a:r>
            <a:r>
              <a:rPr lang="en-US" baseline="-25000" dirty="0" err="1"/>
              <a:t>i</a:t>
            </a:r>
            <a:r>
              <a:rPr lang="en-US" baseline="-25000" dirty="0"/>
              <a:t>=1</a:t>
            </a:r>
            <a:r>
              <a:rPr lang="en-US" baseline="-25000" dirty="0">
                <a:sym typeface="Wingdings" panose="05000000000000000000" pitchFamily="2" charset="2"/>
              </a:rPr>
              <a:t>n</a:t>
            </a:r>
            <a:r>
              <a:rPr lang="en-US" dirty="0">
                <a:sym typeface="Wingdings" panose="05000000000000000000" pitchFamily="2" charset="2"/>
              </a:rPr>
              <a:t>[</a:t>
            </a:r>
            <a:r>
              <a:rPr lang="en-US" dirty="0"/>
              <a:t>(1 / 1 + e</a:t>
            </a:r>
            <a:r>
              <a:rPr lang="el-GR" baseline="30000" dirty="0"/>
              <a:t> </a:t>
            </a:r>
            <a:r>
              <a:rPr lang="en-US" baseline="30000" dirty="0"/>
              <a:t>–(w ∙ xi)</a:t>
            </a:r>
            <a:r>
              <a:rPr lang="en-US" dirty="0"/>
              <a:t>)</a:t>
            </a:r>
            <a:r>
              <a:rPr lang="en-US" baseline="30000" dirty="0" err="1"/>
              <a:t>yi</a:t>
            </a:r>
            <a:r>
              <a:rPr lang="en-US" dirty="0"/>
              <a:t> * (1 – (1 / 1 + e</a:t>
            </a:r>
            <a:r>
              <a:rPr lang="el-GR" baseline="30000" dirty="0"/>
              <a:t> </a:t>
            </a:r>
            <a:r>
              <a:rPr lang="en-US" baseline="30000" dirty="0"/>
              <a:t>–(w ∙ xi)</a:t>
            </a:r>
            <a:r>
              <a:rPr lang="en-US" dirty="0"/>
              <a:t>)</a:t>
            </a:r>
            <a:r>
              <a:rPr lang="en-US" baseline="30000" dirty="0"/>
              <a:t>1-yi</a:t>
            </a:r>
            <a:r>
              <a:rPr lang="en-US" dirty="0"/>
              <a:t>]</a:t>
            </a:r>
          </a:p>
          <a:p>
            <a:pPr marL="0" indent="0">
              <a:buNone/>
            </a:pPr>
            <a:endParaRPr lang="en-US" dirty="0"/>
          </a:p>
          <a:p>
            <a:pPr marL="0" indent="0">
              <a:buNone/>
            </a:pPr>
            <a:r>
              <a:rPr lang="en-US" dirty="0"/>
              <a:t>We want to maximize L(w)</a:t>
            </a:r>
          </a:p>
          <a:p>
            <a:pPr marL="0" indent="0">
              <a:buNone/>
            </a:pPr>
            <a:r>
              <a:rPr lang="en-US" dirty="0"/>
              <a:t>	 - </a:t>
            </a:r>
            <a:r>
              <a:rPr lang="en-US" i="1" dirty="0"/>
              <a:t>We want the weights that are most likely to generate our y (answers) given our x (training examples)</a:t>
            </a:r>
            <a:endParaRPr lang="en-US" dirty="0"/>
          </a:p>
        </p:txBody>
      </p:sp>
    </p:spTree>
    <p:extLst>
      <p:ext uri="{BB962C8B-B14F-4D97-AF65-F5344CB8AC3E}">
        <p14:creationId xmlns:p14="http://schemas.microsoft.com/office/powerpoint/2010/main" val="3848626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38007-2F86-4842-AA88-DBA50E3B4E6C}"/>
              </a:ext>
            </a:extLst>
          </p:cNvPr>
          <p:cNvSpPr>
            <a:spLocks noGrp="1"/>
          </p:cNvSpPr>
          <p:nvPr>
            <p:ph type="title"/>
          </p:nvPr>
        </p:nvSpPr>
        <p:spPr/>
        <p:txBody>
          <a:bodyPr/>
          <a:lstStyle/>
          <a:p>
            <a:r>
              <a:rPr lang="en-US" dirty="0"/>
              <a:t>Log-Likelihood of Weights</a:t>
            </a:r>
          </a:p>
        </p:txBody>
      </p:sp>
      <p:sp>
        <p:nvSpPr>
          <p:cNvPr id="3" name="Content Placeholder 2">
            <a:extLst>
              <a:ext uri="{FF2B5EF4-FFF2-40B4-BE49-F238E27FC236}">
                <a16:creationId xmlns:a16="http://schemas.microsoft.com/office/drawing/2014/main" id="{DFEA31A5-B701-43CD-99FF-F795DC73AD4B}"/>
              </a:ext>
            </a:extLst>
          </p:cNvPr>
          <p:cNvSpPr>
            <a:spLocks noGrp="1"/>
          </p:cNvSpPr>
          <p:nvPr>
            <p:ph idx="1"/>
          </p:nvPr>
        </p:nvSpPr>
        <p:spPr/>
        <p:txBody>
          <a:bodyPr/>
          <a:lstStyle/>
          <a:p>
            <a:pPr marL="0" indent="0">
              <a:buNone/>
            </a:pPr>
            <a:r>
              <a:rPr lang="en-US" dirty="0"/>
              <a:t>LL(w)	= log(L(w))</a:t>
            </a:r>
          </a:p>
          <a:p>
            <a:pPr marL="0" indent="0">
              <a:buNone/>
            </a:pPr>
            <a:r>
              <a:rPr lang="en-US" dirty="0"/>
              <a:t>	= log[∏</a:t>
            </a:r>
            <a:r>
              <a:rPr lang="en-US" baseline="-25000" dirty="0"/>
              <a:t> </a:t>
            </a:r>
            <a:r>
              <a:rPr lang="en-US" baseline="-25000" dirty="0" err="1"/>
              <a:t>i</a:t>
            </a:r>
            <a:r>
              <a:rPr lang="en-US" baseline="-25000" dirty="0"/>
              <a:t>=1</a:t>
            </a:r>
            <a:r>
              <a:rPr lang="en-US" baseline="-25000" dirty="0">
                <a:sym typeface="Wingdings" panose="05000000000000000000" pitchFamily="2" charset="2"/>
              </a:rPr>
              <a:t>n</a:t>
            </a:r>
            <a:r>
              <a:rPr lang="en-US" dirty="0">
                <a:sym typeface="Wingdings" panose="05000000000000000000" pitchFamily="2" charset="2"/>
              </a:rPr>
              <a:t>[</a:t>
            </a:r>
            <a:r>
              <a:rPr lang="en-US" dirty="0"/>
              <a:t>(1 / 1 + e</a:t>
            </a:r>
            <a:r>
              <a:rPr lang="el-GR" baseline="30000" dirty="0"/>
              <a:t> </a:t>
            </a:r>
            <a:r>
              <a:rPr lang="en-US" baseline="30000" dirty="0"/>
              <a:t>–(w ∙ xi)</a:t>
            </a:r>
            <a:r>
              <a:rPr lang="en-US" dirty="0"/>
              <a:t>)</a:t>
            </a:r>
            <a:r>
              <a:rPr lang="en-US" baseline="30000" dirty="0" err="1"/>
              <a:t>yi</a:t>
            </a:r>
            <a:r>
              <a:rPr lang="en-US" dirty="0"/>
              <a:t> * (1 – (1 / 1 + e</a:t>
            </a:r>
            <a:r>
              <a:rPr lang="el-GR" baseline="30000" dirty="0"/>
              <a:t> </a:t>
            </a:r>
            <a:r>
              <a:rPr lang="en-US" baseline="30000" dirty="0"/>
              <a:t>–(w ∙ xi)</a:t>
            </a:r>
            <a:r>
              <a:rPr lang="en-US" dirty="0"/>
              <a:t>)</a:t>
            </a:r>
            <a:r>
              <a:rPr lang="en-US" baseline="30000" dirty="0"/>
              <a:t>1-yi</a:t>
            </a:r>
            <a:r>
              <a:rPr lang="en-US" dirty="0"/>
              <a:t>]]</a:t>
            </a:r>
          </a:p>
          <a:p>
            <a:pPr marL="0" indent="0">
              <a:buNone/>
            </a:pPr>
            <a:r>
              <a:rPr lang="en-US" dirty="0"/>
              <a:t>	= ∑</a:t>
            </a:r>
            <a:r>
              <a:rPr lang="en-US" baseline="-25000" dirty="0"/>
              <a:t> </a:t>
            </a:r>
            <a:r>
              <a:rPr lang="en-US" baseline="-25000" dirty="0" err="1"/>
              <a:t>i</a:t>
            </a:r>
            <a:r>
              <a:rPr lang="en-US" baseline="-25000" dirty="0"/>
              <a:t>=1</a:t>
            </a:r>
            <a:r>
              <a:rPr lang="en-US" baseline="-25000" dirty="0">
                <a:sym typeface="Wingdings" panose="05000000000000000000" pitchFamily="2" charset="2"/>
              </a:rPr>
              <a:t>n</a:t>
            </a:r>
            <a:r>
              <a:rPr lang="en-US" dirty="0">
                <a:sym typeface="Wingdings" panose="05000000000000000000" pitchFamily="2" charset="2"/>
              </a:rPr>
              <a:t>[</a:t>
            </a:r>
            <a:r>
              <a:rPr lang="en-US" dirty="0"/>
              <a:t>log[(1 / 1 + e</a:t>
            </a:r>
            <a:r>
              <a:rPr lang="el-GR" baseline="30000" dirty="0"/>
              <a:t> </a:t>
            </a:r>
            <a:r>
              <a:rPr lang="en-US" baseline="30000" dirty="0"/>
              <a:t>–(w ∙ xi)</a:t>
            </a:r>
            <a:r>
              <a:rPr lang="en-US" dirty="0"/>
              <a:t>)</a:t>
            </a:r>
            <a:r>
              <a:rPr lang="en-US" baseline="30000" dirty="0" err="1"/>
              <a:t>yi</a:t>
            </a:r>
            <a:r>
              <a:rPr lang="en-US" dirty="0"/>
              <a:t>] + log[(1 – (1 / 1 + e</a:t>
            </a:r>
            <a:r>
              <a:rPr lang="el-GR" baseline="30000" dirty="0"/>
              <a:t> </a:t>
            </a:r>
            <a:r>
              <a:rPr lang="en-US" baseline="30000" dirty="0"/>
              <a:t>–(w ∙ xi)</a:t>
            </a:r>
            <a:r>
              <a:rPr lang="en-US" dirty="0"/>
              <a:t>)</a:t>
            </a:r>
            <a:r>
              <a:rPr lang="en-US" baseline="30000" dirty="0"/>
              <a:t>1-yi</a:t>
            </a:r>
            <a:r>
              <a:rPr lang="en-US" dirty="0"/>
              <a:t>]]</a:t>
            </a:r>
          </a:p>
          <a:p>
            <a:pPr marL="0" indent="0">
              <a:buNone/>
            </a:pPr>
            <a:endParaRPr lang="en-US" dirty="0"/>
          </a:p>
          <a:p>
            <a:pPr marL="0" indent="0">
              <a:buNone/>
            </a:pPr>
            <a:r>
              <a:rPr lang="en-US" dirty="0"/>
              <a:t>Taking the log of a product…</a:t>
            </a:r>
          </a:p>
        </p:txBody>
      </p:sp>
    </p:spTree>
    <p:extLst>
      <p:ext uri="{BB962C8B-B14F-4D97-AF65-F5344CB8AC3E}">
        <p14:creationId xmlns:p14="http://schemas.microsoft.com/office/powerpoint/2010/main" val="7035537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38007-2F86-4842-AA88-DBA50E3B4E6C}"/>
              </a:ext>
            </a:extLst>
          </p:cNvPr>
          <p:cNvSpPr>
            <a:spLocks noGrp="1"/>
          </p:cNvSpPr>
          <p:nvPr>
            <p:ph type="title"/>
          </p:nvPr>
        </p:nvSpPr>
        <p:spPr/>
        <p:txBody>
          <a:bodyPr/>
          <a:lstStyle/>
          <a:p>
            <a:r>
              <a:rPr lang="en-US" dirty="0"/>
              <a:t>Log-Likelihood of Weights</a:t>
            </a:r>
          </a:p>
        </p:txBody>
      </p:sp>
      <p:sp>
        <p:nvSpPr>
          <p:cNvPr id="3" name="Content Placeholder 2">
            <a:extLst>
              <a:ext uri="{FF2B5EF4-FFF2-40B4-BE49-F238E27FC236}">
                <a16:creationId xmlns:a16="http://schemas.microsoft.com/office/drawing/2014/main" id="{DFEA31A5-B701-43CD-99FF-F795DC73AD4B}"/>
              </a:ext>
            </a:extLst>
          </p:cNvPr>
          <p:cNvSpPr>
            <a:spLocks noGrp="1"/>
          </p:cNvSpPr>
          <p:nvPr>
            <p:ph idx="1"/>
          </p:nvPr>
        </p:nvSpPr>
        <p:spPr/>
        <p:txBody>
          <a:bodyPr/>
          <a:lstStyle/>
          <a:p>
            <a:pPr marL="0" indent="0">
              <a:buNone/>
            </a:pPr>
            <a:r>
              <a:rPr lang="en-US" dirty="0"/>
              <a:t>LL(w)	= log(L(w))</a:t>
            </a:r>
          </a:p>
          <a:p>
            <a:pPr marL="0" indent="0">
              <a:buNone/>
            </a:pPr>
            <a:r>
              <a:rPr lang="en-US" dirty="0"/>
              <a:t>	= log[∏</a:t>
            </a:r>
            <a:r>
              <a:rPr lang="en-US" baseline="-25000" dirty="0"/>
              <a:t> </a:t>
            </a:r>
            <a:r>
              <a:rPr lang="en-US" baseline="-25000" dirty="0" err="1"/>
              <a:t>i</a:t>
            </a:r>
            <a:r>
              <a:rPr lang="en-US" baseline="-25000" dirty="0"/>
              <a:t>=1</a:t>
            </a:r>
            <a:r>
              <a:rPr lang="en-US" baseline="-25000" dirty="0">
                <a:sym typeface="Wingdings" panose="05000000000000000000" pitchFamily="2" charset="2"/>
              </a:rPr>
              <a:t>n</a:t>
            </a:r>
            <a:r>
              <a:rPr lang="en-US" dirty="0">
                <a:sym typeface="Wingdings" panose="05000000000000000000" pitchFamily="2" charset="2"/>
              </a:rPr>
              <a:t>[</a:t>
            </a:r>
            <a:r>
              <a:rPr lang="en-US" dirty="0"/>
              <a:t>(1 / 1 + e</a:t>
            </a:r>
            <a:r>
              <a:rPr lang="el-GR" baseline="30000" dirty="0"/>
              <a:t> </a:t>
            </a:r>
            <a:r>
              <a:rPr lang="en-US" baseline="30000" dirty="0"/>
              <a:t>–(w ∙ xi)</a:t>
            </a:r>
            <a:r>
              <a:rPr lang="en-US" dirty="0"/>
              <a:t>)</a:t>
            </a:r>
            <a:r>
              <a:rPr lang="en-US" baseline="30000" dirty="0" err="1"/>
              <a:t>yi</a:t>
            </a:r>
            <a:r>
              <a:rPr lang="en-US" dirty="0"/>
              <a:t> * (1 – (1 / 1 + e</a:t>
            </a:r>
            <a:r>
              <a:rPr lang="el-GR" baseline="30000" dirty="0"/>
              <a:t> </a:t>
            </a:r>
            <a:r>
              <a:rPr lang="en-US" baseline="30000" dirty="0"/>
              <a:t>–(w ∙ xi)</a:t>
            </a:r>
            <a:r>
              <a:rPr lang="en-US" dirty="0"/>
              <a:t>)</a:t>
            </a:r>
            <a:r>
              <a:rPr lang="en-US" baseline="30000" dirty="0"/>
              <a:t>1-yi</a:t>
            </a:r>
            <a:r>
              <a:rPr lang="en-US" dirty="0"/>
              <a:t>]]</a:t>
            </a:r>
          </a:p>
          <a:p>
            <a:pPr marL="0" indent="0">
              <a:buNone/>
            </a:pPr>
            <a:r>
              <a:rPr lang="en-US" dirty="0"/>
              <a:t>	= ∑</a:t>
            </a:r>
            <a:r>
              <a:rPr lang="en-US" baseline="-25000" dirty="0"/>
              <a:t> </a:t>
            </a:r>
            <a:r>
              <a:rPr lang="en-US" baseline="-25000" dirty="0" err="1"/>
              <a:t>i</a:t>
            </a:r>
            <a:r>
              <a:rPr lang="en-US" baseline="-25000" dirty="0"/>
              <a:t>=1</a:t>
            </a:r>
            <a:r>
              <a:rPr lang="en-US" baseline="-25000" dirty="0">
                <a:sym typeface="Wingdings" panose="05000000000000000000" pitchFamily="2" charset="2"/>
              </a:rPr>
              <a:t>n</a:t>
            </a:r>
            <a:r>
              <a:rPr lang="en-US" dirty="0">
                <a:sym typeface="Wingdings" panose="05000000000000000000" pitchFamily="2" charset="2"/>
              </a:rPr>
              <a:t>[</a:t>
            </a:r>
            <a:r>
              <a:rPr lang="en-US" dirty="0"/>
              <a:t>log[(1 / 1 + e</a:t>
            </a:r>
            <a:r>
              <a:rPr lang="el-GR" baseline="30000" dirty="0"/>
              <a:t> </a:t>
            </a:r>
            <a:r>
              <a:rPr lang="en-US" baseline="30000" dirty="0"/>
              <a:t>–(w ∙ xi)</a:t>
            </a:r>
            <a:r>
              <a:rPr lang="en-US" dirty="0"/>
              <a:t>)</a:t>
            </a:r>
            <a:r>
              <a:rPr lang="en-US" baseline="30000" dirty="0" err="1"/>
              <a:t>yi</a:t>
            </a:r>
            <a:r>
              <a:rPr lang="en-US" dirty="0"/>
              <a:t>] + log[(1 – (1 / 1 + e</a:t>
            </a:r>
            <a:r>
              <a:rPr lang="el-GR" baseline="30000" dirty="0"/>
              <a:t> </a:t>
            </a:r>
            <a:r>
              <a:rPr lang="en-US" baseline="30000" dirty="0"/>
              <a:t>–(w ∙ xi)</a:t>
            </a:r>
            <a:r>
              <a:rPr lang="en-US" dirty="0"/>
              <a:t>)</a:t>
            </a:r>
            <a:r>
              <a:rPr lang="en-US" baseline="30000" dirty="0"/>
              <a:t>1-yi</a:t>
            </a:r>
            <a:r>
              <a:rPr lang="en-US" dirty="0"/>
              <a:t>]]</a:t>
            </a:r>
          </a:p>
          <a:p>
            <a:pPr marL="0" indent="0">
              <a:buNone/>
            </a:pPr>
            <a:r>
              <a:rPr lang="en-US" dirty="0"/>
              <a:t>	= ∑</a:t>
            </a:r>
            <a:r>
              <a:rPr lang="en-US" baseline="-25000" dirty="0"/>
              <a:t> </a:t>
            </a:r>
            <a:r>
              <a:rPr lang="en-US" baseline="-25000" dirty="0" err="1"/>
              <a:t>i</a:t>
            </a:r>
            <a:r>
              <a:rPr lang="en-US" baseline="-25000" dirty="0"/>
              <a:t>=1</a:t>
            </a:r>
            <a:r>
              <a:rPr lang="en-US" baseline="-25000" dirty="0">
                <a:sym typeface="Wingdings" panose="05000000000000000000" pitchFamily="2" charset="2"/>
              </a:rPr>
              <a:t>n</a:t>
            </a:r>
            <a:r>
              <a:rPr lang="en-US" dirty="0">
                <a:sym typeface="Wingdings" panose="05000000000000000000" pitchFamily="2" charset="2"/>
              </a:rPr>
              <a:t>[</a:t>
            </a:r>
            <a:r>
              <a:rPr lang="en-US" dirty="0" err="1">
                <a:sym typeface="Wingdings" panose="05000000000000000000" pitchFamily="2" charset="2"/>
              </a:rPr>
              <a:t>y</a:t>
            </a:r>
            <a:r>
              <a:rPr lang="en-US" baseline="-25000" dirty="0" err="1">
                <a:sym typeface="Wingdings" panose="05000000000000000000" pitchFamily="2" charset="2"/>
              </a:rPr>
              <a:t>i</a:t>
            </a:r>
            <a:r>
              <a:rPr lang="en-US" dirty="0">
                <a:sym typeface="Wingdings" panose="05000000000000000000" pitchFamily="2" charset="2"/>
              </a:rPr>
              <a:t> * </a:t>
            </a:r>
            <a:r>
              <a:rPr lang="en-US" dirty="0"/>
              <a:t>log[(1/1+e</a:t>
            </a:r>
            <a:r>
              <a:rPr lang="el-GR" baseline="30000" dirty="0"/>
              <a:t> </a:t>
            </a:r>
            <a:r>
              <a:rPr lang="en-US" baseline="30000" dirty="0"/>
              <a:t>–(w ∙ xi)</a:t>
            </a:r>
            <a:r>
              <a:rPr lang="en-US" dirty="0"/>
              <a:t>)] + (1 - </a:t>
            </a:r>
            <a:r>
              <a:rPr lang="en-US" dirty="0" err="1"/>
              <a:t>y</a:t>
            </a:r>
            <a:r>
              <a:rPr lang="en-US" baseline="-25000" dirty="0" err="1"/>
              <a:t>i</a:t>
            </a:r>
            <a:r>
              <a:rPr lang="en-US" dirty="0"/>
              <a:t>) * log[(1 – (1/1+e</a:t>
            </a:r>
            <a:r>
              <a:rPr lang="el-GR" baseline="30000" dirty="0"/>
              <a:t> </a:t>
            </a:r>
            <a:r>
              <a:rPr lang="en-US" baseline="30000" dirty="0"/>
              <a:t>–(w ∙ xi)</a:t>
            </a:r>
            <a:r>
              <a:rPr lang="en-US" dirty="0"/>
              <a:t>)]]</a:t>
            </a:r>
          </a:p>
          <a:p>
            <a:pPr marL="0" indent="0">
              <a:buNone/>
            </a:pPr>
            <a:endParaRPr lang="en-US" dirty="0"/>
          </a:p>
          <a:p>
            <a:pPr marL="0" indent="0">
              <a:buNone/>
            </a:pPr>
            <a:r>
              <a:rPr lang="en-US" dirty="0"/>
              <a:t>Pulling out the exponent (</a:t>
            </a:r>
            <a:r>
              <a:rPr lang="en-US" i="1" dirty="0" err="1"/>
              <a:t>y</a:t>
            </a:r>
            <a:r>
              <a:rPr lang="en-US" i="1" baseline="-25000" dirty="0" err="1"/>
              <a:t>i</a:t>
            </a:r>
            <a:r>
              <a:rPr lang="en-US" i="1" baseline="-25000" dirty="0"/>
              <a:t> </a:t>
            </a:r>
            <a:r>
              <a:rPr lang="en-US" i="1" dirty="0"/>
              <a:t>and 1 – </a:t>
            </a:r>
            <a:r>
              <a:rPr lang="en-US" i="1" dirty="0" err="1"/>
              <a:t>y</a:t>
            </a:r>
            <a:r>
              <a:rPr lang="en-US" i="1" baseline="-25000" dirty="0" err="1"/>
              <a:t>i</a:t>
            </a:r>
            <a:r>
              <a:rPr lang="en-US" i="1" dirty="0"/>
              <a:t>)…</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6345497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38007-2F86-4842-AA88-DBA50E3B4E6C}"/>
              </a:ext>
            </a:extLst>
          </p:cNvPr>
          <p:cNvSpPr>
            <a:spLocks noGrp="1"/>
          </p:cNvSpPr>
          <p:nvPr>
            <p:ph type="title"/>
          </p:nvPr>
        </p:nvSpPr>
        <p:spPr/>
        <p:txBody>
          <a:bodyPr/>
          <a:lstStyle/>
          <a:p>
            <a:r>
              <a:rPr lang="en-US" dirty="0"/>
              <a:t>Negative Log-Likelihood of Weights</a:t>
            </a:r>
          </a:p>
        </p:txBody>
      </p:sp>
      <p:sp>
        <p:nvSpPr>
          <p:cNvPr id="3" name="Content Placeholder 2">
            <a:extLst>
              <a:ext uri="{FF2B5EF4-FFF2-40B4-BE49-F238E27FC236}">
                <a16:creationId xmlns:a16="http://schemas.microsoft.com/office/drawing/2014/main" id="{DFEA31A5-B701-43CD-99FF-F795DC73AD4B}"/>
              </a:ext>
            </a:extLst>
          </p:cNvPr>
          <p:cNvSpPr>
            <a:spLocks noGrp="1"/>
          </p:cNvSpPr>
          <p:nvPr>
            <p:ph idx="1"/>
          </p:nvPr>
        </p:nvSpPr>
        <p:spPr/>
        <p:txBody>
          <a:bodyPr>
            <a:normAutofit/>
          </a:bodyPr>
          <a:lstStyle/>
          <a:p>
            <a:pPr marL="0" indent="0">
              <a:buNone/>
            </a:pPr>
            <a:r>
              <a:rPr lang="en-US" dirty="0"/>
              <a:t>NLL(w)= - log(L(w))</a:t>
            </a:r>
          </a:p>
          <a:p>
            <a:pPr marL="0" indent="0">
              <a:buNone/>
            </a:pPr>
            <a:r>
              <a:rPr lang="en-US" dirty="0"/>
              <a:t>	= - log[∏</a:t>
            </a:r>
            <a:r>
              <a:rPr lang="en-US" baseline="-25000" dirty="0"/>
              <a:t> </a:t>
            </a:r>
            <a:r>
              <a:rPr lang="en-US" baseline="-25000" dirty="0" err="1"/>
              <a:t>i</a:t>
            </a:r>
            <a:r>
              <a:rPr lang="en-US" baseline="-25000" dirty="0"/>
              <a:t>=1</a:t>
            </a:r>
            <a:r>
              <a:rPr lang="en-US" baseline="-25000" dirty="0">
                <a:sym typeface="Wingdings" panose="05000000000000000000" pitchFamily="2" charset="2"/>
              </a:rPr>
              <a:t>n</a:t>
            </a:r>
            <a:r>
              <a:rPr lang="en-US" dirty="0">
                <a:sym typeface="Wingdings" panose="05000000000000000000" pitchFamily="2" charset="2"/>
              </a:rPr>
              <a:t>[</a:t>
            </a:r>
            <a:r>
              <a:rPr lang="en-US" dirty="0"/>
              <a:t>(1 / 1 + e</a:t>
            </a:r>
            <a:r>
              <a:rPr lang="el-GR" baseline="30000" dirty="0"/>
              <a:t> </a:t>
            </a:r>
            <a:r>
              <a:rPr lang="en-US" baseline="30000" dirty="0"/>
              <a:t>–(w ∙ xi)</a:t>
            </a:r>
            <a:r>
              <a:rPr lang="en-US" dirty="0"/>
              <a:t>)</a:t>
            </a:r>
            <a:r>
              <a:rPr lang="en-US" baseline="30000" dirty="0" err="1"/>
              <a:t>yi</a:t>
            </a:r>
            <a:r>
              <a:rPr lang="en-US" dirty="0"/>
              <a:t> * (1 – (1 / 1 + e</a:t>
            </a:r>
            <a:r>
              <a:rPr lang="el-GR" baseline="30000" dirty="0"/>
              <a:t> </a:t>
            </a:r>
            <a:r>
              <a:rPr lang="en-US" baseline="30000" dirty="0"/>
              <a:t>–(w ∙ xi)</a:t>
            </a:r>
            <a:r>
              <a:rPr lang="en-US" dirty="0"/>
              <a:t>)</a:t>
            </a:r>
            <a:r>
              <a:rPr lang="en-US" baseline="30000" dirty="0"/>
              <a:t>1-yi</a:t>
            </a:r>
            <a:r>
              <a:rPr lang="en-US" dirty="0"/>
              <a:t>]]</a:t>
            </a:r>
          </a:p>
          <a:p>
            <a:pPr marL="0" indent="0">
              <a:buNone/>
            </a:pPr>
            <a:r>
              <a:rPr lang="en-US" dirty="0"/>
              <a:t>	= - ∑</a:t>
            </a:r>
            <a:r>
              <a:rPr lang="en-US" baseline="-25000" dirty="0"/>
              <a:t> </a:t>
            </a:r>
            <a:r>
              <a:rPr lang="en-US" baseline="-25000" dirty="0" err="1"/>
              <a:t>i</a:t>
            </a:r>
            <a:r>
              <a:rPr lang="en-US" baseline="-25000" dirty="0"/>
              <a:t>=1</a:t>
            </a:r>
            <a:r>
              <a:rPr lang="en-US" baseline="-25000" dirty="0">
                <a:sym typeface="Wingdings" panose="05000000000000000000" pitchFamily="2" charset="2"/>
              </a:rPr>
              <a:t>n</a:t>
            </a:r>
            <a:r>
              <a:rPr lang="en-US" dirty="0">
                <a:sym typeface="Wingdings" panose="05000000000000000000" pitchFamily="2" charset="2"/>
              </a:rPr>
              <a:t>[</a:t>
            </a:r>
            <a:r>
              <a:rPr lang="en-US" dirty="0"/>
              <a:t>log[(1 / 1 + e</a:t>
            </a:r>
            <a:r>
              <a:rPr lang="el-GR" baseline="30000" dirty="0"/>
              <a:t> </a:t>
            </a:r>
            <a:r>
              <a:rPr lang="en-US" baseline="30000" dirty="0"/>
              <a:t>–(w ∙ xi)</a:t>
            </a:r>
            <a:r>
              <a:rPr lang="en-US" dirty="0"/>
              <a:t>)</a:t>
            </a:r>
            <a:r>
              <a:rPr lang="en-US" baseline="30000" dirty="0" err="1"/>
              <a:t>yi</a:t>
            </a:r>
            <a:r>
              <a:rPr lang="en-US" dirty="0"/>
              <a:t>] + log[(1 – (1 / 1 + e</a:t>
            </a:r>
            <a:r>
              <a:rPr lang="el-GR" baseline="30000" dirty="0"/>
              <a:t> </a:t>
            </a:r>
            <a:r>
              <a:rPr lang="en-US" baseline="30000" dirty="0"/>
              <a:t>–(w ∙ xi)</a:t>
            </a:r>
            <a:r>
              <a:rPr lang="en-US" dirty="0"/>
              <a:t>)</a:t>
            </a:r>
            <a:r>
              <a:rPr lang="en-US" baseline="30000" dirty="0"/>
              <a:t>1-yi</a:t>
            </a:r>
            <a:r>
              <a:rPr lang="en-US" dirty="0"/>
              <a:t>]]</a:t>
            </a:r>
          </a:p>
          <a:p>
            <a:pPr marL="0" indent="0">
              <a:buNone/>
            </a:pPr>
            <a:r>
              <a:rPr lang="en-US" dirty="0"/>
              <a:t>	= - ∑</a:t>
            </a:r>
            <a:r>
              <a:rPr lang="en-US" baseline="-25000" dirty="0"/>
              <a:t> </a:t>
            </a:r>
            <a:r>
              <a:rPr lang="en-US" baseline="-25000" dirty="0" err="1"/>
              <a:t>i</a:t>
            </a:r>
            <a:r>
              <a:rPr lang="en-US" baseline="-25000" dirty="0"/>
              <a:t>=1</a:t>
            </a:r>
            <a:r>
              <a:rPr lang="en-US" baseline="-25000" dirty="0">
                <a:sym typeface="Wingdings" panose="05000000000000000000" pitchFamily="2" charset="2"/>
              </a:rPr>
              <a:t>n</a:t>
            </a:r>
            <a:r>
              <a:rPr lang="en-US" dirty="0">
                <a:sym typeface="Wingdings" panose="05000000000000000000" pitchFamily="2" charset="2"/>
              </a:rPr>
              <a:t>[</a:t>
            </a:r>
            <a:r>
              <a:rPr lang="en-US" dirty="0" err="1">
                <a:sym typeface="Wingdings" panose="05000000000000000000" pitchFamily="2" charset="2"/>
              </a:rPr>
              <a:t>y</a:t>
            </a:r>
            <a:r>
              <a:rPr lang="en-US" baseline="-25000" dirty="0" err="1">
                <a:sym typeface="Wingdings" panose="05000000000000000000" pitchFamily="2" charset="2"/>
              </a:rPr>
              <a:t>i</a:t>
            </a:r>
            <a:r>
              <a:rPr lang="en-US" dirty="0">
                <a:sym typeface="Wingdings" panose="05000000000000000000" pitchFamily="2" charset="2"/>
              </a:rPr>
              <a:t> * </a:t>
            </a:r>
            <a:r>
              <a:rPr lang="en-US" dirty="0"/>
              <a:t>log[(1/1+e</a:t>
            </a:r>
            <a:r>
              <a:rPr lang="el-GR" baseline="30000" dirty="0"/>
              <a:t> </a:t>
            </a:r>
            <a:r>
              <a:rPr lang="en-US" baseline="30000" dirty="0"/>
              <a:t>–(w ∙ xi)</a:t>
            </a:r>
            <a:r>
              <a:rPr lang="en-US" dirty="0"/>
              <a:t>)] + (1 - </a:t>
            </a:r>
            <a:r>
              <a:rPr lang="en-US" dirty="0" err="1"/>
              <a:t>y</a:t>
            </a:r>
            <a:r>
              <a:rPr lang="en-US" baseline="-25000" dirty="0" err="1"/>
              <a:t>i</a:t>
            </a:r>
            <a:r>
              <a:rPr lang="en-US" dirty="0"/>
              <a:t>) * log[(1 – (1/1+e</a:t>
            </a:r>
            <a:r>
              <a:rPr lang="el-GR" baseline="30000" dirty="0"/>
              <a:t> </a:t>
            </a:r>
            <a:r>
              <a:rPr lang="en-US" baseline="30000" dirty="0"/>
              <a:t>–(w ∙ xi)</a:t>
            </a:r>
            <a:r>
              <a:rPr lang="en-US" dirty="0"/>
              <a:t>)]]</a:t>
            </a:r>
          </a:p>
          <a:p>
            <a:pPr marL="0" indent="0">
              <a:buNone/>
            </a:pPr>
            <a:endParaRPr lang="en-US" dirty="0"/>
          </a:p>
          <a:p>
            <a:pPr marL="0" indent="0">
              <a:buNone/>
            </a:pPr>
            <a:r>
              <a:rPr lang="en-US" dirty="0"/>
              <a:t>In math, optimization is typically done as a </a:t>
            </a:r>
            <a:r>
              <a:rPr lang="en-US" i="1" dirty="0"/>
              <a:t>minimization</a:t>
            </a:r>
            <a:r>
              <a:rPr lang="en-US" dirty="0"/>
              <a:t> problem*…</a:t>
            </a:r>
          </a:p>
          <a:p>
            <a:pPr marL="0" indent="0">
              <a:buNone/>
            </a:pPr>
            <a:endParaRPr lang="en-US" dirty="0"/>
          </a:p>
          <a:p>
            <a:pPr marL="0" indent="0">
              <a:buNone/>
            </a:pPr>
            <a:r>
              <a:rPr lang="en-US" sz="1800" dirty="0"/>
              <a:t>*thanks to log() being monotonically increasing / making our values negative, argmax(L(w)) = </a:t>
            </a:r>
            <a:r>
              <a:rPr lang="en-US" sz="1800" dirty="0" err="1"/>
              <a:t>argmin</a:t>
            </a:r>
            <a:r>
              <a:rPr lang="en-US" sz="1800" dirty="0"/>
              <a:t>(NLL(w))</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982382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83FB7-CEE9-49A9-9D66-D4C2829E404F}"/>
              </a:ext>
            </a:extLst>
          </p:cNvPr>
          <p:cNvSpPr>
            <a:spLocks noGrp="1"/>
          </p:cNvSpPr>
          <p:nvPr>
            <p:ph type="title"/>
          </p:nvPr>
        </p:nvSpPr>
        <p:spPr/>
        <p:txBody>
          <a:bodyPr/>
          <a:lstStyle/>
          <a:p>
            <a:r>
              <a:rPr lang="en-US" dirty="0"/>
              <a:t>Gradient Descent – Real World Examples</a:t>
            </a:r>
          </a:p>
        </p:txBody>
      </p:sp>
      <p:sp>
        <p:nvSpPr>
          <p:cNvPr id="3" name="Content Placeholder 2">
            <a:extLst>
              <a:ext uri="{FF2B5EF4-FFF2-40B4-BE49-F238E27FC236}">
                <a16:creationId xmlns:a16="http://schemas.microsoft.com/office/drawing/2014/main" id="{8AB2142F-593C-4FD3-96F3-373C53D05CD2}"/>
              </a:ext>
            </a:extLst>
          </p:cNvPr>
          <p:cNvSpPr>
            <a:spLocks noGrp="1"/>
          </p:cNvSpPr>
          <p:nvPr>
            <p:ph idx="1"/>
          </p:nvPr>
        </p:nvSpPr>
        <p:spPr>
          <a:xfrm>
            <a:off x="838200" y="1825624"/>
            <a:ext cx="10515600" cy="5032375"/>
          </a:xfrm>
        </p:spPr>
        <p:txBody>
          <a:bodyPr/>
          <a:lstStyle/>
          <a:p>
            <a:pPr marL="0" indent="0">
              <a:buNone/>
            </a:pPr>
            <a:r>
              <a:rPr lang="en-US" dirty="0"/>
              <a:t>Real world example: predicting the weather</a:t>
            </a:r>
          </a:p>
        </p:txBody>
      </p:sp>
      <p:pic>
        <p:nvPicPr>
          <p:cNvPr id="3074" name="Picture 2" descr="Image result for rain snow sun">
            <a:extLst>
              <a:ext uri="{FF2B5EF4-FFF2-40B4-BE49-F238E27FC236}">
                <a16:creationId xmlns:a16="http://schemas.microsoft.com/office/drawing/2014/main" id="{74BF7FEE-DAE3-4BF6-B462-106C4C6C2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4984" y="2317386"/>
            <a:ext cx="4942032" cy="404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6419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83FB7-CEE9-49A9-9D66-D4C2829E404F}"/>
              </a:ext>
            </a:extLst>
          </p:cNvPr>
          <p:cNvSpPr>
            <a:spLocks noGrp="1"/>
          </p:cNvSpPr>
          <p:nvPr>
            <p:ph type="title"/>
          </p:nvPr>
        </p:nvSpPr>
        <p:spPr/>
        <p:txBody>
          <a:bodyPr/>
          <a:lstStyle/>
          <a:p>
            <a:r>
              <a:rPr lang="en-US" dirty="0"/>
              <a:t>Gradient Descent – Predicting the weather</a:t>
            </a:r>
          </a:p>
        </p:txBody>
      </p:sp>
      <p:sp>
        <p:nvSpPr>
          <p:cNvPr id="3" name="Content Placeholder 2">
            <a:extLst>
              <a:ext uri="{FF2B5EF4-FFF2-40B4-BE49-F238E27FC236}">
                <a16:creationId xmlns:a16="http://schemas.microsoft.com/office/drawing/2014/main" id="{8AB2142F-593C-4FD3-96F3-373C53D05CD2}"/>
              </a:ext>
            </a:extLst>
          </p:cNvPr>
          <p:cNvSpPr>
            <a:spLocks noGrp="1"/>
          </p:cNvSpPr>
          <p:nvPr>
            <p:ph idx="1"/>
          </p:nvPr>
        </p:nvSpPr>
        <p:spPr>
          <a:xfrm>
            <a:off x="838200" y="1825624"/>
            <a:ext cx="10515600" cy="5032375"/>
          </a:xfrm>
        </p:spPr>
        <p:txBody>
          <a:bodyPr/>
          <a:lstStyle/>
          <a:p>
            <a:pPr marL="0" indent="0">
              <a:buNone/>
            </a:pPr>
            <a:r>
              <a:rPr lang="en-US" dirty="0"/>
              <a:t>We have relevant features (temp, humidity, wind, latitude, longitude, time of day, day of year…)</a:t>
            </a:r>
          </a:p>
          <a:p>
            <a:pPr marL="0" indent="0">
              <a:buNone/>
            </a:pPr>
            <a:r>
              <a:rPr lang="en-US" dirty="0"/>
              <a:t>	 - say 100 features, across 19,354 “incorporated places” in us</a:t>
            </a:r>
          </a:p>
          <a:p>
            <a:pPr marL="0" indent="0">
              <a:buNone/>
            </a:pPr>
            <a:r>
              <a:rPr lang="en-US" dirty="0"/>
              <a:t>	 - current precipitation classification</a:t>
            </a:r>
          </a:p>
          <a:p>
            <a:pPr marL="0" indent="0">
              <a:buNone/>
            </a:pPr>
            <a:endParaRPr lang="en-US" dirty="0"/>
          </a:p>
          <a:p>
            <a:pPr marL="0" indent="0">
              <a:buNone/>
            </a:pPr>
            <a:r>
              <a:rPr lang="en-US" dirty="0"/>
              <a:t>We have sampled data points</a:t>
            </a:r>
          </a:p>
          <a:p>
            <a:pPr marL="0" indent="0">
              <a:buNone/>
            </a:pPr>
            <a:r>
              <a:rPr lang="en-US" dirty="0"/>
              <a:t>	 - 1 sample per site per minute for 30 years</a:t>
            </a:r>
          </a:p>
          <a:p>
            <a:pPr marL="0" indent="0">
              <a:buNone/>
            </a:pPr>
            <a:endParaRPr lang="en-US" dirty="0"/>
          </a:p>
        </p:txBody>
      </p:sp>
    </p:spTree>
    <p:extLst>
      <p:ext uri="{BB962C8B-B14F-4D97-AF65-F5344CB8AC3E}">
        <p14:creationId xmlns:p14="http://schemas.microsoft.com/office/powerpoint/2010/main" val="6450931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83FB7-CEE9-49A9-9D66-D4C2829E404F}"/>
              </a:ext>
            </a:extLst>
          </p:cNvPr>
          <p:cNvSpPr>
            <a:spLocks noGrp="1"/>
          </p:cNvSpPr>
          <p:nvPr>
            <p:ph type="title"/>
          </p:nvPr>
        </p:nvSpPr>
        <p:spPr/>
        <p:txBody>
          <a:bodyPr/>
          <a:lstStyle/>
          <a:p>
            <a:r>
              <a:rPr lang="en-US" dirty="0"/>
              <a:t>Gradient Descent – Predicting the weather</a:t>
            </a:r>
          </a:p>
        </p:txBody>
      </p:sp>
      <p:sp>
        <p:nvSpPr>
          <p:cNvPr id="3" name="Content Placeholder 2">
            <a:extLst>
              <a:ext uri="{FF2B5EF4-FFF2-40B4-BE49-F238E27FC236}">
                <a16:creationId xmlns:a16="http://schemas.microsoft.com/office/drawing/2014/main" id="{8AB2142F-593C-4FD3-96F3-373C53D05CD2}"/>
              </a:ext>
            </a:extLst>
          </p:cNvPr>
          <p:cNvSpPr>
            <a:spLocks noGrp="1"/>
          </p:cNvSpPr>
          <p:nvPr>
            <p:ph idx="1"/>
          </p:nvPr>
        </p:nvSpPr>
        <p:spPr>
          <a:xfrm>
            <a:off x="838200" y="1825624"/>
            <a:ext cx="10515600" cy="5032375"/>
          </a:xfrm>
        </p:spPr>
        <p:txBody>
          <a:bodyPr/>
          <a:lstStyle/>
          <a:p>
            <a:pPr marL="0" indent="0">
              <a:buNone/>
            </a:pPr>
            <a:r>
              <a:rPr lang="en-US" dirty="0"/>
              <a:t>We have relevant features (temp, humidity, wind, latitude, longitude, time of day, day of year…</a:t>
            </a:r>
          </a:p>
          <a:p>
            <a:pPr marL="0" indent="0">
              <a:buNone/>
            </a:pPr>
            <a:r>
              <a:rPr lang="en-US" dirty="0"/>
              <a:t>	 - say 99 features, across 19,354 “incorporated places” in us</a:t>
            </a:r>
          </a:p>
          <a:p>
            <a:pPr marL="0" indent="0">
              <a:buNone/>
            </a:pPr>
            <a:r>
              <a:rPr lang="en-US" dirty="0"/>
              <a:t>	 -  plus current precipitation classification</a:t>
            </a:r>
          </a:p>
          <a:p>
            <a:pPr marL="0" indent="0">
              <a:buNone/>
            </a:pPr>
            <a:endParaRPr lang="en-US" dirty="0"/>
          </a:p>
          <a:p>
            <a:pPr marL="0" indent="0">
              <a:buNone/>
            </a:pPr>
            <a:r>
              <a:rPr lang="en-US" dirty="0"/>
              <a:t>We have sampled data points</a:t>
            </a:r>
          </a:p>
          <a:p>
            <a:pPr marL="0" indent="0">
              <a:buNone/>
            </a:pPr>
            <a:r>
              <a:rPr lang="en-US" dirty="0"/>
              <a:t>	 - 1 sample per site per minute for 30 years</a:t>
            </a:r>
          </a:p>
          <a:p>
            <a:pPr marL="0" indent="0">
              <a:buNone/>
            </a:pPr>
            <a:endParaRPr lang="en-US" dirty="0"/>
          </a:p>
          <a:p>
            <a:pPr marL="0" indent="0">
              <a:buNone/>
            </a:pPr>
            <a:r>
              <a:rPr lang="en-US" dirty="0"/>
              <a:t>3.05e+13 features</a:t>
            </a:r>
          </a:p>
          <a:p>
            <a:pPr marL="0" indent="0">
              <a:buNone/>
            </a:pPr>
            <a:r>
              <a:rPr lang="en-US" dirty="0"/>
              <a:t>There are bigger problems out there!</a:t>
            </a:r>
          </a:p>
        </p:txBody>
      </p:sp>
    </p:spTree>
    <p:extLst>
      <p:ext uri="{BB962C8B-B14F-4D97-AF65-F5344CB8AC3E}">
        <p14:creationId xmlns:p14="http://schemas.microsoft.com/office/powerpoint/2010/main" val="2997284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ABBE2-15F1-47F0-BF95-D6D955BF69CB}"/>
              </a:ext>
            </a:extLst>
          </p:cNvPr>
          <p:cNvSpPr>
            <a:spLocks noGrp="1"/>
          </p:cNvSpPr>
          <p:nvPr>
            <p:ph type="title"/>
          </p:nvPr>
        </p:nvSpPr>
        <p:spPr/>
        <p:txBody>
          <a:bodyPr/>
          <a:lstStyle/>
          <a:p>
            <a:r>
              <a:rPr lang="en-US" dirty="0"/>
              <a:t>Gradient Descent – Stochastic</a:t>
            </a:r>
          </a:p>
        </p:txBody>
      </p:sp>
      <p:sp>
        <p:nvSpPr>
          <p:cNvPr id="3" name="Content Placeholder 2">
            <a:extLst>
              <a:ext uri="{FF2B5EF4-FFF2-40B4-BE49-F238E27FC236}">
                <a16:creationId xmlns:a16="http://schemas.microsoft.com/office/drawing/2014/main" id="{E3062B72-45BD-4A41-A26C-B9669737FEF7}"/>
              </a:ext>
            </a:extLst>
          </p:cNvPr>
          <p:cNvSpPr>
            <a:spLocks noGrp="1"/>
          </p:cNvSpPr>
          <p:nvPr>
            <p:ph idx="1"/>
          </p:nvPr>
        </p:nvSpPr>
        <p:spPr/>
        <p:txBody>
          <a:bodyPr/>
          <a:lstStyle/>
          <a:p>
            <a:pPr marL="0" indent="0">
              <a:buNone/>
            </a:pPr>
            <a:r>
              <a:rPr lang="en-US" dirty="0"/>
              <a:t>w </a:t>
            </a:r>
            <a:r>
              <a:rPr lang="en-US" dirty="0">
                <a:sym typeface="Wingdings" panose="05000000000000000000" pitchFamily="2" charset="2"/>
              </a:rPr>
              <a:t> w – </a:t>
            </a:r>
            <a:r>
              <a:rPr lang="el-GR" dirty="0"/>
              <a:t>λ</a:t>
            </a:r>
            <a:r>
              <a:rPr lang="en-US" dirty="0"/>
              <a:t> * ∇</a:t>
            </a:r>
            <a:r>
              <a:rPr lang="en-US" baseline="-25000" dirty="0"/>
              <a:t>w</a:t>
            </a:r>
            <a:r>
              <a:rPr lang="en-US" dirty="0"/>
              <a:t> NLL(w)</a:t>
            </a:r>
          </a:p>
          <a:p>
            <a:pPr marL="0" indent="0">
              <a:buNone/>
            </a:pPr>
            <a:endParaRPr lang="en-US" dirty="0"/>
          </a:p>
          <a:p>
            <a:pPr marL="0" indent="0">
              <a:buNone/>
            </a:pPr>
            <a:r>
              <a:rPr lang="en-US" dirty="0"/>
              <a:t>But we can’t really fit everything into memory to calculate the true gradient…</a:t>
            </a:r>
          </a:p>
        </p:txBody>
      </p:sp>
    </p:spTree>
    <p:extLst>
      <p:ext uri="{BB962C8B-B14F-4D97-AF65-F5344CB8AC3E}">
        <p14:creationId xmlns:p14="http://schemas.microsoft.com/office/powerpoint/2010/main" val="15737761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ABBE2-15F1-47F0-BF95-D6D955BF69CB}"/>
              </a:ext>
            </a:extLst>
          </p:cNvPr>
          <p:cNvSpPr>
            <a:spLocks noGrp="1"/>
          </p:cNvSpPr>
          <p:nvPr>
            <p:ph type="title"/>
          </p:nvPr>
        </p:nvSpPr>
        <p:spPr/>
        <p:txBody>
          <a:bodyPr/>
          <a:lstStyle/>
          <a:p>
            <a:r>
              <a:rPr lang="en-US" dirty="0"/>
              <a:t>Stochastic Gradient Descent</a:t>
            </a:r>
          </a:p>
        </p:txBody>
      </p:sp>
      <p:sp>
        <p:nvSpPr>
          <p:cNvPr id="3" name="Content Placeholder 2">
            <a:extLst>
              <a:ext uri="{FF2B5EF4-FFF2-40B4-BE49-F238E27FC236}">
                <a16:creationId xmlns:a16="http://schemas.microsoft.com/office/drawing/2014/main" id="{E3062B72-45BD-4A41-A26C-B9669737FEF7}"/>
              </a:ext>
            </a:extLst>
          </p:cNvPr>
          <p:cNvSpPr>
            <a:spLocks noGrp="1"/>
          </p:cNvSpPr>
          <p:nvPr>
            <p:ph idx="1"/>
          </p:nvPr>
        </p:nvSpPr>
        <p:spPr/>
        <p:txBody>
          <a:bodyPr/>
          <a:lstStyle/>
          <a:p>
            <a:pPr marL="0" indent="0">
              <a:buNone/>
            </a:pPr>
            <a:r>
              <a:rPr lang="en-US" dirty="0"/>
              <a:t>w </a:t>
            </a:r>
            <a:r>
              <a:rPr lang="en-US" dirty="0">
                <a:sym typeface="Wingdings" panose="05000000000000000000" pitchFamily="2" charset="2"/>
              </a:rPr>
              <a:t> w – </a:t>
            </a:r>
            <a:r>
              <a:rPr lang="el-GR" dirty="0"/>
              <a:t>λ</a:t>
            </a:r>
            <a:r>
              <a:rPr lang="en-US" dirty="0"/>
              <a:t> * ∇</a:t>
            </a:r>
            <a:r>
              <a:rPr lang="en-US" baseline="-25000" dirty="0"/>
              <a:t>w</a:t>
            </a:r>
            <a:r>
              <a:rPr lang="en-US" dirty="0"/>
              <a:t> NLL(w)</a:t>
            </a:r>
          </a:p>
          <a:p>
            <a:pPr marL="0" indent="0">
              <a:buNone/>
            </a:pPr>
            <a:endParaRPr lang="en-US" dirty="0"/>
          </a:p>
          <a:p>
            <a:pPr marL="0" indent="0">
              <a:buNone/>
            </a:pPr>
            <a:r>
              <a:rPr lang="en-US" dirty="0"/>
              <a:t>But we can’t really fit everything into memory to calculate the true gradient… So we estimate the gradient using one training example at a time.</a:t>
            </a:r>
          </a:p>
          <a:p>
            <a:pPr marL="0" indent="0">
              <a:buNone/>
            </a:pPr>
            <a:endParaRPr lang="en-US" dirty="0"/>
          </a:p>
          <a:p>
            <a:pPr marL="0" indent="0">
              <a:buNone/>
            </a:pPr>
            <a:r>
              <a:rPr lang="en-US" dirty="0"/>
              <a:t>w </a:t>
            </a:r>
            <a:r>
              <a:rPr lang="en-US" dirty="0">
                <a:sym typeface="Wingdings" panose="05000000000000000000" pitchFamily="2" charset="2"/>
              </a:rPr>
              <a:t> w – </a:t>
            </a:r>
            <a:r>
              <a:rPr lang="el-GR" dirty="0"/>
              <a:t>λ</a:t>
            </a:r>
            <a:r>
              <a:rPr lang="en-US" dirty="0"/>
              <a:t> * ∇</a:t>
            </a:r>
            <a:r>
              <a:rPr lang="en-US" baseline="-25000" dirty="0"/>
              <a:t>w</a:t>
            </a:r>
            <a:r>
              <a:rPr lang="en-US" dirty="0"/>
              <a:t> NLL(w | </a:t>
            </a:r>
            <a:r>
              <a:rPr lang="en-US" dirty="0" err="1"/>
              <a:t>x</a:t>
            </a:r>
            <a:r>
              <a:rPr lang="en-US" baseline="-25000" dirty="0" err="1"/>
              <a:t>i</a:t>
            </a:r>
            <a:r>
              <a:rPr lang="en-US" dirty="0" err="1"/>
              <a:t>,y</a:t>
            </a:r>
            <a:r>
              <a:rPr lang="en-US" baseline="-25000" dirty="0" err="1"/>
              <a:t>i</a:t>
            </a:r>
            <a:r>
              <a:rPr lang="en-US" dirty="0"/>
              <a:t>)</a:t>
            </a:r>
          </a:p>
          <a:p>
            <a:pPr marL="0" indent="0">
              <a:buNone/>
            </a:pPr>
            <a:r>
              <a:rPr lang="en-US" dirty="0" err="1"/>
              <a:t>w</a:t>
            </a:r>
            <a:r>
              <a:rPr lang="en-US" baseline="-25000" dirty="0" err="1"/>
              <a:t>k</a:t>
            </a:r>
            <a:r>
              <a:rPr lang="en-US" dirty="0"/>
              <a:t> </a:t>
            </a:r>
            <a:r>
              <a:rPr lang="en-US" dirty="0">
                <a:sym typeface="Wingdings" panose="05000000000000000000" pitchFamily="2" charset="2"/>
              </a:rPr>
              <a:t> </a:t>
            </a:r>
            <a:r>
              <a:rPr lang="en-US" dirty="0" err="1">
                <a:sym typeface="Wingdings" panose="05000000000000000000" pitchFamily="2" charset="2"/>
              </a:rPr>
              <a:t>w</a:t>
            </a:r>
            <a:r>
              <a:rPr lang="en-US" baseline="-25000" dirty="0" err="1">
                <a:sym typeface="Wingdings" panose="05000000000000000000" pitchFamily="2" charset="2"/>
              </a:rPr>
              <a:t>k</a:t>
            </a:r>
            <a:r>
              <a:rPr lang="en-US" dirty="0">
                <a:sym typeface="Wingdings" panose="05000000000000000000" pitchFamily="2" charset="2"/>
              </a:rPr>
              <a:t> – </a:t>
            </a:r>
            <a:r>
              <a:rPr lang="el-GR" dirty="0"/>
              <a:t>λ</a:t>
            </a:r>
            <a:r>
              <a:rPr lang="en-US" dirty="0"/>
              <a:t> * </a:t>
            </a:r>
            <a:r>
              <a:rPr lang="en-US" dirty="0">
                <a:sym typeface="Wingdings" panose="05000000000000000000" pitchFamily="2" charset="2"/>
              </a:rPr>
              <a:t>[ </a:t>
            </a:r>
            <a:r>
              <a:rPr lang="en-US" dirty="0"/>
              <a:t>(1/1+e</a:t>
            </a:r>
            <a:r>
              <a:rPr lang="el-GR" baseline="30000" dirty="0"/>
              <a:t> </a:t>
            </a:r>
            <a:r>
              <a:rPr lang="en-US" baseline="30000" dirty="0"/>
              <a:t>–(w ∙ xi)</a:t>
            </a:r>
            <a:r>
              <a:rPr lang="en-US" dirty="0"/>
              <a:t>) - </a:t>
            </a:r>
            <a:r>
              <a:rPr lang="en-US" dirty="0" err="1">
                <a:sym typeface="Wingdings" panose="05000000000000000000" pitchFamily="2" charset="2"/>
              </a:rPr>
              <a:t>y</a:t>
            </a:r>
            <a:r>
              <a:rPr lang="en-US" baseline="-25000" dirty="0" err="1">
                <a:sym typeface="Wingdings" panose="05000000000000000000" pitchFamily="2" charset="2"/>
              </a:rPr>
              <a:t>i</a:t>
            </a:r>
            <a:r>
              <a:rPr lang="en-US" dirty="0"/>
              <a:t>] * </a:t>
            </a:r>
            <a:r>
              <a:rPr lang="en-US" dirty="0" err="1"/>
              <a:t>x</a:t>
            </a:r>
            <a:r>
              <a:rPr lang="en-US" baseline="-25000" dirty="0" err="1"/>
              <a:t>ik</a:t>
            </a:r>
            <a:r>
              <a:rPr lang="en-US" baseline="-25000" dirty="0"/>
              <a:t> </a:t>
            </a:r>
            <a:r>
              <a:rPr lang="en-US" dirty="0"/>
              <a:t>for k = 0 </a:t>
            </a:r>
            <a:r>
              <a:rPr lang="en-US" dirty="0">
                <a:sym typeface="Wingdings" panose="05000000000000000000" pitchFamily="2" charset="2"/>
              </a:rPr>
              <a:t> D</a:t>
            </a:r>
          </a:p>
          <a:p>
            <a:pPr marL="0" indent="0">
              <a:buNone/>
            </a:pPr>
            <a:r>
              <a:rPr lang="en-US" dirty="0">
                <a:solidFill>
                  <a:srgbClr val="FF0000"/>
                </a:solidFill>
                <a:sym typeface="Wingdings" panose="05000000000000000000" pitchFamily="2" charset="2"/>
              </a:rPr>
              <a:t>Compared to </a:t>
            </a:r>
            <a:r>
              <a:rPr lang="en-US" dirty="0" err="1">
                <a:solidFill>
                  <a:srgbClr val="FF0000"/>
                </a:solidFill>
              </a:rPr>
              <a:t>w</a:t>
            </a:r>
            <a:r>
              <a:rPr lang="en-US" baseline="-25000" dirty="0" err="1">
                <a:solidFill>
                  <a:srgbClr val="FF0000"/>
                </a:solidFill>
              </a:rPr>
              <a:t>k</a:t>
            </a:r>
            <a:r>
              <a:rPr lang="en-US" dirty="0">
                <a:solidFill>
                  <a:srgbClr val="FF0000"/>
                </a:solidFill>
              </a:rPr>
              <a:t> </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w</a:t>
            </a:r>
            <a:r>
              <a:rPr lang="en-US" baseline="-25000" dirty="0" err="1">
                <a:solidFill>
                  <a:srgbClr val="FF0000"/>
                </a:solidFill>
                <a:sym typeface="Wingdings" panose="05000000000000000000" pitchFamily="2" charset="2"/>
              </a:rPr>
              <a:t>k</a:t>
            </a:r>
            <a:r>
              <a:rPr lang="en-US" dirty="0">
                <a:solidFill>
                  <a:srgbClr val="FF0000"/>
                </a:solidFill>
                <a:sym typeface="Wingdings" panose="05000000000000000000" pitchFamily="2" charset="2"/>
              </a:rPr>
              <a:t> – </a:t>
            </a:r>
            <a:r>
              <a:rPr lang="el-GR" dirty="0">
                <a:solidFill>
                  <a:srgbClr val="FF0000"/>
                </a:solidFill>
              </a:rPr>
              <a:t>λ</a:t>
            </a:r>
            <a:r>
              <a:rPr lang="en-US" dirty="0">
                <a:solidFill>
                  <a:srgbClr val="FF0000"/>
                </a:solidFill>
              </a:rPr>
              <a:t> * ∑</a:t>
            </a:r>
            <a:r>
              <a:rPr lang="en-US" baseline="-25000" dirty="0">
                <a:solidFill>
                  <a:srgbClr val="FF0000"/>
                </a:solidFill>
              </a:rPr>
              <a:t> </a:t>
            </a:r>
            <a:r>
              <a:rPr lang="en-US" baseline="-25000" dirty="0" err="1">
                <a:solidFill>
                  <a:srgbClr val="FF0000"/>
                </a:solidFill>
              </a:rPr>
              <a:t>i</a:t>
            </a:r>
            <a:r>
              <a:rPr lang="en-US" baseline="-25000" dirty="0">
                <a:solidFill>
                  <a:srgbClr val="FF0000"/>
                </a:solidFill>
              </a:rPr>
              <a:t>=1</a:t>
            </a:r>
            <a:r>
              <a:rPr lang="en-US" baseline="-25000" dirty="0">
                <a:solidFill>
                  <a:srgbClr val="FF0000"/>
                </a:solidFill>
                <a:sym typeface="Wingdings" panose="05000000000000000000" pitchFamily="2" charset="2"/>
              </a:rPr>
              <a:t>n</a:t>
            </a:r>
            <a:r>
              <a:rPr lang="en-US" dirty="0">
                <a:solidFill>
                  <a:srgbClr val="FF0000"/>
                </a:solidFill>
                <a:sym typeface="Wingdings" panose="05000000000000000000" pitchFamily="2" charset="2"/>
              </a:rPr>
              <a:t>[ </a:t>
            </a:r>
            <a:r>
              <a:rPr lang="en-US" dirty="0">
                <a:solidFill>
                  <a:srgbClr val="FF0000"/>
                </a:solidFill>
              </a:rPr>
              <a:t>(1/1+e</a:t>
            </a:r>
            <a:r>
              <a:rPr lang="el-GR" baseline="30000" dirty="0">
                <a:solidFill>
                  <a:srgbClr val="FF0000"/>
                </a:solidFill>
              </a:rPr>
              <a:t> </a:t>
            </a:r>
            <a:r>
              <a:rPr lang="en-US" baseline="30000" dirty="0">
                <a:solidFill>
                  <a:srgbClr val="FF0000"/>
                </a:solidFill>
              </a:rPr>
              <a:t>–(w ∙ xi)</a:t>
            </a:r>
            <a:r>
              <a:rPr lang="en-US" dirty="0">
                <a:solidFill>
                  <a:srgbClr val="FF0000"/>
                </a:solidFill>
              </a:rPr>
              <a:t>) - </a:t>
            </a:r>
            <a:r>
              <a:rPr lang="en-US" dirty="0" err="1">
                <a:solidFill>
                  <a:srgbClr val="FF0000"/>
                </a:solidFill>
                <a:sym typeface="Wingdings" panose="05000000000000000000" pitchFamily="2" charset="2"/>
              </a:rPr>
              <a:t>y</a:t>
            </a:r>
            <a:r>
              <a:rPr lang="en-US" baseline="-25000" dirty="0" err="1">
                <a:solidFill>
                  <a:srgbClr val="FF0000"/>
                </a:solidFill>
                <a:sym typeface="Wingdings" panose="05000000000000000000" pitchFamily="2" charset="2"/>
              </a:rPr>
              <a:t>i</a:t>
            </a:r>
            <a:r>
              <a:rPr lang="en-US" dirty="0">
                <a:solidFill>
                  <a:srgbClr val="FF0000"/>
                </a:solidFill>
              </a:rPr>
              <a:t>] * </a:t>
            </a:r>
            <a:r>
              <a:rPr lang="en-US" dirty="0" err="1">
                <a:solidFill>
                  <a:srgbClr val="FF0000"/>
                </a:solidFill>
              </a:rPr>
              <a:t>x</a:t>
            </a:r>
            <a:r>
              <a:rPr lang="en-US" baseline="-25000" dirty="0" err="1">
                <a:solidFill>
                  <a:srgbClr val="FF0000"/>
                </a:solidFill>
              </a:rPr>
              <a:t>ik</a:t>
            </a:r>
            <a:r>
              <a:rPr lang="en-US" baseline="-25000" dirty="0">
                <a:solidFill>
                  <a:srgbClr val="FF0000"/>
                </a:solidFill>
              </a:rPr>
              <a:t> </a:t>
            </a:r>
            <a:endParaRPr lang="en-US" dirty="0">
              <a:solidFill>
                <a:srgbClr val="FF0000"/>
              </a:solidFill>
            </a:endParaRPr>
          </a:p>
          <a:p>
            <a:pPr marL="0" indent="0">
              <a:buNone/>
            </a:pPr>
            <a:endParaRPr lang="en-US" dirty="0"/>
          </a:p>
        </p:txBody>
      </p:sp>
    </p:spTree>
    <p:extLst>
      <p:ext uri="{BB962C8B-B14F-4D97-AF65-F5344CB8AC3E}">
        <p14:creationId xmlns:p14="http://schemas.microsoft.com/office/powerpoint/2010/main" val="36945311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C68C8-75B3-468C-8316-58F54B3134E2}"/>
              </a:ext>
            </a:extLst>
          </p:cNvPr>
          <p:cNvSpPr>
            <a:spLocks noGrp="1"/>
          </p:cNvSpPr>
          <p:nvPr>
            <p:ph type="title"/>
          </p:nvPr>
        </p:nvSpPr>
        <p:spPr/>
        <p:txBody>
          <a:bodyPr/>
          <a:lstStyle/>
          <a:p>
            <a:r>
              <a:rPr lang="en-US" dirty="0"/>
              <a:t>Stochastic Gradient Descent</a:t>
            </a:r>
          </a:p>
        </p:txBody>
      </p:sp>
      <p:sp>
        <p:nvSpPr>
          <p:cNvPr id="3" name="Content Placeholder 2">
            <a:extLst>
              <a:ext uri="{FF2B5EF4-FFF2-40B4-BE49-F238E27FC236}">
                <a16:creationId xmlns:a16="http://schemas.microsoft.com/office/drawing/2014/main" id="{078DF037-E4C1-4A20-A1E9-2EC6D10F61E3}"/>
              </a:ext>
            </a:extLst>
          </p:cNvPr>
          <p:cNvSpPr>
            <a:spLocks noGrp="1"/>
          </p:cNvSpPr>
          <p:nvPr>
            <p:ph idx="1"/>
          </p:nvPr>
        </p:nvSpPr>
        <p:spPr/>
        <p:txBody>
          <a:bodyPr/>
          <a:lstStyle/>
          <a:p>
            <a:pPr marL="0" indent="0">
              <a:buNone/>
            </a:pPr>
            <a:r>
              <a:rPr lang="en-US" dirty="0"/>
              <a:t>So now we’re going through, updating our weights piecemeal, always getting closer to convergence…</a:t>
            </a:r>
          </a:p>
          <a:p>
            <a:pPr marL="0" indent="0">
              <a:buNone/>
            </a:pPr>
            <a:endParaRPr lang="en-US" dirty="0"/>
          </a:p>
          <a:p>
            <a:pPr marL="0" indent="0">
              <a:buNone/>
            </a:pPr>
            <a:r>
              <a:rPr lang="en-US" dirty="0"/>
              <a:t>Every loop through the training set is an </a:t>
            </a:r>
            <a:r>
              <a:rPr lang="en-US" b="1" dirty="0"/>
              <a:t>epoch</a:t>
            </a:r>
            <a:endParaRPr lang="en-US" dirty="0"/>
          </a:p>
        </p:txBody>
      </p:sp>
    </p:spTree>
    <p:extLst>
      <p:ext uri="{BB962C8B-B14F-4D97-AF65-F5344CB8AC3E}">
        <p14:creationId xmlns:p14="http://schemas.microsoft.com/office/powerpoint/2010/main" val="4168564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51E7-2485-4B19-BF4E-65492CC37346}"/>
              </a:ext>
            </a:extLst>
          </p:cNvPr>
          <p:cNvSpPr>
            <a:spLocks noGrp="1"/>
          </p:cNvSpPr>
          <p:nvPr>
            <p:ph type="title"/>
          </p:nvPr>
        </p:nvSpPr>
        <p:spPr/>
        <p:txBody>
          <a:bodyPr/>
          <a:lstStyle/>
          <a:p>
            <a:r>
              <a:rPr lang="en-US" dirty="0"/>
              <a:t>Logistic Regression – Multiple Dimensions</a:t>
            </a:r>
          </a:p>
        </p:txBody>
      </p:sp>
      <p:sp>
        <p:nvSpPr>
          <p:cNvPr id="3" name="Content Placeholder 2">
            <a:extLst>
              <a:ext uri="{FF2B5EF4-FFF2-40B4-BE49-F238E27FC236}">
                <a16:creationId xmlns:a16="http://schemas.microsoft.com/office/drawing/2014/main" id="{18487A05-91AB-43DF-9924-A2EB7E4D7DF4}"/>
              </a:ext>
            </a:extLst>
          </p:cNvPr>
          <p:cNvSpPr>
            <a:spLocks noGrp="1"/>
          </p:cNvSpPr>
          <p:nvPr>
            <p:ph idx="1"/>
          </p:nvPr>
        </p:nvSpPr>
        <p:spPr/>
        <p:txBody>
          <a:bodyPr/>
          <a:lstStyle/>
          <a:p>
            <a:pPr marL="0" indent="0">
              <a:buNone/>
            </a:pPr>
            <a:r>
              <a:rPr lang="en-US" dirty="0"/>
              <a:t>X = [x</a:t>
            </a:r>
            <a:r>
              <a:rPr lang="en-US" baseline="-25000" dirty="0"/>
              <a:t>1</a:t>
            </a:r>
            <a:r>
              <a:rPr lang="en-US" dirty="0"/>
              <a:t>], we care about w</a:t>
            </a:r>
            <a:r>
              <a:rPr lang="en-US" baseline="-25000" dirty="0"/>
              <a:t>0</a:t>
            </a:r>
            <a:r>
              <a:rPr lang="en-US" dirty="0"/>
              <a:t> (bias, intercept) + w</a:t>
            </a:r>
            <a:r>
              <a:rPr lang="en-US" baseline="-25000" dirty="0"/>
              <a:t>1</a:t>
            </a:r>
            <a:r>
              <a:rPr lang="en-US" dirty="0"/>
              <a:t>(weight, slope) * x</a:t>
            </a:r>
            <a:r>
              <a:rPr lang="en-US" baseline="-25000" dirty="0"/>
              <a:t>1</a:t>
            </a:r>
            <a:endParaRPr lang="en-US" dirty="0"/>
          </a:p>
          <a:p>
            <a:pPr marL="0" indent="0">
              <a:buNone/>
            </a:pPr>
            <a:endParaRPr lang="en-US" dirty="0"/>
          </a:p>
          <a:p>
            <a:pPr marL="0" indent="0">
              <a:buNone/>
            </a:pPr>
            <a:r>
              <a:rPr lang="en-US" dirty="0"/>
              <a:t>What about multiple dimensions?</a:t>
            </a:r>
          </a:p>
        </p:txBody>
      </p:sp>
    </p:spTree>
    <p:extLst>
      <p:ext uri="{BB962C8B-B14F-4D97-AF65-F5344CB8AC3E}">
        <p14:creationId xmlns:p14="http://schemas.microsoft.com/office/powerpoint/2010/main" val="14379829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C68C8-75B3-468C-8316-58F54B3134E2}"/>
              </a:ext>
            </a:extLst>
          </p:cNvPr>
          <p:cNvSpPr>
            <a:spLocks noGrp="1"/>
          </p:cNvSpPr>
          <p:nvPr>
            <p:ph type="title"/>
          </p:nvPr>
        </p:nvSpPr>
        <p:spPr/>
        <p:txBody>
          <a:bodyPr/>
          <a:lstStyle/>
          <a:p>
            <a:r>
              <a:rPr lang="en-US" dirty="0"/>
              <a:t>Improvement: Mini-Batch Stochastic Gradient Descent</a:t>
            </a:r>
          </a:p>
        </p:txBody>
      </p:sp>
      <p:sp>
        <p:nvSpPr>
          <p:cNvPr id="3" name="Content Placeholder 2">
            <a:extLst>
              <a:ext uri="{FF2B5EF4-FFF2-40B4-BE49-F238E27FC236}">
                <a16:creationId xmlns:a16="http://schemas.microsoft.com/office/drawing/2014/main" id="{078DF037-E4C1-4A20-A1E9-2EC6D10F61E3}"/>
              </a:ext>
            </a:extLst>
          </p:cNvPr>
          <p:cNvSpPr>
            <a:spLocks noGrp="1"/>
          </p:cNvSpPr>
          <p:nvPr>
            <p:ph idx="1"/>
          </p:nvPr>
        </p:nvSpPr>
        <p:spPr/>
        <p:txBody>
          <a:bodyPr/>
          <a:lstStyle/>
          <a:p>
            <a:pPr marL="0" indent="0">
              <a:buNone/>
            </a:pPr>
            <a:r>
              <a:rPr lang="en-US" dirty="0"/>
              <a:t>If we only work with one piece of data at a time, we’re working very inefficiently</a:t>
            </a:r>
          </a:p>
          <a:p>
            <a:pPr marL="0" indent="0">
              <a:buNone/>
            </a:pPr>
            <a:r>
              <a:rPr lang="en-US" dirty="0"/>
              <a:t>	 - </a:t>
            </a:r>
            <a:r>
              <a:rPr lang="en-US" i="1" dirty="0"/>
              <a:t>we don’t have </a:t>
            </a:r>
            <a:r>
              <a:rPr lang="en-US" i="1" dirty="0" err="1"/>
              <a:t>Teras</a:t>
            </a:r>
            <a:r>
              <a:rPr lang="en-US" i="1" dirty="0"/>
              <a:t> of memory, but we have Gigs…</a:t>
            </a:r>
            <a:endParaRPr lang="en-US" dirty="0"/>
          </a:p>
          <a:p>
            <a:pPr marL="0" indent="0">
              <a:buNone/>
            </a:pPr>
            <a:endParaRPr lang="en-US" dirty="0"/>
          </a:p>
          <a:p>
            <a:pPr marL="0" indent="0">
              <a:buNone/>
            </a:pPr>
            <a:r>
              <a:rPr lang="en-US" dirty="0"/>
              <a:t>Work with a small batch (e.g. 256 samples) of our data!</a:t>
            </a:r>
          </a:p>
          <a:p>
            <a:pPr marL="0" indent="0">
              <a:buNone/>
            </a:pPr>
            <a:endParaRPr lang="en-US" dirty="0"/>
          </a:p>
          <a:p>
            <a:pPr marL="0" indent="0">
              <a:buNone/>
            </a:pPr>
            <a:r>
              <a:rPr lang="en-US" dirty="0" err="1"/>
              <a:t>w</a:t>
            </a:r>
            <a:r>
              <a:rPr lang="en-US" baseline="-25000" dirty="0" err="1"/>
              <a:t>k</a:t>
            </a:r>
            <a:r>
              <a:rPr lang="en-US" dirty="0"/>
              <a:t> </a:t>
            </a:r>
            <a:r>
              <a:rPr lang="en-US" dirty="0">
                <a:sym typeface="Wingdings" panose="05000000000000000000" pitchFamily="2" charset="2"/>
              </a:rPr>
              <a:t> </a:t>
            </a:r>
            <a:r>
              <a:rPr lang="en-US" dirty="0" err="1">
                <a:sym typeface="Wingdings" panose="05000000000000000000" pitchFamily="2" charset="2"/>
              </a:rPr>
              <a:t>w</a:t>
            </a:r>
            <a:r>
              <a:rPr lang="en-US" baseline="-25000" dirty="0" err="1">
                <a:sym typeface="Wingdings" panose="05000000000000000000" pitchFamily="2" charset="2"/>
              </a:rPr>
              <a:t>k</a:t>
            </a:r>
            <a:r>
              <a:rPr lang="en-US" dirty="0">
                <a:sym typeface="Wingdings" panose="05000000000000000000" pitchFamily="2" charset="2"/>
              </a:rPr>
              <a:t> – </a:t>
            </a:r>
            <a:r>
              <a:rPr lang="el-GR" dirty="0"/>
              <a:t>λ</a:t>
            </a:r>
            <a:r>
              <a:rPr lang="en-US" dirty="0"/>
              <a:t> * ∑</a:t>
            </a:r>
            <a:r>
              <a:rPr lang="en-US" baseline="-25000" dirty="0"/>
              <a:t> </a:t>
            </a:r>
            <a:r>
              <a:rPr lang="en-US" baseline="-25000" dirty="0" err="1"/>
              <a:t>i</a:t>
            </a:r>
            <a:r>
              <a:rPr lang="en-US" baseline="-25000" dirty="0"/>
              <a:t>=1</a:t>
            </a:r>
            <a:r>
              <a:rPr lang="en-US" baseline="-25000" dirty="0">
                <a:sym typeface="Wingdings" panose="05000000000000000000" pitchFamily="2" charset="2"/>
              </a:rPr>
              <a:t>b</a:t>
            </a:r>
            <a:r>
              <a:rPr lang="en-US" dirty="0">
                <a:sym typeface="Wingdings" panose="05000000000000000000" pitchFamily="2" charset="2"/>
              </a:rPr>
              <a:t>[</a:t>
            </a:r>
            <a:r>
              <a:rPr lang="en-US" dirty="0"/>
              <a:t>(1/1+e</a:t>
            </a:r>
            <a:r>
              <a:rPr lang="el-GR" baseline="30000" dirty="0"/>
              <a:t> </a:t>
            </a:r>
            <a:r>
              <a:rPr lang="en-US" baseline="30000" dirty="0"/>
              <a:t>–(w ∙ xi)</a:t>
            </a:r>
            <a:r>
              <a:rPr lang="en-US" dirty="0"/>
              <a:t>) - </a:t>
            </a:r>
            <a:r>
              <a:rPr lang="en-US" dirty="0" err="1">
                <a:sym typeface="Wingdings" panose="05000000000000000000" pitchFamily="2" charset="2"/>
              </a:rPr>
              <a:t>y</a:t>
            </a:r>
            <a:r>
              <a:rPr lang="en-US" baseline="-25000" dirty="0" err="1">
                <a:sym typeface="Wingdings" panose="05000000000000000000" pitchFamily="2" charset="2"/>
              </a:rPr>
              <a:t>i</a:t>
            </a:r>
            <a:r>
              <a:rPr lang="en-US" dirty="0"/>
              <a:t>] * </a:t>
            </a:r>
            <a:r>
              <a:rPr lang="en-US" dirty="0" err="1"/>
              <a:t>x</a:t>
            </a:r>
            <a:r>
              <a:rPr lang="en-US" baseline="-25000" dirty="0" err="1"/>
              <a:t>ik</a:t>
            </a:r>
            <a:endParaRPr lang="en-US" dirty="0"/>
          </a:p>
          <a:p>
            <a:pPr marL="0" indent="0">
              <a:buNone/>
            </a:pPr>
            <a:r>
              <a:rPr lang="en-US" dirty="0"/>
              <a:t>Good linear algebra libraries make this </a:t>
            </a:r>
            <a:r>
              <a:rPr lang="en-US" i="1" dirty="0"/>
              <a:t>fast</a:t>
            </a:r>
            <a:r>
              <a:rPr lang="en-US" dirty="0"/>
              <a:t>.</a:t>
            </a:r>
          </a:p>
        </p:txBody>
      </p:sp>
    </p:spTree>
    <p:extLst>
      <p:ext uri="{BB962C8B-B14F-4D97-AF65-F5344CB8AC3E}">
        <p14:creationId xmlns:p14="http://schemas.microsoft.com/office/powerpoint/2010/main" val="3510506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7E8FC-F319-4D77-B7B5-66EA887A28DC}"/>
              </a:ext>
            </a:extLst>
          </p:cNvPr>
          <p:cNvSpPr>
            <a:spLocks noGrp="1"/>
          </p:cNvSpPr>
          <p:nvPr>
            <p:ph type="title"/>
          </p:nvPr>
        </p:nvSpPr>
        <p:spPr/>
        <p:txBody>
          <a:bodyPr/>
          <a:lstStyle/>
          <a:p>
            <a:r>
              <a:rPr lang="en-US" dirty="0"/>
              <a:t>Choosing a Stopping Time</a:t>
            </a:r>
          </a:p>
        </p:txBody>
      </p:sp>
      <p:sp>
        <p:nvSpPr>
          <p:cNvPr id="3" name="Content Placeholder 2">
            <a:extLst>
              <a:ext uri="{FF2B5EF4-FFF2-40B4-BE49-F238E27FC236}">
                <a16:creationId xmlns:a16="http://schemas.microsoft.com/office/drawing/2014/main" id="{3518B51D-3C2E-4921-9394-77460C547B48}"/>
              </a:ext>
            </a:extLst>
          </p:cNvPr>
          <p:cNvSpPr>
            <a:spLocks noGrp="1"/>
          </p:cNvSpPr>
          <p:nvPr>
            <p:ph idx="1"/>
          </p:nvPr>
        </p:nvSpPr>
        <p:spPr/>
        <p:txBody>
          <a:bodyPr/>
          <a:lstStyle/>
          <a:p>
            <a:pPr marL="0" indent="0">
              <a:buNone/>
            </a:pPr>
            <a:r>
              <a:rPr lang="en-US" dirty="0"/>
              <a:t>Set up a </a:t>
            </a:r>
            <a:r>
              <a:rPr lang="en-US" b="1" dirty="0"/>
              <a:t>hold-out set </a:t>
            </a:r>
            <a:r>
              <a:rPr lang="en-US" dirty="0"/>
              <a:t>for testing</a:t>
            </a:r>
          </a:p>
          <a:p>
            <a:pPr marL="0" indent="0">
              <a:buNone/>
            </a:pPr>
            <a:r>
              <a:rPr lang="en-US" dirty="0"/>
              <a:t>	 - Stop when you stop seeing an improvement in your hold-out</a:t>
            </a:r>
          </a:p>
          <a:p>
            <a:pPr marL="0" indent="0">
              <a:buNone/>
            </a:pPr>
            <a:endParaRPr lang="en-US" dirty="0"/>
          </a:p>
        </p:txBody>
      </p:sp>
    </p:spTree>
    <p:extLst>
      <p:ext uri="{BB962C8B-B14F-4D97-AF65-F5344CB8AC3E}">
        <p14:creationId xmlns:p14="http://schemas.microsoft.com/office/powerpoint/2010/main" val="5526944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7E8FC-F319-4D77-B7B5-66EA887A28DC}"/>
              </a:ext>
            </a:extLst>
          </p:cNvPr>
          <p:cNvSpPr>
            <a:spLocks noGrp="1"/>
          </p:cNvSpPr>
          <p:nvPr>
            <p:ph type="title"/>
          </p:nvPr>
        </p:nvSpPr>
        <p:spPr/>
        <p:txBody>
          <a:bodyPr/>
          <a:lstStyle/>
          <a:p>
            <a:r>
              <a:rPr lang="en-US" dirty="0"/>
              <a:t>Sidebar – Training, Hold-out, Testing sets</a:t>
            </a:r>
          </a:p>
        </p:txBody>
      </p:sp>
      <p:sp>
        <p:nvSpPr>
          <p:cNvPr id="3" name="Content Placeholder 2">
            <a:extLst>
              <a:ext uri="{FF2B5EF4-FFF2-40B4-BE49-F238E27FC236}">
                <a16:creationId xmlns:a16="http://schemas.microsoft.com/office/drawing/2014/main" id="{3518B51D-3C2E-4921-9394-77460C547B48}"/>
              </a:ext>
            </a:extLst>
          </p:cNvPr>
          <p:cNvSpPr>
            <a:spLocks noGrp="1"/>
          </p:cNvSpPr>
          <p:nvPr>
            <p:ph idx="1"/>
          </p:nvPr>
        </p:nvSpPr>
        <p:spPr/>
        <p:txBody>
          <a:bodyPr/>
          <a:lstStyle/>
          <a:p>
            <a:pPr marL="0" indent="0">
              <a:buNone/>
            </a:pPr>
            <a:r>
              <a:rPr lang="en-US" dirty="0"/>
              <a:t>Training Set – used in the (usually iterative) training process</a:t>
            </a:r>
          </a:p>
          <a:p>
            <a:pPr marL="0" indent="0">
              <a:buNone/>
            </a:pPr>
            <a:endParaRPr lang="en-US" dirty="0"/>
          </a:p>
          <a:p>
            <a:pPr marL="0" indent="0">
              <a:buNone/>
            </a:pPr>
            <a:r>
              <a:rPr lang="en-US" dirty="0"/>
              <a:t>Hold-Out Set – kept out of the training process, used to meter your training process</a:t>
            </a:r>
          </a:p>
          <a:p>
            <a:pPr marL="0" indent="0">
              <a:buNone/>
            </a:pPr>
            <a:endParaRPr lang="en-US" dirty="0"/>
          </a:p>
          <a:p>
            <a:pPr marL="0" indent="0">
              <a:buNone/>
            </a:pPr>
            <a:r>
              <a:rPr lang="en-US" dirty="0"/>
              <a:t>Testing Set – Used to evaluate the accuracy, etc. of your learning</a:t>
            </a:r>
          </a:p>
        </p:txBody>
      </p:sp>
    </p:spTree>
    <p:extLst>
      <p:ext uri="{BB962C8B-B14F-4D97-AF65-F5344CB8AC3E}">
        <p14:creationId xmlns:p14="http://schemas.microsoft.com/office/powerpoint/2010/main" val="21005588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89C2D-4027-4295-8964-DE281E9BE666}"/>
              </a:ext>
            </a:extLst>
          </p:cNvPr>
          <p:cNvSpPr>
            <a:spLocks noGrp="1"/>
          </p:cNvSpPr>
          <p:nvPr>
            <p:ph type="title"/>
          </p:nvPr>
        </p:nvSpPr>
        <p:spPr/>
        <p:txBody>
          <a:bodyPr/>
          <a:lstStyle/>
          <a:p>
            <a:r>
              <a:rPr lang="en-US" dirty="0"/>
              <a:t>Training &amp; Test Sets</a:t>
            </a:r>
          </a:p>
        </p:txBody>
      </p:sp>
      <p:sp>
        <p:nvSpPr>
          <p:cNvPr id="3" name="Content Placeholder 2">
            <a:extLst>
              <a:ext uri="{FF2B5EF4-FFF2-40B4-BE49-F238E27FC236}">
                <a16:creationId xmlns:a16="http://schemas.microsoft.com/office/drawing/2014/main" id="{02429A84-AE2A-4F23-99E8-C4623A1B8D0A}"/>
              </a:ext>
            </a:extLst>
          </p:cNvPr>
          <p:cNvSpPr>
            <a:spLocks noGrp="1"/>
          </p:cNvSpPr>
          <p:nvPr>
            <p:ph idx="1"/>
          </p:nvPr>
        </p:nvSpPr>
        <p:spPr>
          <a:xfrm>
            <a:off x="838200" y="1825626"/>
            <a:ext cx="10515600" cy="5032375"/>
          </a:xfrm>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 pull out a random 20% of my data</a:t>
            </a:r>
          </a:p>
          <a:p>
            <a:pPr marL="0" indent="0">
              <a:buNone/>
            </a:pPr>
            <a:r>
              <a:rPr lang="en-US" dirty="0"/>
              <a:t>Now I have something (probably) representative, AND</a:t>
            </a:r>
          </a:p>
          <a:p>
            <a:pPr marL="0" indent="0">
              <a:buNone/>
            </a:pPr>
            <a:r>
              <a:rPr lang="en-US" dirty="0"/>
              <a:t>I’m not just testing inherent bias of my model</a:t>
            </a:r>
          </a:p>
        </p:txBody>
      </p:sp>
      <p:sp>
        <p:nvSpPr>
          <p:cNvPr id="4" name="Rectangle 3">
            <a:extLst>
              <a:ext uri="{FF2B5EF4-FFF2-40B4-BE49-F238E27FC236}">
                <a16:creationId xmlns:a16="http://schemas.microsoft.com/office/drawing/2014/main" id="{9D218DF8-4390-44A6-BBBB-B86745C40BFC}"/>
              </a:ext>
            </a:extLst>
          </p:cNvPr>
          <p:cNvSpPr/>
          <p:nvPr/>
        </p:nvSpPr>
        <p:spPr>
          <a:xfrm>
            <a:off x="378693" y="1456172"/>
            <a:ext cx="6282303" cy="338050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Train Data</a:t>
            </a:r>
          </a:p>
        </p:txBody>
      </p:sp>
      <p:sp>
        <p:nvSpPr>
          <p:cNvPr id="5" name="Rectangle 4">
            <a:extLst>
              <a:ext uri="{FF2B5EF4-FFF2-40B4-BE49-F238E27FC236}">
                <a16:creationId xmlns:a16="http://schemas.microsoft.com/office/drawing/2014/main" id="{7FDBF874-6D23-47DC-A2FB-36CEFE29C61D}"/>
              </a:ext>
            </a:extLst>
          </p:cNvPr>
          <p:cNvSpPr/>
          <p:nvPr/>
        </p:nvSpPr>
        <p:spPr>
          <a:xfrm>
            <a:off x="9587345" y="3146426"/>
            <a:ext cx="2032000" cy="338050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Test Data</a:t>
            </a:r>
          </a:p>
        </p:txBody>
      </p:sp>
    </p:spTree>
    <p:extLst>
      <p:ext uri="{BB962C8B-B14F-4D97-AF65-F5344CB8AC3E}">
        <p14:creationId xmlns:p14="http://schemas.microsoft.com/office/powerpoint/2010/main" val="25204612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89C2D-4027-4295-8964-DE281E9BE666}"/>
              </a:ext>
            </a:extLst>
          </p:cNvPr>
          <p:cNvSpPr>
            <a:spLocks noGrp="1"/>
          </p:cNvSpPr>
          <p:nvPr>
            <p:ph type="title"/>
          </p:nvPr>
        </p:nvSpPr>
        <p:spPr/>
        <p:txBody>
          <a:bodyPr/>
          <a:lstStyle/>
          <a:p>
            <a:r>
              <a:rPr lang="en-US" dirty="0"/>
              <a:t>Training &amp; Hold-Out &amp; Test Sets</a:t>
            </a:r>
          </a:p>
        </p:txBody>
      </p:sp>
      <p:sp>
        <p:nvSpPr>
          <p:cNvPr id="3" name="Content Placeholder 2">
            <a:extLst>
              <a:ext uri="{FF2B5EF4-FFF2-40B4-BE49-F238E27FC236}">
                <a16:creationId xmlns:a16="http://schemas.microsoft.com/office/drawing/2014/main" id="{02429A84-AE2A-4F23-99E8-C4623A1B8D0A}"/>
              </a:ext>
            </a:extLst>
          </p:cNvPr>
          <p:cNvSpPr>
            <a:spLocks noGrp="1"/>
          </p:cNvSpPr>
          <p:nvPr>
            <p:ph idx="1"/>
          </p:nvPr>
        </p:nvSpPr>
        <p:spPr>
          <a:xfrm>
            <a:off x="838200" y="1825626"/>
            <a:ext cx="10515600" cy="503237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 pull out another random 20% of my data</a:t>
            </a:r>
          </a:p>
          <a:p>
            <a:pPr marL="0" indent="0">
              <a:buNone/>
            </a:pPr>
            <a:r>
              <a:rPr lang="en-US" dirty="0"/>
              <a:t>I’m starting to run out of data… </a:t>
            </a:r>
            <a:r>
              <a:rPr lang="en-US" i="1" dirty="0"/>
              <a:t>To Be Continued!</a:t>
            </a:r>
            <a:endParaRPr lang="en-US" dirty="0"/>
          </a:p>
        </p:txBody>
      </p:sp>
      <p:sp>
        <p:nvSpPr>
          <p:cNvPr id="4" name="Rectangle 3">
            <a:extLst>
              <a:ext uri="{FF2B5EF4-FFF2-40B4-BE49-F238E27FC236}">
                <a16:creationId xmlns:a16="http://schemas.microsoft.com/office/drawing/2014/main" id="{9D218DF8-4390-44A6-BBBB-B86745C40BFC}"/>
              </a:ext>
            </a:extLst>
          </p:cNvPr>
          <p:cNvSpPr/>
          <p:nvPr/>
        </p:nvSpPr>
        <p:spPr>
          <a:xfrm>
            <a:off x="378694" y="1456172"/>
            <a:ext cx="4642486" cy="338050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Train Data</a:t>
            </a:r>
          </a:p>
        </p:txBody>
      </p:sp>
      <p:sp>
        <p:nvSpPr>
          <p:cNvPr id="5" name="Rectangle 4">
            <a:extLst>
              <a:ext uri="{FF2B5EF4-FFF2-40B4-BE49-F238E27FC236}">
                <a16:creationId xmlns:a16="http://schemas.microsoft.com/office/drawing/2014/main" id="{7FDBF874-6D23-47DC-A2FB-36CEFE29C61D}"/>
              </a:ext>
            </a:extLst>
          </p:cNvPr>
          <p:cNvSpPr/>
          <p:nvPr/>
        </p:nvSpPr>
        <p:spPr>
          <a:xfrm>
            <a:off x="9587345" y="3146426"/>
            <a:ext cx="2032000" cy="338050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Test Data</a:t>
            </a:r>
          </a:p>
        </p:txBody>
      </p:sp>
      <p:sp>
        <p:nvSpPr>
          <p:cNvPr id="6" name="Rectangle 5">
            <a:extLst>
              <a:ext uri="{FF2B5EF4-FFF2-40B4-BE49-F238E27FC236}">
                <a16:creationId xmlns:a16="http://schemas.microsoft.com/office/drawing/2014/main" id="{FE81A469-8061-48EA-96B0-D74362AE07F3}"/>
              </a:ext>
            </a:extLst>
          </p:cNvPr>
          <p:cNvSpPr/>
          <p:nvPr/>
        </p:nvSpPr>
        <p:spPr>
          <a:xfrm>
            <a:off x="6983361" y="1738745"/>
            <a:ext cx="2032000" cy="338050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Hold-Out Data</a:t>
            </a:r>
          </a:p>
        </p:txBody>
      </p:sp>
    </p:spTree>
    <p:extLst>
      <p:ext uri="{BB962C8B-B14F-4D97-AF65-F5344CB8AC3E}">
        <p14:creationId xmlns:p14="http://schemas.microsoft.com/office/powerpoint/2010/main" val="18893572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7E8FC-F319-4D77-B7B5-66EA887A28DC}"/>
              </a:ext>
            </a:extLst>
          </p:cNvPr>
          <p:cNvSpPr>
            <a:spLocks noGrp="1"/>
          </p:cNvSpPr>
          <p:nvPr>
            <p:ph type="title"/>
          </p:nvPr>
        </p:nvSpPr>
        <p:spPr/>
        <p:txBody>
          <a:bodyPr/>
          <a:lstStyle/>
          <a:p>
            <a:r>
              <a:rPr lang="en-US" dirty="0"/>
              <a:t>Choosing a Stopping Time</a:t>
            </a:r>
          </a:p>
        </p:txBody>
      </p:sp>
      <p:sp>
        <p:nvSpPr>
          <p:cNvPr id="3" name="Content Placeholder 2">
            <a:extLst>
              <a:ext uri="{FF2B5EF4-FFF2-40B4-BE49-F238E27FC236}">
                <a16:creationId xmlns:a16="http://schemas.microsoft.com/office/drawing/2014/main" id="{3518B51D-3C2E-4921-9394-77460C547B48}"/>
              </a:ext>
            </a:extLst>
          </p:cNvPr>
          <p:cNvSpPr>
            <a:spLocks noGrp="1"/>
          </p:cNvSpPr>
          <p:nvPr>
            <p:ph idx="1"/>
          </p:nvPr>
        </p:nvSpPr>
        <p:spPr/>
        <p:txBody>
          <a:bodyPr/>
          <a:lstStyle/>
          <a:p>
            <a:pPr marL="0" indent="0">
              <a:buNone/>
            </a:pPr>
            <a:r>
              <a:rPr lang="en-US" dirty="0"/>
              <a:t>Set up a </a:t>
            </a:r>
            <a:r>
              <a:rPr lang="en-US" b="1" dirty="0"/>
              <a:t>hold-out set </a:t>
            </a:r>
            <a:r>
              <a:rPr lang="en-US" dirty="0"/>
              <a:t>for testing</a:t>
            </a:r>
          </a:p>
          <a:p>
            <a:pPr marL="0" indent="0">
              <a:buNone/>
            </a:pPr>
            <a:r>
              <a:rPr lang="en-US" dirty="0"/>
              <a:t>	 - Stop when you stop seeing an improvement in your hold-out</a:t>
            </a:r>
          </a:p>
          <a:p>
            <a:pPr marL="0" indent="0">
              <a:buNone/>
            </a:pPr>
            <a:endParaRPr lang="en-US" dirty="0"/>
          </a:p>
          <a:p>
            <a:pPr marL="0" indent="0">
              <a:buNone/>
            </a:pPr>
            <a:r>
              <a:rPr lang="en-US" dirty="0"/>
              <a:t>Stop when you reach </a:t>
            </a:r>
            <a:r>
              <a:rPr lang="en-US" b="1" dirty="0"/>
              <a:t>10 epochs</a:t>
            </a:r>
            <a:endParaRPr lang="en-US" dirty="0"/>
          </a:p>
        </p:txBody>
      </p:sp>
    </p:spTree>
    <p:extLst>
      <p:ext uri="{BB962C8B-B14F-4D97-AF65-F5344CB8AC3E}">
        <p14:creationId xmlns:p14="http://schemas.microsoft.com/office/powerpoint/2010/main" val="42802765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EDA37-AE2F-4CD3-97E1-C5A905581AB6}"/>
              </a:ext>
            </a:extLst>
          </p:cNvPr>
          <p:cNvSpPr>
            <a:spLocks noGrp="1"/>
          </p:cNvSpPr>
          <p:nvPr>
            <p:ph type="title"/>
          </p:nvPr>
        </p:nvSpPr>
        <p:spPr/>
        <p:txBody>
          <a:bodyPr/>
          <a:lstStyle/>
          <a:p>
            <a:r>
              <a:rPr lang="en-US" dirty="0"/>
              <a:t>Optimizing Weights</a:t>
            </a:r>
          </a:p>
        </p:txBody>
      </p:sp>
      <p:sp>
        <p:nvSpPr>
          <p:cNvPr id="3" name="Content Placeholder 2">
            <a:extLst>
              <a:ext uri="{FF2B5EF4-FFF2-40B4-BE49-F238E27FC236}">
                <a16:creationId xmlns:a16="http://schemas.microsoft.com/office/drawing/2014/main" id="{AB4DB09D-44FE-40FB-BCEC-5E6960051F1D}"/>
              </a:ext>
            </a:extLst>
          </p:cNvPr>
          <p:cNvSpPr>
            <a:spLocks noGrp="1"/>
          </p:cNvSpPr>
          <p:nvPr>
            <p:ph idx="1"/>
          </p:nvPr>
        </p:nvSpPr>
        <p:spPr/>
        <p:txBody>
          <a:bodyPr/>
          <a:lstStyle/>
          <a:p>
            <a:pPr marL="0" indent="0">
              <a:buNone/>
            </a:pPr>
            <a:r>
              <a:rPr lang="en-US" dirty="0"/>
              <a:t>Remember our overfitting problem…</a:t>
            </a:r>
          </a:p>
        </p:txBody>
      </p:sp>
    </p:spTree>
    <p:extLst>
      <p:ext uri="{BB962C8B-B14F-4D97-AF65-F5344CB8AC3E}">
        <p14:creationId xmlns:p14="http://schemas.microsoft.com/office/powerpoint/2010/main" val="7272861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0D495-A47F-4356-8670-3385DDB4B3A2}"/>
              </a:ext>
            </a:extLst>
          </p:cNvPr>
          <p:cNvSpPr>
            <a:spLocks noGrp="1"/>
          </p:cNvSpPr>
          <p:nvPr>
            <p:ph type="title"/>
          </p:nvPr>
        </p:nvSpPr>
        <p:spPr/>
        <p:txBody>
          <a:bodyPr/>
          <a:lstStyle/>
          <a:p>
            <a:r>
              <a:rPr lang="en-US" dirty="0"/>
              <a:t>Overfitting</a:t>
            </a:r>
          </a:p>
        </p:txBody>
      </p:sp>
      <p:sp>
        <p:nvSpPr>
          <p:cNvPr id="3" name="Content Placeholder 2">
            <a:extLst>
              <a:ext uri="{FF2B5EF4-FFF2-40B4-BE49-F238E27FC236}">
                <a16:creationId xmlns:a16="http://schemas.microsoft.com/office/drawing/2014/main" id="{002F638A-0C38-4D61-8688-23228A02ADC8}"/>
              </a:ext>
            </a:extLst>
          </p:cNvPr>
          <p:cNvSpPr>
            <a:spLocks noGrp="1"/>
          </p:cNvSpPr>
          <p:nvPr>
            <p:ph idx="1"/>
          </p:nvPr>
        </p:nvSpPr>
        <p:spPr/>
        <p:txBody>
          <a:bodyPr/>
          <a:lstStyle/>
          <a:p>
            <a:pPr marL="0" indent="0">
              <a:buNone/>
            </a:pPr>
            <a:endParaRPr lang="en-US" i="1" dirty="0"/>
          </a:p>
        </p:txBody>
      </p:sp>
      <p:pic>
        <p:nvPicPr>
          <p:cNvPr id="2052" name="Picture 4" descr="Image result for Nimrod">
            <a:extLst>
              <a:ext uri="{FF2B5EF4-FFF2-40B4-BE49-F238E27FC236}">
                <a16:creationId xmlns:a16="http://schemas.microsoft.com/office/drawing/2014/main" id="{E93A7107-4B76-44CE-95E8-F47D17FFA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3583" y="2356921"/>
            <a:ext cx="3057719" cy="164437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nimrod bugs bunny">
            <a:extLst>
              <a:ext uri="{FF2B5EF4-FFF2-40B4-BE49-F238E27FC236}">
                <a16:creationId xmlns:a16="http://schemas.microsoft.com/office/drawing/2014/main" id="{78397A1D-3032-4F3B-9C9B-ECA7990E20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324" y="3179107"/>
            <a:ext cx="3026034" cy="227426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nimrod idiot">
            <a:extLst>
              <a:ext uri="{FF2B5EF4-FFF2-40B4-BE49-F238E27FC236}">
                <a16:creationId xmlns:a16="http://schemas.microsoft.com/office/drawing/2014/main" id="{5D41756C-02A9-4A9A-8A87-A9A6E6949D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2784" y="3881859"/>
            <a:ext cx="2611016" cy="2611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820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74EF8-23F5-44EA-A81D-FF8C5E5E921A}"/>
              </a:ext>
            </a:extLst>
          </p:cNvPr>
          <p:cNvSpPr>
            <a:spLocks noGrp="1"/>
          </p:cNvSpPr>
          <p:nvPr>
            <p:ph type="title"/>
          </p:nvPr>
        </p:nvSpPr>
        <p:spPr/>
        <p:txBody>
          <a:bodyPr/>
          <a:lstStyle/>
          <a:p>
            <a:r>
              <a:rPr lang="en-US" dirty="0"/>
              <a:t>Overfitting – A Scenario</a:t>
            </a:r>
          </a:p>
        </p:txBody>
      </p:sp>
      <p:sp>
        <p:nvSpPr>
          <p:cNvPr id="3" name="Content Placeholder 2">
            <a:extLst>
              <a:ext uri="{FF2B5EF4-FFF2-40B4-BE49-F238E27FC236}">
                <a16:creationId xmlns:a16="http://schemas.microsoft.com/office/drawing/2014/main" id="{4DF2C9C2-38E2-46D0-9D07-42B5FCCA04C6}"/>
              </a:ext>
            </a:extLst>
          </p:cNvPr>
          <p:cNvSpPr>
            <a:spLocks noGrp="1"/>
          </p:cNvSpPr>
          <p:nvPr>
            <p:ph idx="1"/>
          </p:nvPr>
        </p:nvSpPr>
        <p:spPr/>
        <p:txBody>
          <a:bodyPr/>
          <a:lstStyle/>
          <a:p>
            <a:r>
              <a:rPr lang="en-US" dirty="0"/>
              <a:t>We took our samples from the twitter firehose between 12AM and 4AM in Boulder (because that’s when server time was cheaper)!</a:t>
            </a:r>
          </a:p>
          <a:p>
            <a:pPr lvl="1"/>
            <a:r>
              <a:rPr lang="en-US" dirty="0"/>
              <a:t>Who might have been tweeting (in English) at that time?</a:t>
            </a:r>
          </a:p>
          <a:p>
            <a:pPr lvl="2"/>
            <a:r>
              <a:rPr lang="en-US" dirty="0"/>
              <a:t>HINT: Who was awake at that time?</a:t>
            </a:r>
          </a:p>
          <a:p>
            <a:pPr lvl="2"/>
            <a:endParaRPr lang="en-US" dirty="0"/>
          </a:p>
          <a:p>
            <a:pPr lvl="2"/>
            <a:endParaRPr lang="en-US" dirty="0"/>
          </a:p>
          <a:p>
            <a:pPr lvl="2"/>
            <a:endParaRPr lang="en-US" dirty="0"/>
          </a:p>
          <a:p>
            <a:pPr lvl="1"/>
            <a:r>
              <a:rPr lang="en-US" dirty="0"/>
              <a:t>What would you guess might happen in your data based on this timing?</a:t>
            </a:r>
          </a:p>
        </p:txBody>
      </p:sp>
    </p:spTree>
    <p:extLst>
      <p:ext uri="{BB962C8B-B14F-4D97-AF65-F5344CB8AC3E}">
        <p14:creationId xmlns:p14="http://schemas.microsoft.com/office/powerpoint/2010/main" val="37155626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EDA37-AE2F-4CD3-97E1-C5A905581AB6}"/>
              </a:ext>
            </a:extLst>
          </p:cNvPr>
          <p:cNvSpPr>
            <a:spLocks noGrp="1"/>
          </p:cNvSpPr>
          <p:nvPr>
            <p:ph type="title"/>
          </p:nvPr>
        </p:nvSpPr>
        <p:spPr/>
        <p:txBody>
          <a:bodyPr/>
          <a:lstStyle/>
          <a:p>
            <a:r>
              <a:rPr lang="en-US" dirty="0"/>
              <a:t>Optimizing Weights</a:t>
            </a:r>
          </a:p>
        </p:txBody>
      </p:sp>
      <p:sp>
        <p:nvSpPr>
          <p:cNvPr id="3" name="Content Placeholder 2">
            <a:extLst>
              <a:ext uri="{FF2B5EF4-FFF2-40B4-BE49-F238E27FC236}">
                <a16:creationId xmlns:a16="http://schemas.microsoft.com/office/drawing/2014/main" id="{AB4DB09D-44FE-40FB-BCEC-5E6960051F1D}"/>
              </a:ext>
            </a:extLst>
          </p:cNvPr>
          <p:cNvSpPr>
            <a:spLocks noGrp="1"/>
          </p:cNvSpPr>
          <p:nvPr>
            <p:ph idx="1"/>
          </p:nvPr>
        </p:nvSpPr>
        <p:spPr/>
        <p:txBody>
          <a:bodyPr/>
          <a:lstStyle/>
          <a:p>
            <a:pPr marL="0" indent="0">
              <a:buNone/>
            </a:pPr>
            <a:r>
              <a:rPr lang="en-US" dirty="0"/>
              <a:t>Remember our overfitting problem…</a:t>
            </a:r>
          </a:p>
          <a:p>
            <a:pPr marL="0" indent="0">
              <a:buNone/>
            </a:pPr>
            <a:endParaRPr lang="en-US" dirty="0"/>
          </a:p>
          <a:p>
            <a:pPr marL="0" indent="0">
              <a:buNone/>
            </a:pPr>
            <a:endParaRPr lang="en-US" dirty="0"/>
          </a:p>
          <a:p>
            <a:pPr marL="0" indent="0">
              <a:buNone/>
            </a:pPr>
            <a:r>
              <a:rPr lang="en-US" dirty="0"/>
              <a:t>We don’t want a weight to spiral out of control due to some oddity in our training data…</a:t>
            </a:r>
          </a:p>
        </p:txBody>
      </p:sp>
    </p:spTree>
    <p:extLst>
      <p:ext uri="{BB962C8B-B14F-4D97-AF65-F5344CB8AC3E}">
        <p14:creationId xmlns:p14="http://schemas.microsoft.com/office/powerpoint/2010/main" val="3730944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51E7-2485-4B19-BF4E-65492CC37346}"/>
              </a:ext>
            </a:extLst>
          </p:cNvPr>
          <p:cNvSpPr>
            <a:spLocks noGrp="1"/>
          </p:cNvSpPr>
          <p:nvPr>
            <p:ph type="title"/>
          </p:nvPr>
        </p:nvSpPr>
        <p:spPr/>
        <p:txBody>
          <a:bodyPr/>
          <a:lstStyle/>
          <a:p>
            <a:r>
              <a:rPr lang="en-US" dirty="0"/>
              <a:t>Logistic Regression – Multiple Dimensions</a:t>
            </a:r>
          </a:p>
        </p:txBody>
      </p:sp>
      <p:sp>
        <p:nvSpPr>
          <p:cNvPr id="3" name="Content Placeholder 2">
            <a:extLst>
              <a:ext uri="{FF2B5EF4-FFF2-40B4-BE49-F238E27FC236}">
                <a16:creationId xmlns:a16="http://schemas.microsoft.com/office/drawing/2014/main" id="{18487A05-91AB-43DF-9924-A2EB7E4D7DF4}"/>
              </a:ext>
            </a:extLst>
          </p:cNvPr>
          <p:cNvSpPr>
            <a:spLocks noGrp="1"/>
          </p:cNvSpPr>
          <p:nvPr>
            <p:ph idx="1"/>
          </p:nvPr>
        </p:nvSpPr>
        <p:spPr/>
        <p:txBody>
          <a:bodyPr/>
          <a:lstStyle/>
          <a:p>
            <a:pPr marL="0" indent="0">
              <a:buNone/>
            </a:pPr>
            <a:r>
              <a:rPr lang="en-US" dirty="0"/>
              <a:t>X = [x</a:t>
            </a:r>
            <a:r>
              <a:rPr lang="en-US" baseline="-25000" dirty="0"/>
              <a:t>1</a:t>
            </a:r>
            <a:r>
              <a:rPr lang="en-US" dirty="0"/>
              <a:t>], we care about w</a:t>
            </a:r>
            <a:r>
              <a:rPr lang="en-US" baseline="-25000" dirty="0"/>
              <a:t>0</a:t>
            </a:r>
            <a:r>
              <a:rPr lang="en-US" dirty="0"/>
              <a:t> (bias, intercept) + w</a:t>
            </a:r>
            <a:r>
              <a:rPr lang="en-US" baseline="-25000" dirty="0"/>
              <a:t>1</a:t>
            </a:r>
            <a:r>
              <a:rPr lang="en-US" dirty="0"/>
              <a:t>(weight, slope) * x</a:t>
            </a:r>
            <a:r>
              <a:rPr lang="en-US" baseline="-25000" dirty="0"/>
              <a:t>1</a:t>
            </a:r>
            <a:endParaRPr lang="en-US" dirty="0"/>
          </a:p>
          <a:p>
            <a:pPr marL="0" indent="0">
              <a:buNone/>
            </a:pPr>
            <a:endParaRPr lang="en-US" dirty="0"/>
          </a:p>
          <a:p>
            <a:pPr marL="0" indent="0">
              <a:buNone/>
            </a:pPr>
            <a:r>
              <a:rPr lang="en-US" dirty="0"/>
              <a:t>What about multiple dimensions? </a:t>
            </a:r>
            <a:r>
              <a:rPr lang="en-US" i="1" dirty="0"/>
              <a:t>Each Dimension Gets a Weight!</a:t>
            </a:r>
            <a:endParaRPr lang="en-US" dirty="0"/>
          </a:p>
          <a:p>
            <a:pPr marL="0" indent="0">
              <a:buNone/>
            </a:pPr>
            <a:r>
              <a:rPr lang="en-US" dirty="0"/>
              <a:t>X = [x</a:t>
            </a:r>
            <a:r>
              <a:rPr lang="en-US" baseline="-25000" dirty="0"/>
              <a:t>1</a:t>
            </a:r>
            <a:r>
              <a:rPr lang="en-US" dirty="0"/>
              <a:t>, x</a:t>
            </a:r>
            <a:r>
              <a:rPr lang="en-US" baseline="-25000" dirty="0"/>
              <a:t>2</a:t>
            </a:r>
            <a:r>
              <a:rPr lang="en-US" dirty="0"/>
              <a:t>, x</a:t>
            </a:r>
            <a:r>
              <a:rPr lang="en-US" baseline="-25000" dirty="0"/>
              <a:t>3</a:t>
            </a:r>
            <a:r>
              <a:rPr lang="en-US" dirty="0"/>
              <a:t>,…, </a:t>
            </a:r>
            <a:r>
              <a:rPr lang="en-US" dirty="0" err="1"/>
              <a:t>x</a:t>
            </a:r>
            <a:r>
              <a:rPr lang="en-US" baseline="-25000" dirty="0" err="1"/>
              <a:t>n</a:t>
            </a:r>
            <a:r>
              <a:rPr lang="en-US" dirty="0"/>
              <a:t>]</a:t>
            </a:r>
          </a:p>
          <a:p>
            <a:pPr marL="0" indent="0">
              <a:buNone/>
            </a:pPr>
            <a:r>
              <a:rPr lang="en-US" dirty="0"/>
              <a:t>w</a:t>
            </a:r>
            <a:r>
              <a:rPr lang="en-US" baseline="-25000" dirty="0"/>
              <a:t>0</a:t>
            </a:r>
            <a:r>
              <a:rPr lang="en-US" dirty="0"/>
              <a:t> + w</a:t>
            </a:r>
            <a:r>
              <a:rPr lang="en-US" baseline="-25000" dirty="0"/>
              <a:t>1</a:t>
            </a:r>
            <a:r>
              <a:rPr lang="en-US" dirty="0"/>
              <a:t> * x</a:t>
            </a:r>
            <a:r>
              <a:rPr lang="en-US" baseline="-25000" dirty="0"/>
              <a:t>1 </a:t>
            </a:r>
            <a:r>
              <a:rPr lang="en-US" dirty="0"/>
              <a:t>+ w</a:t>
            </a:r>
            <a:r>
              <a:rPr lang="en-US" baseline="-25000" dirty="0"/>
              <a:t>2</a:t>
            </a:r>
            <a:r>
              <a:rPr lang="en-US" dirty="0"/>
              <a:t> * x</a:t>
            </a:r>
            <a:r>
              <a:rPr lang="en-US" baseline="-25000" dirty="0"/>
              <a:t>2 </a:t>
            </a:r>
            <a:r>
              <a:rPr lang="en-US" dirty="0"/>
              <a:t>+ w</a:t>
            </a:r>
            <a:r>
              <a:rPr lang="en-US" baseline="-25000" dirty="0"/>
              <a:t>3</a:t>
            </a:r>
            <a:r>
              <a:rPr lang="en-US" dirty="0"/>
              <a:t> * x</a:t>
            </a:r>
            <a:r>
              <a:rPr lang="en-US" baseline="-25000" dirty="0"/>
              <a:t>3 </a:t>
            </a:r>
            <a:r>
              <a:rPr lang="en-US" dirty="0"/>
              <a:t>+ … + </a:t>
            </a:r>
            <a:r>
              <a:rPr lang="en-US" dirty="0" err="1"/>
              <a:t>w</a:t>
            </a:r>
            <a:r>
              <a:rPr lang="en-US" baseline="-25000" dirty="0" err="1"/>
              <a:t>n</a:t>
            </a:r>
            <a:r>
              <a:rPr lang="en-US" dirty="0"/>
              <a:t> * </a:t>
            </a:r>
            <a:r>
              <a:rPr lang="en-US" dirty="0" err="1"/>
              <a:t>x</a:t>
            </a:r>
            <a:r>
              <a:rPr lang="en-US" baseline="-25000" dirty="0" err="1"/>
              <a:t>n</a:t>
            </a:r>
            <a:r>
              <a:rPr lang="en-US" dirty="0"/>
              <a:t> = W ∙ X</a:t>
            </a:r>
          </a:p>
          <a:p>
            <a:pPr marL="0" indent="0">
              <a:buNone/>
            </a:pPr>
            <a:endParaRPr lang="en-US" dirty="0"/>
          </a:p>
          <a:p>
            <a:pPr marL="0" indent="0">
              <a:buNone/>
            </a:pPr>
            <a:r>
              <a:rPr lang="en-US" dirty="0"/>
              <a:t>(NOTE: For dot product to work, X needs to be prepended, X = [1,x</a:t>
            </a:r>
            <a:r>
              <a:rPr lang="en-US" baseline="-25000" dirty="0"/>
              <a:t>1</a:t>
            </a:r>
            <a:r>
              <a:rPr lang="en-US" dirty="0"/>
              <a:t>, …]</a:t>
            </a:r>
          </a:p>
        </p:txBody>
      </p:sp>
    </p:spTree>
    <p:extLst>
      <p:ext uri="{BB962C8B-B14F-4D97-AF65-F5344CB8AC3E}">
        <p14:creationId xmlns:p14="http://schemas.microsoft.com/office/powerpoint/2010/main" val="35951897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B7BB1-10AE-4906-9A7B-42F77598B30F}"/>
              </a:ext>
            </a:extLst>
          </p:cNvPr>
          <p:cNvSpPr>
            <a:spLocks noGrp="1"/>
          </p:cNvSpPr>
          <p:nvPr>
            <p:ph type="title"/>
          </p:nvPr>
        </p:nvSpPr>
        <p:spPr/>
        <p:txBody>
          <a:bodyPr/>
          <a:lstStyle/>
          <a:p>
            <a:r>
              <a:rPr lang="en-US" dirty="0"/>
              <a:t>Optimizing Weights – Penalty Term</a:t>
            </a:r>
          </a:p>
        </p:txBody>
      </p:sp>
      <p:sp>
        <p:nvSpPr>
          <p:cNvPr id="3" name="Content Placeholder 2">
            <a:extLst>
              <a:ext uri="{FF2B5EF4-FFF2-40B4-BE49-F238E27FC236}">
                <a16:creationId xmlns:a16="http://schemas.microsoft.com/office/drawing/2014/main" id="{2A99EC47-4B77-4C03-8B82-5112542201A2}"/>
              </a:ext>
            </a:extLst>
          </p:cNvPr>
          <p:cNvSpPr>
            <a:spLocks noGrp="1"/>
          </p:cNvSpPr>
          <p:nvPr>
            <p:ph idx="1"/>
          </p:nvPr>
        </p:nvSpPr>
        <p:spPr/>
        <p:txBody>
          <a:bodyPr>
            <a:normAutofit lnSpcReduction="10000"/>
          </a:bodyPr>
          <a:lstStyle/>
          <a:p>
            <a:pPr marL="0" indent="0">
              <a:buNone/>
            </a:pPr>
            <a:r>
              <a:rPr lang="en-US" dirty="0"/>
              <a:t>NLL(w) = -∑</a:t>
            </a:r>
            <a:r>
              <a:rPr lang="en-US" baseline="-25000" dirty="0"/>
              <a:t> </a:t>
            </a:r>
            <a:r>
              <a:rPr lang="en-US" baseline="-25000" dirty="0" err="1"/>
              <a:t>i</a:t>
            </a:r>
            <a:r>
              <a:rPr lang="en-US" baseline="-25000" dirty="0"/>
              <a:t>=1</a:t>
            </a:r>
            <a:r>
              <a:rPr lang="en-US" baseline="-25000" dirty="0">
                <a:sym typeface="Wingdings" panose="05000000000000000000" pitchFamily="2" charset="2"/>
              </a:rPr>
              <a:t>n</a:t>
            </a:r>
            <a:r>
              <a:rPr lang="en-US" dirty="0">
                <a:sym typeface="Wingdings" panose="05000000000000000000" pitchFamily="2" charset="2"/>
              </a:rPr>
              <a:t>[l</a:t>
            </a:r>
            <a:r>
              <a:rPr lang="en-US" dirty="0"/>
              <a:t>og[(1/1+e</a:t>
            </a:r>
            <a:r>
              <a:rPr lang="en-US" baseline="30000" dirty="0"/>
              <a:t>–(w ∙ xi)</a:t>
            </a:r>
            <a:r>
              <a:rPr lang="en-US" dirty="0"/>
              <a:t>)]+(1-y</a:t>
            </a:r>
            <a:r>
              <a:rPr lang="en-US" baseline="-25000" dirty="0"/>
              <a:t>i</a:t>
            </a:r>
            <a:r>
              <a:rPr lang="en-US" dirty="0"/>
              <a:t>)*log[(1–(1/1+e</a:t>
            </a:r>
            <a:r>
              <a:rPr lang="en-US" baseline="30000" dirty="0"/>
              <a:t>-w ∙ xi)</a:t>
            </a:r>
            <a:r>
              <a:rPr lang="en-US" dirty="0"/>
              <a:t>)]]</a:t>
            </a:r>
          </a:p>
          <a:p>
            <a:pPr marL="0" indent="0">
              <a:buNone/>
            </a:pPr>
            <a:endParaRPr lang="en-US" dirty="0"/>
          </a:p>
          <a:p>
            <a:pPr marL="0" indent="0">
              <a:buNone/>
            </a:pPr>
            <a:r>
              <a:rPr lang="en-US" dirty="0"/>
              <a:t>Add a penalty term</a:t>
            </a:r>
          </a:p>
          <a:p>
            <a:pPr marL="0" indent="0">
              <a:buNone/>
            </a:pPr>
            <a:r>
              <a:rPr lang="en-US" dirty="0"/>
              <a:t>	</a:t>
            </a:r>
            <a:r>
              <a:rPr lang="el-GR" dirty="0"/>
              <a:t> λ</a:t>
            </a:r>
            <a:r>
              <a:rPr lang="en-US" dirty="0"/>
              <a:t> * ∑</a:t>
            </a:r>
            <a:r>
              <a:rPr lang="en-US" baseline="-25000" dirty="0"/>
              <a:t> k=1</a:t>
            </a:r>
            <a:r>
              <a:rPr lang="en-US" baseline="-25000" dirty="0">
                <a:sym typeface="Wingdings" panose="05000000000000000000" pitchFamily="2" charset="2"/>
              </a:rPr>
              <a:t>D</a:t>
            </a:r>
            <a:r>
              <a:rPr lang="en-US" dirty="0">
                <a:sym typeface="Wingdings" panose="05000000000000000000" pitchFamily="2" charset="2"/>
              </a:rPr>
              <a:t> w</a:t>
            </a:r>
            <a:r>
              <a:rPr lang="en-US" baseline="30000" dirty="0">
                <a:sym typeface="Wingdings" panose="05000000000000000000" pitchFamily="2" charset="2"/>
              </a:rPr>
              <a:t>2</a:t>
            </a:r>
            <a:r>
              <a:rPr lang="en-US" baseline="-25000" dirty="0">
                <a:sym typeface="Wingdings" panose="05000000000000000000" pitchFamily="2" charset="2"/>
              </a:rPr>
              <a:t>k</a:t>
            </a:r>
            <a:endParaRPr lang="en-US" dirty="0"/>
          </a:p>
          <a:p>
            <a:pPr marL="0" indent="0">
              <a:buNone/>
            </a:pPr>
            <a:endParaRPr lang="en-US" dirty="0"/>
          </a:p>
          <a:p>
            <a:pPr marL="0" indent="0">
              <a:buNone/>
            </a:pPr>
            <a:r>
              <a:rPr lang="en-US" dirty="0"/>
              <a:t>NLL(w) = -∑</a:t>
            </a:r>
            <a:r>
              <a:rPr lang="en-US" baseline="-25000" dirty="0"/>
              <a:t> </a:t>
            </a:r>
            <a:r>
              <a:rPr lang="en-US" baseline="-25000" dirty="0" err="1"/>
              <a:t>i</a:t>
            </a:r>
            <a:r>
              <a:rPr lang="en-US" baseline="-25000" dirty="0"/>
              <a:t>=1</a:t>
            </a:r>
            <a:r>
              <a:rPr lang="en-US" baseline="-25000" dirty="0">
                <a:sym typeface="Wingdings" panose="05000000000000000000" pitchFamily="2" charset="2"/>
              </a:rPr>
              <a:t>n</a:t>
            </a:r>
            <a:r>
              <a:rPr lang="en-US" dirty="0">
                <a:sym typeface="Wingdings" panose="05000000000000000000" pitchFamily="2" charset="2"/>
              </a:rPr>
              <a:t>[l</a:t>
            </a:r>
            <a:r>
              <a:rPr lang="en-US" dirty="0"/>
              <a:t>og[(1/1+e</a:t>
            </a:r>
            <a:r>
              <a:rPr lang="en-US" baseline="30000" dirty="0"/>
              <a:t>–(w ∙ xi)</a:t>
            </a:r>
            <a:r>
              <a:rPr lang="en-US" dirty="0"/>
              <a:t>)]+(1-y</a:t>
            </a:r>
            <a:r>
              <a:rPr lang="en-US" baseline="-25000" dirty="0"/>
              <a:t>i</a:t>
            </a:r>
            <a:r>
              <a:rPr lang="en-US" dirty="0"/>
              <a:t>)*log[(1–(1/1+e</a:t>
            </a:r>
            <a:r>
              <a:rPr lang="en-US" baseline="30000" dirty="0"/>
              <a:t>-w ∙ xi)</a:t>
            </a:r>
            <a:r>
              <a:rPr lang="en-US" dirty="0"/>
              <a:t>)]] +</a:t>
            </a:r>
          </a:p>
          <a:p>
            <a:pPr marL="0" indent="0">
              <a:buNone/>
            </a:pPr>
            <a:r>
              <a:rPr lang="en-US" dirty="0"/>
              <a:t>	</a:t>
            </a:r>
            <a:r>
              <a:rPr lang="el-GR" dirty="0"/>
              <a:t> </a:t>
            </a:r>
            <a:r>
              <a:rPr lang="en-US" dirty="0"/>
              <a:t>	</a:t>
            </a:r>
            <a:r>
              <a:rPr lang="el-GR" dirty="0"/>
              <a:t>λ</a:t>
            </a:r>
            <a:r>
              <a:rPr lang="en-US" dirty="0"/>
              <a:t> * ∑</a:t>
            </a:r>
            <a:r>
              <a:rPr lang="en-US" baseline="-25000" dirty="0"/>
              <a:t> k=1</a:t>
            </a:r>
            <a:r>
              <a:rPr lang="en-US" baseline="-25000" dirty="0">
                <a:sym typeface="Wingdings" panose="05000000000000000000" pitchFamily="2" charset="2"/>
              </a:rPr>
              <a:t>D</a:t>
            </a:r>
            <a:r>
              <a:rPr lang="en-US" dirty="0">
                <a:sym typeface="Wingdings" panose="05000000000000000000" pitchFamily="2" charset="2"/>
              </a:rPr>
              <a:t> w</a:t>
            </a:r>
            <a:r>
              <a:rPr lang="en-US" baseline="30000" dirty="0">
                <a:sym typeface="Wingdings" panose="05000000000000000000" pitchFamily="2" charset="2"/>
              </a:rPr>
              <a:t>2</a:t>
            </a:r>
            <a:r>
              <a:rPr lang="en-US" baseline="-25000" dirty="0">
                <a:sym typeface="Wingdings" panose="05000000000000000000" pitchFamily="2" charset="2"/>
              </a:rPr>
              <a:t>k</a:t>
            </a:r>
          </a:p>
          <a:p>
            <a:pPr marL="0" indent="0">
              <a:buNone/>
            </a:pPr>
            <a:endParaRPr lang="en-US" baseline="-25000" dirty="0">
              <a:sym typeface="Wingdings" panose="05000000000000000000" pitchFamily="2" charset="2"/>
            </a:endParaRPr>
          </a:p>
          <a:p>
            <a:pPr marL="0" indent="0">
              <a:buNone/>
            </a:pPr>
            <a:r>
              <a:rPr lang="en-US" dirty="0">
                <a:sym typeface="Wingdings" panose="05000000000000000000" pitchFamily="2" charset="2"/>
              </a:rPr>
              <a:t>NOTE: Don’t penalize the bias weight w</a:t>
            </a:r>
            <a:r>
              <a:rPr lang="en-US" baseline="-25000" dirty="0">
                <a:sym typeface="Wingdings" panose="05000000000000000000" pitchFamily="2" charset="2"/>
              </a:rPr>
              <a:t>0</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3834800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F57E4-B41B-4D8A-951E-D9623730314F}"/>
              </a:ext>
            </a:extLst>
          </p:cNvPr>
          <p:cNvSpPr>
            <a:spLocks noGrp="1"/>
          </p:cNvSpPr>
          <p:nvPr>
            <p:ph type="title"/>
          </p:nvPr>
        </p:nvSpPr>
        <p:spPr/>
        <p:txBody>
          <a:bodyPr/>
          <a:lstStyle/>
          <a:p>
            <a:r>
              <a:rPr lang="en-US" dirty="0"/>
              <a:t>What we’ve discussed so far…</a:t>
            </a:r>
          </a:p>
        </p:txBody>
      </p:sp>
      <p:sp>
        <p:nvSpPr>
          <p:cNvPr id="3" name="Content Placeholder 2">
            <a:extLst>
              <a:ext uri="{FF2B5EF4-FFF2-40B4-BE49-F238E27FC236}">
                <a16:creationId xmlns:a16="http://schemas.microsoft.com/office/drawing/2014/main" id="{E3AF38F9-DE75-4D71-B67F-198EFBE01652}"/>
              </a:ext>
            </a:extLst>
          </p:cNvPr>
          <p:cNvSpPr>
            <a:spLocks noGrp="1"/>
          </p:cNvSpPr>
          <p:nvPr>
            <p:ph idx="1"/>
          </p:nvPr>
        </p:nvSpPr>
        <p:spPr/>
        <p:txBody>
          <a:bodyPr/>
          <a:lstStyle/>
          <a:p>
            <a:pPr marL="0" indent="0">
              <a:buNone/>
            </a:pPr>
            <a:r>
              <a:rPr lang="en-US" dirty="0"/>
              <a:t>Maximizing the probability of our weights given the evidence</a:t>
            </a:r>
          </a:p>
          <a:p>
            <a:pPr marL="0" indent="0">
              <a:buNone/>
            </a:pPr>
            <a:r>
              <a:rPr lang="en-US" dirty="0"/>
              <a:t>	 - Recast as a minimization of the negative log-likelihood</a:t>
            </a:r>
          </a:p>
          <a:p>
            <a:pPr marL="0" indent="0">
              <a:buNone/>
            </a:pPr>
            <a:r>
              <a:rPr lang="en-US" dirty="0"/>
              <a:t>	 - Using Gradient Descent to tune our weights</a:t>
            </a:r>
          </a:p>
          <a:p>
            <a:pPr marL="0" indent="0">
              <a:buNone/>
            </a:pPr>
            <a:r>
              <a:rPr lang="en-US" dirty="0"/>
              <a:t>	 - Using a Stochastic (mini-batch) approach to utilize memory</a:t>
            </a:r>
          </a:p>
          <a:p>
            <a:pPr marL="0" indent="0">
              <a:buNone/>
            </a:pPr>
            <a:r>
              <a:rPr lang="en-US" dirty="0"/>
              <a:t>	 - Adjusting our learning rate</a:t>
            </a:r>
          </a:p>
        </p:txBody>
      </p:sp>
    </p:spTree>
    <p:extLst>
      <p:ext uri="{BB962C8B-B14F-4D97-AF65-F5344CB8AC3E}">
        <p14:creationId xmlns:p14="http://schemas.microsoft.com/office/powerpoint/2010/main" val="30290200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561E7B-E284-4C02-9D27-33DF0B4BD88C}"/>
              </a:ext>
            </a:extLst>
          </p:cNvPr>
          <p:cNvSpPr>
            <a:spLocks noGrp="1"/>
          </p:cNvSpPr>
          <p:nvPr>
            <p:ph type="title"/>
          </p:nvPr>
        </p:nvSpPr>
        <p:spPr/>
        <p:txBody>
          <a:bodyPr/>
          <a:lstStyle/>
          <a:p>
            <a:r>
              <a:rPr lang="en-US" dirty="0"/>
              <a:t>Multi-Class Classification</a:t>
            </a:r>
          </a:p>
        </p:txBody>
      </p:sp>
      <p:sp>
        <p:nvSpPr>
          <p:cNvPr id="5" name="Text Placeholder 4">
            <a:extLst>
              <a:ext uri="{FF2B5EF4-FFF2-40B4-BE49-F238E27FC236}">
                <a16:creationId xmlns:a16="http://schemas.microsoft.com/office/drawing/2014/main" id="{1951F6E1-F6C0-408B-9030-D9D55CC66A21}"/>
              </a:ext>
            </a:extLst>
          </p:cNvPr>
          <p:cNvSpPr>
            <a:spLocks noGrp="1"/>
          </p:cNvSpPr>
          <p:nvPr>
            <p:ph type="body" idx="1"/>
          </p:nvPr>
        </p:nvSpPr>
        <p:spPr/>
        <p:txBody>
          <a:bodyPr/>
          <a:lstStyle/>
          <a:p>
            <a:r>
              <a:rPr lang="en-US" dirty="0"/>
              <a:t>Logistic Regression, SVMs, can they do it?</a:t>
            </a:r>
          </a:p>
        </p:txBody>
      </p:sp>
    </p:spTree>
    <p:extLst>
      <p:ext uri="{BB962C8B-B14F-4D97-AF65-F5344CB8AC3E}">
        <p14:creationId xmlns:p14="http://schemas.microsoft.com/office/powerpoint/2010/main" val="30683168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0DD98-0125-4869-86E6-52ACB2D769B1}"/>
              </a:ext>
            </a:extLst>
          </p:cNvPr>
          <p:cNvSpPr>
            <a:spLocks noGrp="1"/>
          </p:cNvSpPr>
          <p:nvPr>
            <p:ph type="title"/>
          </p:nvPr>
        </p:nvSpPr>
        <p:spPr/>
        <p:txBody>
          <a:bodyPr/>
          <a:lstStyle/>
          <a:p>
            <a:r>
              <a:rPr lang="en-US" dirty="0"/>
              <a:t>Multi-Class Example</a:t>
            </a:r>
          </a:p>
        </p:txBody>
      </p:sp>
      <p:pic>
        <p:nvPicPr>
          <p:cNvPr id="1026" name="Picture 2" descr="Image result for dogs">
            <a:extLst>
              <a:ext uri="{FF2B5EF4-FFF2-40B4-BE49-F238E27FC236}">
                <a16:creationId xmlns:a16="http://schemas.microsoft.com/office/drawing/2014/main" id="{97D0F7F5-9BE9-4B37-B7D0-F11F80671C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619931" y="1690688"/>
            <a:ext cx="495213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9240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70542-97BF-49CD-B3C9-0320E2F6C0A2}"/>
              </a:ext>
            </a:extLst>
          </p:cNvPr>
          <p:cNvSpPr>
            <a:spLocks noGrp="1"/>
          </p:cNvSpPr>
          <p:nvPr>
            <p:ph type="title"/>
          </p:nvPr>
        </p:nvSpPr>
        <p:spPr/>
        <p:txBody>
          <a:bodyPr/>
          <a:lstStyle/>
          <a:p>
            <a:r>
              <a:rPr lang="en-US" dirty="0"/>
              <a:t>Multi-Class Example - Dogs</a:t>
            </a:r>
          </a:p>
        </p:txBody>
      </p:sp>
      <p:graphicFrame>
        <p:nvGraphicFramePr>
          <p:cNvPr id="4" name="Content Placeholder 3">
            <a:extLst>
              <a:ext uri="{FF2B5EF4-FFF2-40B4-BE49-F238E27FC236}">
                <a16:creationId xmlns:a16="http://schemas.microsoft.com/office/drawing/2014/main" id="{EF51B570-ED2D-4CD8-8E6C-D0B0302A1134}"/>
              </a:ext>
            </a:extLst>
          </p:cNvPr>
          <p:cNvGraphicFramePr>
            <a:graphicFrameLocks noGrp="1"/>
          </p:cNvGraphicFramePr>
          <p:nvPr>
            <p:ph idx="1"/>
          </p:nvPr>
        </p:nvGraphicFramePr>
        <p:xfrm>
          <a:off x="2590800" y="2687320"/>
          <a:ext cx="7010400" cy="148336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1190893449"/>
                    </a:ext>
                  </a:extLst>
                </a:gridCol>
                <a:gridCol w="1752600">
                  <a:extLst>
                    <a:ext uri="{9D8B030D-6E8A-4147-A177-3AD203B41FA5}">
                      <a16:colId xmlns:a16="http://schemas.microsoft.com/office/drawing/2014/main" val="1092704543"/>
                    </a:ext>
                  </a:extLst>
                </a:gridCol>
                <a:gridCol w="1752600">
                  <a:extLst>
                    <a:ext uri="{9D8B030D-6E8A-4147-A177-3AD203B41FA5}">
                      <a16:colId xmlns:a16="http://schemas.microsoft.com/office/drawing/2014/main" val="118405557"/>
                    </a:ext>
                  </a:extLst>
                </a:gridCol>
                <a:gridCol w="1752600">
                  <a:extLst>
                    <a:ext uri="{9D8B030D-6E8A-4147-A177-3AD203B41FA5}">
                      <a16:colId xmlns:a16="http://schemas.microsoft.com/office/drawing/2014/main" val="2052588071"/>
                    </a:ext>
                  </a:extLst>
                </a:gridCol>
              </a:tblGrid>
              <a:tr h="370840">
                <a:tc>
                  <a:txBody>
                    <a:bodyPr/>
                    <a:lstStyle/>
                    <a:p>
                      <a:r>
                        <a:rPr lang="en-US" b="1" dirty="0">
                          <a:solidFill>
                            <a:schemeClr val="tx1"/>
                          </a:solidFill>
                        </a:rPr>
                        <a:t>Height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a:solidFill>
                            <a:schemeClr val="tx1"/>
                          </a:solidFill>
                        </a:rPr>
                        <a:t>Weight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a:solidFill>
                            <a:schemeClr val="tx1"/>
                          </a:solidFill>
                        </a:rPr>
                        <a:t>Color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i="1" dirty="0">
                          <a:solidFill>
                            <a:schemeClr val="tx1"/>
                          </a:solidFill>
                        </a:rPr>
                        <a:t>Dog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7193897"/>
                  </a:ext>
                </a:extLst>
              </a:tr>
              <a:tr h="370840">
                <a:tc>
                  <a:txBody>
                    <a:bodyPr/>
                    <a:lstStyle/>
                    <a:p>
                      <a:r>
                        <a:rPr lang="en-US" b="0" dirty="0">
                          <a:solidFill>
                            <a:schemeClr val="tx1"/>
                          </a:solidFill>
                        </a:rPr>
                        <a:t>22 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62 </a:t>
                      </a:r>
                      <a:r>
                        <a:rPr lang="en-US" b="0" dirty="0" err="1">
                          <a:solidFill>
                            <a:schemeClr val="tx1"/>
                          </a:solidFill>
                        </a:rPr>
                        <a:t>lbs</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Black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i="1" dirty="0">
                          <a:solidFill>
                            <a:schemeClr val="tx1"/>
                          </a:solidFill>
                        </a:rPr>
                        <a:t>Black Lab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83521650"/>
                  </a:ext>
                </a:extLst>
              </a:tr>
              <a:tr h="370840">
                <a:tc>
                  <a:txBody>
                    <a:bodyPr/>
                    <a:lstStyle/>
                    <a:p>
                      <a:r>
                        <a:rPr lang="en-US" b="0" dirty="0">
                          <a:solidFill>
                            <a:schemeClr val="tx1"/>
                          </a:solidFill>
                        </a:rPr>
                        <a:t>15 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45 </a:t>
                      </a:r>
                      <a:r>
                        <a:rPr lang="en-US" b="0" dirty="0" err="1">
                          <a:solidFill>
                            <a:schemeClr val="tx1"/>
                          </a:solidFill>
                        </a:rPr>
                        <a:t>lbs</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White, brown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i="1" dirty="0">
                          <a:solidFill>
                            <a:schemeClr val="tx1"/>
                          </a:solidFill>
                        </a:rPr>
                        <a:t>English Bulldog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806188"/>
                  </a:ext>
                </a:extLst>
              </a:tr>
              <a:tr h="370840">
                <a:tc>
                  <a:txBody>
                    <a:bodyPr/>
                    <a:lstStyle/>
                    <a:p>
                      <a:r>
                        <a:rPr lang="en-US" b="0" dirty="0">
                          <a:solidFill>
                            <a:schemeClr val="tx1"/>
                          </a:solidFill>
                        </a:rPr>
                        <a:t>9 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19 </a:t>
                      </a:r>
                      <a:r>
                        <a:rPr lang="en-US" b="0" dirty="0" err="1">
                          <a:solidFill>
                            <a:schemeClr val="tx1"/>
                          </a:solidFill>
                        </a:rPr>
                        <a:t>lbs</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Black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i="1" dirty="0">
                          <a:solidFill>
                            <a:schemeClr val="tx1"/>
                          </a:solidFill>
                        </a:rPr>
                        <a:t>Dachshund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9130480"/>
                  </a:ext>
                </a:extLst>
              </a:tr>
            </a:tbl>
          </a:graphicData>
        </a:graphic>
      </p:graphicFrame>
    </p:spTree>
    <p:extLst>
      <p:ext uri="{BB962C8B-B14F-4D97-AF65-F5344CB8AC3E}">
        <p14:creationId xmlns:p14="http://schemas.microsoft.com/office/powerpoint/2010/main" val="34190307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AB594-6BA4-4D08-8D9B-691590F2CCEF}"/>
              </a:ext>
            </a:extLst>
          </p:cNvPr>
          <p:cNvSpPr>
            <a:spLocks noGrp="1"/>
          </p:cNvSpPr>
          <p:nvPr>
            <p:ph type="title"/>
          </p:nvPr>
        </p:nvSpPr>
        <p:spPr/>
        <p:txBody>
          <a:bodyPr/>
          <a:lstStyle/>
          <a:p>
            <a:r>
              <a:rPr lang="en-US" dirty="0"/>
              <a:t>Classification </a:t>
            </a:r>
            <a:r>
              <a:rPr lang="en-US" dirty="0">
                <a:sym typeface="Wingdings" panose="05000000000000000000" pitchFamily="2" charset="2"/>
              </a:rPr>
              <a:t> Binary Classification</a:t>
            </a:r>
            <a:endParaRPr lang="en-US" dirty="0"/>
          </a:p>
        </p:txBody>
      </p:sp>
      <p:sp>
        <p:nvSpPr>
          <p:cNvPr id="3" name="Content Placeholder 2">
            <a:extLst>
              <a:ext uri="{FF2B5EF4-FFF2-40B4-BE49-F238E27FC236}">
                <a16:creationId xmlns:a16="http://schemas.microsoft.com/office/drawing/2014/main" id="{F71F33A8-5186-4BFE-92B1-9F5A47E6A27A}"/>
              </a:ext>
            </a:extLst>
          </p:cNvPr>
          <p:cNvSpPr>
            <a:spLocks noGrp="1"/>
          </p:cNvSpPr>
          <p:nvPr>
            <p:ph idx="1"/>
          </p:nvPr>
        </p:nvSpPr>
        <p:spPr/>
        <p:txBody>
          <a:bodyPr/>
          <a:lstStyle/>
          <a:p>
            <a:pPr marL="0" indent="0">
              <a:buNone/>
            </a:pPr>
            <a:r>
              <a:rPr lang="en-US" dirty="0"/>
              <a:t>Is this tweet positive	Is this tweet positive or not positive?</a:t>
            </a:r>
          </a:p>
          <a:p>
            <a:pPr marL="0" indent="0">
              <a:buNone/>
            </a:pPr>
            <a:r>
              <a:rPr lang="en-US" dirty="0"/>
              <a:t>or negative?</a:t>
            </a:r>
          </a:p>
          <a:p>
            <a:pPr marL="0" indent="0">
              <a:buNone/>
            </a:pPr>
            <a:r>
              <a:rPr lang="en-US" dirty="0"/>
              <a:t>Y = {pos, neg}		Y = {1, 0}</a:t>
            </a:r>
          </a:p>
          <a:p>
            <a:pPr marL="0" indent="0">
              <a:buNone/>
            </a:pPr>
            <a:endParaRPr lang="en-US" dirty="0"/>
          </a:p>
          <a:p>
            <a:pPr marL="0" indent="0">
              <a:buNone/>
            </a:pPr>
            <a:r>
              <a:rPr lang="en-US" dirty="0"/>
              <a:t>y = </a:t>
            </a:r>
            <a:r>
              <a:rPr lang="en-US" dirty="0" err="1"/>
              <a:t>argmax</a:t>
            </a:r>
            <a:r>
              <a:rPr lang="en-US" baseline="-25000" dirty="0" err="1"/>
              <a:t>c</a:t>
            </a:r>
            <a:r>
              <a:rPr lang="en-US" dirty="0"/>
              <a:t> p(</a:t>
            </a:r>
            <a:r>
              <a:rPr lang="en-US" dirty="0" err="1"/>
              <a:t>c|x</a:t>
            </a:r>
            <a:r>
              <a:rPr lang="en-US" dirty="0"/>
              <a:t>, D)	p(y=0 | x, D) = 1 – p(y=1 | x, D)	</a:t>
            </a:r>
          </a:p>
        </p:txBody>
      </p:sp>
    </p:spTree>
    <p:extLst>
      <p:ext uri="{BB962C8B-B14F-4D97-AF65-F5344CB8AC3E}">
        <p14:creationId xmlns:p14="http://schemas.microsoft.com/office/powerpoint/2010/main" val="34207750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BF8410-10DD-4C8A-A19E-048F65DFD6FD}"/>
              </a:ext>
            </a:extLst>
          </p:cNvPr>
          <p:cNvSpPr>
            <a:spLocks noGrp="1"/>
          </p:cNvSpPr>
          <p:nvPr>
            <p:ph type="title"/>
          </p:nvPr>
        </p:nvSpPr>
        <p:spPr/>
        <p:txBody>
          <a:bodyPr/>
          <a:lstStyle/>
          <a:p>
            <a:r>
              <a:rPr lang="en-US" dirty="0"/>
              <a:t>Classification vs. Binary Classification</a:t>
            </a:r>
          </a:p>
        </p:txBody>
      </p:sp>
      <p:sp>
        <p:nvSpPr>
          <p:cNvPr id="5" name="Content Placeholder 4">
            <a:extLst>
              <a:ext uri="{FF2B5EF4-FFF2-40B4-BE49-F238E27FC236}">
                <a16:creationId xmlns:a16="http://schemas.microsoft.com/office/drawing/2014/main" id="{6C7E849B-79CF-4AC9-BFA8-26E8D9FE4444}"/>
              </a:ext>
            </a:extLst>
          </p:cNvPr>
          <p:cNvSpPr>
            <a:spLocks noGrp="1"/>
          </p:cNvSpPr>
          <p:nvPr>
            <p:ph idx="1"/>
          </p:nvPr>
        </p:nvSpPr>
        <p:spPr>
          <a:xfrm>
            <a:off x="838200" y="1825624"/>
            <a:ext cx="10515600" cy="5032375"/>
          </a:xfrm>
        </p:spPr>
        <p:txBody>
          <a:bodyPr/>
          <a:lstStyle/>
          <a:p>
            <a:pPr marL="0" indent="0">
              <a:buNone/>
            </a:pPr>
            <a:r>
              <a:rPr lang="en-US" dirty="0"/>
              <a:t>Y = {1, 2, 3, …, n}		Y = {1, 0}</a:t>
            </a:r>
          </a:p>
          <a:p>
            <a:pPr marL="0" indent="0">
              <a:buNone/>
            </a:pPr>
            <a:endParaRPr lang="en-US" dirty="0"/>
          </a:p>
          <a:p>
            <a:pPr marL="0" indent="0">
              <a:buNone/>
            </a:pPr>
            <a:r>
              <a:rPr lang="en-US" dirty="0"/>
              <a:t>y = </a:t>
            </a:r>
            <a:r>
              <a:rPr lang="en-US" dirty="0" err="1"/>
              <a:t>argmax</a:t>
            </a:r>
            <a:r>
              <a:rPr lang="en-US" baseline="-25000" dirty="0" err="1"/>
              <a:t>c</a:t>
            </a:r>
            <a:r>
              <a:rPr lang="en-US" dirty="0"/>
              <a:t> p(</a:t>
            </a:r>
            <a:r>
              <a:rPr lang="en-US" dirty="0" err="1"/>
              <a:t>c|x</a:t>
            </a:r>
            <a:r>
              <a:rPr lang="en-US" dirty="0"/>
              <a:t>, D)	p(y=0 | x, D) = 1 – p(y=1 | x, D)	</a:t>
            </a:r>
          </a:p>
          <a:p>
            <a:pPr marL="0" indent="0">
              <a:buNone/>
            </a:pPr>
            <a:endParaRPr lang="en-US" dirty="0"/>
          </a:p>
          <a:p>
            <a:pPr marL="0" indent="0">
              <a:buNone/>
            </a:pPr>
            <a:endParaRPr lang="en-US" dirty="0"/>
          </a:p>
          <a:p>
            <a:pPr marL="0" indent="0">
              <a:buNone/>
            </a:pPr>
            <a:r>
              <a:rPr lang="en-US" dirty="0"/>
              <a:t>Determining the decade	Positive or not positive tweets</a:t>
            </a:r>
          </a:p>
          <a:p>
            <a:pPr marL="0" indent="0">
              <a:buNone/>
            </a:pPr>
            <a:r>
              <a:rPr lang="en-US" dirty="0"/>
              <a:t>	of birth			</a:t>
            </a:r>
          </a:p>
          <a:p>
            <a:pPr marL="0" indent="0">
              <a:buNone/>
            </a:pPr>
            <a:r>
              <a:rPr lang="en-US" dirty="0"/>
              <a:t>Species of tree		Is the road clear of obstructions?</a:t>
            </a:r>
          </a:p>
          <a:p>
            <a:pPr marL="0" indent="0">
              <a:buNone/>
            </a:pPr>
            <a:r>
              <a:rPr lang="en-US" dirty="0"/>
              <a:t>Type of road sign</a:t>
            </a:r>
          </a:p>
        </p:txBody>
      </p:sp>
    </p:spTree>
    <p:extLst>
      <p:ext uri="{BB962C8B-B14F-4D97-AF65-F5344CB8AC3E}">
        <p14:creationId xmlns:p14="http://schemas.microsoft.com/office/powerpoint/2010/main" val="32753964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BF8410-10DD-4C8A-A19E-048F65DFD6FD}"/>
              </a:ext>
            </a:extLst>
          </p:cNvPr>
          <p:cNvSpPr>
            <a:spLocks noGrp="1"/>
          </p:cNvSpPr>
          <p:nvPr>
            <p:ph type="title"/>
          </p:nvPr>
        </p:nvSpPr>
        <p:spPr/>
        <p:txBody>
          <a:bodyPr/>
          <a:lstStyle/>
          <a:p>
            <a:r>
              <a:rPr lang="en-US" dirty="0"/>
              <a:t>Classification vs. Binary Classification</a:t>
            </a:r>
          </a:p>
        </p:txBody>
      </p:sp>
      <p:sp>
        <p:nvSpPr>
          <p:cNvPr id="5" name="Content Placeholder 4">
            <a:extLst>
              <a:ext uri="{FF2B5EF4-FFF2-40B4-BE49-F238E27FC236}">
                <a16:creationId xmlns:a16="http://schemas.microsoft.com/office/drawing/2014/main" id="{6C7E849B-79CF-4AC9-BFA8-26E8D9FE4444}"/>
              </a:ext>
            </a:extLst>
          </p:cNvPr>
          <p:cNvSpPr>
            <a:spLocks noGrp="1"/>
          </p:cNvSpPr>
          <p:nvPr>
            <p:ph idx="1"/>
          </p:nvPr>
        </p:nvSpPr>
        <p:spPr>
          <a:xfrm>
            <a:off x="838200" y="1825624"/>
            <a:ext cx="10515600" cy="5032375"/>
          </a:xfrm>
        </p:spPr>
        <p:txBody>
          <a:bodyPr/>
          <a:lstStyle/>
          <a:p>
            <a:pPr marL="0" indent="0">
              <a:buNone/>
            </a:pPr>
            <a:r>
              <a:rPr lang="en-US" dirty="0"/>
              <a:t>Some methods are inherently capable of multi-class classification</a:t>
            </a:r>
          </a:p>
          <a:p>
            <a:pPr marL="0" indent="0">
              <a:buNone/>
            </a:pPr>
            <a:endParaRPr lang="en-US" dirty="0"/>
          </a:p>
          <a:p>
            <a:pPr marL="0" indent="0">
              <a:buNone/>
            </a:pPr>
            <a:r>
              <a:rPr lang="en-US" dirty="0"/>
              <a:t>Naïve Bayes - y = </a:t>
            </a:r>
            <a:r>
              <a:rPr lang="en-US" dirty="0" err="1"/>
              <a:t>argmax</a:t>
            </a:r>
            <a:r>
              <a:rPr lang="en-US" baseline="-25000" dirty="0" err="1"/>
              <a:t>c</a:t>
            </a:r>
            <a:r>
              <a:rPr lang="en-US" dirty="0"/>
              <a:t> p(</a:t>
            </a:r>
            <a:r>
              <a:rPr lang="en-US" dirty="0" err="1"/>
              <a:t>c|x</a:t>
            </a:r>
            <a:r>
              <a:rPr lang="en-US" dirty="0"/>
              <a:t>, D)</a:t>
            </a:r>
          </a:p>
          <a:p>
            <a:pPr marL="0" indent="0">
              <a:buNone/>
            </a:pPr>
            <a:endParaRPr lang="en-US" dirty="0"/>
          </a:p>
          <a:p>
            <a:pPr marL="0" indent="0">
              <a:buNone/>
            </a:pPr>
            <a:r>
              <a:rPr lang="en-US" dirty="0"/>
              <a:t>KNN – find </a:t>
            </a:r>
            <a:r>
              <a:rPr lang="en-US" dirty="0" err="1"/>
              <a:t>N</a:t>
            </a:r>
            <a:r>
              <a:rPr lang="en-US" baseline="-25000" dirty="0" err="1"/>
              <a:t>k</a:t>
            </a:r>
            <a:r>
              <a:rPr lang="en-US" dirty="0"/>
              <a:t>(x, D), assign the majority (plurality) label to x</a:t>
            </a:r>
          </a:p>
          <a:p>
            <a:pPr marL="0" indent="0">
              <a:buNone/>
            </a:pPr>
            <a:r>
              <a:rPr lang="en-US" dirty="0"/>
              <a:t>	</a:t>
            </a:r>
          </a:p>
        </p:txBody>
      </p:sp>
    </p:spTree>
    <p:extLst>
      <p:ext uri="{BB962C8B-B14F-4D97-AF65-F5344CB8AC3E}">
        <p14:creationId xmlns:p14="http://schemas.microsoft.com/office/powerpoint/2010/main" val="18713918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B68F9-BB1F-4249-ACA4-6DCCD7A58C52}"/>
              </a:ext>
            </a:extLst>
          </p:cNvPr>
          <p:cNvSpPr>
            <a:spLocks noGrp="1"/>
          </p:cNvSpPr>
          <p:nvPr>
            <p:ph type="title"/>
          </p:nvPr>
        </p:nvSpPr>
        <p:spPr/>
        <p:txBody>
          <a:bodyPr/>
          <a:lstStyle/>
          <a:p>
            <a:r>
              <a:rPr lang="en-US" dirty="0"/>
              <a:t>Multi-Class Classification - KNN</a:t>
            </a:r>
          </a:p>
        </p:txBody>
      </p:sp>
      <p:sp>
        <p:nvSpPr>
          <p:cNvPr id="3" name="Content Placeholder 2">
            <a:extLst>
              <a:ext uri="{FF2B5EF4-FFF2-40B4-BE49-F238E27FC236}">
                <a16:creationId xmlns:a16="http://schemas.microsoft.com/office/drawing/2014/main" id="{7703ACFF-EB1D-412D-BB43-C7831760E4A5}"/>
              </a:ext>
            </a:extLst>
          </p:cNvPr>
          <p:cNvSpPr>
            <a:spLocks noGrp="1"/>
          </p:cNvSpPr>
          <p:nvPr>
            <p:ph idx="1"/>
          </p:nvPr>
        </p:nvSpPr>
        <p:spPr/>
        <p:txBody>
          <a:bodyPr/>
          <a:lstStyle/>
          <a:p>
            <a:endParaRPr lang="en-US"/>
          </a:p>
        </p:txBody>
      </p:sp>
      <p:pic>
        <p:nvPicPr>
          <p:cNvPr id="3074" name="Picture 2" descr="Image result for KNN multiclass">
            <a:extLst>
              <a:ext uri="{FF2B5EF4-FFF2-40B4-BE49-F238E27FC236}">
                <a16:creationId xmlns:a16="http://schemas.microsoft.com/office/drawing/2014/main" id="{0BCFDA4B-919B-482C-AA55-E475A8D55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825625"/>
            <a:ext cx="53340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9018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BF8410-10DD-4C8A-A19E-048F65DFD6FD}"/>
              </a:ext>
            </a:extLst>
          </p:cNvPr>
          <p:cNvSpPr>
            <a:spLocks noGrp="1"/>
          </p:cNvSpPr>
          <p:nvPr>
            <p:ph type="title"/>
          </p:nvPr>
        </p:nvSpPr>
        <p:spPr/>
        <p:txBody>
          <a:bodyPr/>
          <a:lstStyle/>
          <a:p>
            <a:r>
              <a:rPr lang="en-US" dirty="0"/>
              <a:t>Classification vs. Binary Classification</a:t>
            </a:r>
          </a:p>
        </p:txBody>
      </p:sp>
      <p:sp>
        <p:nvSpPr>
          <p:cNvPr id="5" name="Content Placeholder 4">
            <a:extLst>
              <a:ext uri="{FF2B5EF4-FFF2-40B4-BE49-F238E27FC236}">
                <a16:creationId xmlns:a16="http://schemas.microsoft.com/office/drawing/2014/main" id="{6C7E849B-79CF-4AC9-BFA8-26E8D9FE4444}"/>
              </a:ext>
            </a:extLst>
          </p:cNvPr>
          <p:cNvSpPr>
            <a:spLocks noGrp="1"/>
          </p:cNvSpPr>
          <p:nvPr>
            <p:ph idx="1"/>
          </p:nvPr>
        </p:nvSpPr>
        <p:spPr>
          <a:xfrm>
            <a:off x="838200" y="1825624"/>
            <a:ext cx="10515600" cy="5032375"/>
          </a:xfrm>
        </p:spPr>
        <p:txBody>
          <a:bodyPr/>
          <a:lstStyle/>
          <a:p>
            <a:pPr marL="0" indent="0">
              <a:buNone/>
            </a:pPr>
            <a:r>
              <a:rPr lang="en-US" dirty="0"/>
              <a:t>Some methods are done as binary classification</a:t>
            </a:r>
          </a:p>
          <a:p>
            <a:pPr marL="0" indent="0">
              <a:buNone/>
            </a:pPr>
            <a:endParaRPr lang="en-US" dirty="0"/>
          </a:p>
          <a:p>
            <a:pPr marL="0" indent="0">
              <a:buNone/>
            </a:pPr>
            <a:r>
              <a:rPr lang="en-US" dirty="0"/>
              <a:t>Logistic Regression</a:t>
            </a:r>
          </a:p>
          <a:p>
            <a:pPr marL="0" indent="0">
              <a:buNone/>
            </a:pPr>
            <a:endParaRPr lang="en-US" dirty="0"/>
          </a:p>
          <a:p>
            <a:pPr marL="0" indent="0">
              <a:buNone/>
            </a:pPr>
            <a:r>
              <a:rPr lang="en-US" dirty="0"/>
              <a:t>Or are inherently binary</a:t>
            </a:r>
          </a:p>
          <a:p>
            <a:pPr marL="0" indent="0">
              <a:buNone/>
            </a:pPr>
            <a:endParaRPr lang="en-US" dirty="0"/>
          </a:p>
          <a:p>
            <a:pPr marL="0" indent="0">
              <a:buNone/>
            </a:pPr>
            <a:r>
              <a:rPr lang="en-US" dirty="0"/>
              <a:t>Perceptron</a:t>
            </a:r>
          </a:p>
          <a:p>
            <a:pPr marL="0" indent="0">
              <a:buNone/>
            </a:pPr>
            <a:r>
              <a:rPr lang="en-US" dirty="0"/>
              <a:t>Support Vector Machines</a:t>
            </a:r>
          </a:p>
          <a:p>
            <a:pPr marL="0" indent="0">
              <a:buNone/>
            </a:pPr>
            <a:r>
              <a:rPr lang="en-US" dirty="0"/>
              <a:t>	</a:t>
            </a:r>
          </a:p>
        </p:txBody>
      </p:sp>
    </p:spTree>
    <p:extLst>
      <p:ext uri="{BB962C8B-B14F-4D97-AF65-F5344CB8AC3E}">
        <p14:creationId xmlns:p14="http://schemas.microsoft.com/office/powerpoint/2010/main" val="2925608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622 - S19">
      <a:majorFont>
        <a:latin typeface="Dosis"/>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30CF3D16-3A7F-4B3B-BD2E-71704CD0A25E}" vid="{CED1913D-36AD-4060-BDF1-31802AEEA2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CSCI 5622 - 19Spring - Template</Template>
  <TotalTime>628</TotalTime>
  <Words>13489</Words>
  <Application>Microsoft Office PowerPoint</Application>
  <PresentationFormat>Widescreen</PresentationFormat>
  <Paragraphs>2632</Paragraphs>
  <Slides>282</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282</vt:i4>
      </vt:variant>
    </vt:vector>
  </HeadingPairs>
  <TitlesOfParts>
    <vt:vector size="288" baseType="lpstr">
      <vt:lpstr>Arial</vt:lpstr>
      <vt:lpstr>Calibri</vt:lpstr>
      <vt:lpstr>Cambria Math</vt:lpstr>
      <vt:lpstr>Dosis</vt:lpstr>
      <vt:lpstr>Roboto</vt:lpstr>
      <vt:lpstr>Office Theme</vt:lpstr>
      <vt:lpstr>Parametric Models</vt:lpstr>
      <vt:lpstr>Housing Market</vt:lpstr>
      <vt:lpstr>Housing Market – Decision Tree</vt:lpstr>
      <vt:lpstr>Housing Market – Decision Tree</vt:lpstr>
      <vt:lpstr>Linear Regression – The Basics</vt:lpstr>
      <vt:lpstr>Linear Regression – The Basics</vt:lpstr>
      <vt:lpstr>Linear Regression – The Basics</vt:lpstr>
      <vt:lpstr>Logistic Regression – Multiple Dimensions</vt:lpstr>
      <vt:lpstr>Logistic Regression – Multiple Dimensions</vt:lpstr>
      <vt:lpstr>Linear Regression – The Details</vt:lpstr>
      <vt:lpstr>Linear Regression – The Details</vt:lpstr>
      <vt:lpstr>Linear Regression – The Details</vt:lpstr>
      <vt:lpstr>Minimizing a function…</vt:lpstr>
      <vt:lpstr>Optimize by checking all points, choosing min</vt:lpstr>
      <vt:lpstr>Optimizing using the gradient</vt:lpstr>
      <vt:lpstr>Optimize using the gradient</vt:lpstr>
      <vt:lpstr>Optimizing argmin(MSE(w))</vt:lpstr>
      <vt:lpstr>Optimizing argmin(MSE(w))</vt:lpstr>
      <vt:lpstr>Optimizing using Gradient Descent</vt:lpstr>
      <vt:lpstr>Optimizing using Gradient Descent</vt:lpstr>
      <vt:lpstr>Optimizing using Gradient Descent</vt:lpstr>
      <vt:lpstr>Optimizing using Gradient Descent</vt:lpstr>
      <vt:lpstr>Exercise – Regression (B)</vt:lpstr>
      <vt:lpstr>Classification – A New Problem Space</vt:lpstr>
      <vt:lpstr>Classification – A New Problem Space</vt:lpstr>
      <vt:lpstr>Our Problem Space – Dog Slobber</vt:lpstr>
      <vt:lpstr>Binary   Categorical  Regression Classification Classification</vt:lpstr>
      <vt:lpstr>Regression  Classification</vt:lpstr>
      <vt:lpstr>Classification  Binary Classification</vt:lpstr>
      <vt:lpstr>Our Problem Space – Dog Slobber</vt:lpstr>
      <vt:lpstr>Our Problem Space – Dog Slobber</vt:lpstr>
      <vt:lpstr>Our Problem Space – Dog Slobber</vt:lpstr>
      <vt:lpstr>Our Problem Space – Dog Slobber</vt:lpstr>
      <vt:lpstr>Our Problem Space – Dog Slobber</vt:lpstr>
      <vt:lpstr>Our Problem Space – Dog Slobber</vt:lpstr>
      <vt:lpstr>Logistic Function</vt:lpstr>
      <vt:lpstr>Our Problem Space – Dog Slobber</vt:lpstr>
      <vt:lpstr>Logistic Regression</vt:lpstr>
      <vt:lpstr>My NLP Problem</vt:lpstr>
      <vt:lpstr>Everything You Need to Know About Natural Language Processing in 5 Minutes*</vt:lpstr>
      <vt:lpstr>What’s in a Tweet?</vt:lpstr>
      <vt:lpstr>Tweets as Documents</vt:lpstr>
      <vt:lpstr>Words as Features</vt:lpstr>
      <vt:lpstr>Words as Features</vt:lpstr>
      <vt:lpstr>Choosing our Feature Words</vt:lpstr>
      <vt:lpstr>Choosing our Feature Words</vt:lpstr>
      <vt:lpstr>Choosing our Feature Words</vt:lpstr>
      <vt:lpstr>Logistic Regression – Multiple Dimensions</vt:lpstr>
      <vt:lpstr>Logistic Regression – Rihanna Example</vt:lpstr>
      <vt:lpstr>Logistic Regression – Rihanna Example</vt:lpstr>
      <vt:lpstr>Logistic Regression – Rihanna Example</vt:lpstr>
      <vt:lpstr>Logistic Regression – Rihanna Example</vt:lpstr>
      <vt:lpstr>Logistic Regression – Working with Weights</vt:lpstr>
      <vt:lpstr>Logistic Regression – Weights Fall short</vt:lpstr>
      <vt:lpstr>Logistic Regression – Weights Fall short</vt:lpstr>
      <vt:lpstr>Logistic Regression – Binary vs. Bag of Words</vt:lpstr>
      <vt:lpstr>Logistic Regression – Binary vs. Bag of Words</vt:lpstr>
      <vt:lpstr>Logistic Regression – What are the Odds?</vt:lpstr>
      <vt:lpstr>Logistic Regression - Odds</vt:lpstr>
      <vt:lpstr>Logistic Regression – log-odds or logit</vt:lpstr>
      <vt:lpstr>Logistic Regression – Impact</vt:lpstr>
      <vt:lpstr>Logistic Regression – Binary vs. Bag of Words</vt:lpstr>
      <vt:lpstr>Logistic Regression – Weights for Features</vt:lpstr>
      <vt:lpstr>Finding Weights</vt:lpstr>
      <vt:lpstr>Logistic Regression – Weights for Features</vt:lpstr>
      <vt:lpstr>Checking Weights – Logistic Regression</vt:lpstr>
      <vt:lpstr>Checking Weights – Logistic Regression</vt:lpstr>
      <vt:lpstr>Likelihood of Weights</vt:lpstr>
      <vt:lpstr>Logistic Regression – Weights for Features</vt:lpstr>
      <vt:lpstr>Likelihood of Weights</vt:lpstr>
      <vt:lpstr>Log-Likelihood of Weights</vt:lpstr>
      <vt:lpstr>Log-Likelihood of Weights</vt:lpstr>
      <vt:lpstr>Negative Log-Likelihood of Weights</vt:lpstr>
      <vt:lpstr>Gradient Descent – Real World Examples</vt:lpstr>
      <vt:lpstr>Gradient Descent – Predicting the weather</vt:lpstr>
      <vt:lpstr>Gradient Descent – Predicting the weather</vt:lpstr>
      <vt:lpstr>Gradient Descent – Stochastic</vt:lpstr>
      <vt:lpstr>Stochastic Gradient Descent</vt:lpstr>
      <vt:lpstr>Stochastic Gradient Descent</vt:lpstr>
      <vt:lpstr>Improvement: Mini-Batch Stochastic Gradient Descent</vt:lpstr>
      <vt:lpstr>Choosing a Stopping Time</vt:lpstr>
      <vt:lpstr>Sidebar – Training, Hold-out, Testing sets</vt:lpstr>
      <vt:lpstr>Training &amp; Test Sets</vt:lpstr>
      <vt:lpstr>Training &amp; Hold-Out &amp; Test Sets</vt:lpstr>
      <vt:lpstr>Choosing a Stopping Time</vt:lpstr>
      <vt:lpstr>Optimizing Weights</vt:lpstr>
      <vt:lpstr>Overfitting</vt:lpstr>
      <vt:lpstr>Overfitting – A Scenario</vt:lpstr>
      <vt:lpstr>Optimizing Weights</vt:lpstr>
      <vt:lpstr>Optimizing Weights – Penalty Term</vt:lpstr>
      <vt:lpstr>What we’ve discussed so far…</vt:lpstr>
      <vt:lpstr>Multi-Class Classification</vt:lpstr>
      <vt:lpstr>Multi-Class Example</vt:lpstr>
      <vt:lpstr>Multi-Class Example - Dogs</vt:lpstr>
      <vt:lpstr>Classification  Binary Classification</vt:lpstr>
      <vt:lpstr>Classification vs. Binary Classification</vt:lpstr>
      <vt:lpstr>Classification vs. Binary Classification</vt:lpstr>
      <vt:lpstr>Multi-Class Classification - KNN</vt:lpstr>
      <vt:lpstr>Classification vs. Binary Classification</vt:lpstr>
      <vt:lpstr>Multi-Class: One vs. All / One vs. Rest</vt:lpstr>
      <vt:lpstr>Multi-Class: One vs. Another (All-Pairs)</vt:lpstr>
      <vt:lpstr>Training &amp; Hold-Out &amp; Test Sets</vt:lpstr>
      <vt:lpstr>What’s in a test set?</vt:lpstr>
      <vt:lpstr>K-Fold Cross Validation</vt:lpstr>
      <vt:lpstr>K-Fold Cross Validation</vt:lpstr>
      <vt:lpstr>K-Fold Cross Validation</vt:lpstr>
      <vt:lpstr>K-Fold Cross Validation</vt:lpstr>
      <vt:lpstr>K-Fold Cross Validation</vt:lpstr>
      <vt:lpstr>K-Fold Cross Validation</vt:lpstr>
      <vt:lpstr>K-Fold Cross Validation</vt:lpstr>
      <vt:lpstr>K-Fold Cross Validation</vt:lpstr>
      <vt:lpstr>K-Fold Cross Validation</vt:lpstr>
      <vt:lpstr>K-Fold Cross Validation</vt:lpstr>
      <vt:lpstr>K-Fold Cross Validation</vt:lpstr>
      <vt:lpstr>K-Fold Cross Validation</vt:lpstr>
      <vt:lpstr>K-Fold Cross Validation</vt:lpstr>
      <vt:lpstr>K in K-Fold Cross Validation</vt:lpstr>
      <vt:lpstr>Exercise – Logistic Regression</vt:lpstr>
      <vt:lpstr>Support Vector Machines</vt:lpstr>
      <vt:lpstr>Classifying Points</vt:lpstr>
      <vt:lpstr>Linear Classifier</vt:lpstr>
      <vt:lpstr>Linear Classifier</vt:lpstr>
      <vt:lpstr>Linear Classifier</vt:lpstr>
      <vt:lpstr>Classifying Points – 1D</vt:lpstr>
      <vt:lpstr>Classifying Points – 1D</vt:lpstr>
      <vt:lpstr>Classifying Points – 2D</vt:lpstr>
      <vt:lpstr>Classifying Points – 2D</vt:lpstr>
      <vt:lpstr>Classifying Points – 3D</vt:lpstr>
      <vt:lpstr>Decision Boundary</vt:lpstr>
      <vt:lpstr>Best Decision Boundary</vt:lpstr>
      <vt:lpstr>Best Decision Boundary</vt:lpstr>
      <vt:lpstr>Best Decision Boundary</vt:lpstr>
      <vt:lpstr>Best Decision Boundary</vt:lpstr>
      <vt:lpstr>Best Decision Boundary</vt:lpstr>
      <vt:lpstr>Maximizing our Margin</vt:lpstr>
      <vt:lpstr>Maximizing our Margin</vt:lpstr>
      <vt:lpstr>Maximizing our Margin</vt:lpstr>
      <vt:lpstr>Maximizing our Margin</vt:lpstr>
      <vt:lpstr>Maximizing our Margin</vt:lpstr>
      <vt:lpstr>Maximizing our Margin</vt:lpstr>
      <vt:lpstr>Maximizing our Margin</vt:lpstr>
      <vt:lpstr>Maximizing our Margin</vt:lpstr>
      <vt:lpstr>Maximizing our Margin</vt:lpstr>
      <vt:lpstr>Maximizing our Margin</vt:lpstr>
      <vt:lpstr>Best Decision Boundary</vt:lpstr>
      <vt:lpstr>Best Decision Boundary</vt:lpstr>
      <vt:lpstr>Best Decision Boundary</vt:lpstr>
      <vt:lpstr>Best Decision Boundary</vt:lpstr>
      <vt:lpstr>Best Decision Boundary</vt:lpstr>
      <vt:lpstr>Best Decision Boundary</vt:lpstr>
      <vt:lpstr>Best Decision Boundary</vt:lpstr>
      <vt:lpstr>Best Decision Boundary</vt:lpstr>
      <vt:lpstr>Best Decision Boundary</vt:lpstr>
      <vt:lpstr>Best Decision Boundary</vt:lpstr>
      <vt:lpstr>Shortcomings of Hard-Margin SVM</vt:lpstr>
      <vt:lpstr>Interlude - Soft-Margin SVMs</vt:lpstr>
      <vt:lpstr>Overcoming Linear Separability Problem</vt:lpstr>
      <vt:lpstr>Adding a slack term ξ</vt:lpstr>
      <vt:lpstr>Adding a slack term ξ – Objective Function</vt:lpstr>
      <vt:lpstr>Adding a slack term ξ - Constraints</vt:lpstr>
      <vt:lpstr>Adding a slack term ξ - Lagrangian</vt:lpstr>
      <vt:lpstr>Adding a slack term ξ - Lagrangian</vt:lpstr>
      <vt:lpstr>Adding a slack term ξ – Final Form</vt:lpstr>
      <vt:lpstr>Maximizing our Margin</vt:lpstr>
      <vt:lpstr>(Finally) Calculating our Maximum</vt:lpstr>
      <vt:lpstr>Coordinate Ascent</vt:lpstr>
      <vt:lpstr>Coordinate Ascent</vt:lpstr>
      <vt:lpstr>Sequential Minimal Optimizer</vt:lpstr>
      <vt:lpstr>Sequential Minimal Optimizer</vt:lpstr>
      <vt:lpstr>Sequential Minimal Optimizer</vt:lpstr>
      <vt:lpstr>Sequential Minimal Optimizer</vt:lpstr>
      <vt:lpstr>Sequential Minimal Optimizer</vt:lpstr>
      <vt:lpstr>Sequential Minimal Optimizer</vt:lpstr>
      <vt:lpstr>Sequential Minimal Optimizer</vt:lpstr>
      <vt:lpstr>Shortcomings of Soft-Margin SVM</vt:lpstr>
      <vt:lpstr>Shortcomings of Soft-Margin SVM</vt:lpstr>
      <vt:lpstr>Linear Inseparability – 1D Case</vt:lpstr>
      <vt:lpstr>Linear Inseparability – 1D Case</vt:lpstr>
      <vt:lpstr>Linear Inseparability – 1D Case</vt:lpstr>
      <vt:lpstr>Linear Inseparability – 1D Case</vt:lpstr>
      <vt:lpstr>Linear Inseparability – Dimension Projection</vt:lpstr>
      <vt:lpstr>Linear Inseparability – Dimension Projection</vt:lpstr>
      <vt:lpstr>Our Optimization Problem</vt:lpstr>
      <vt:lpstr>Our Optimization Problem</vt:lpstr>
      <vt:lpstr>Dimension Projection</vt:lpstr>
      <vt:lpstr>Dimension Projection - Circle</vt:lpstr>
      <vt:lpstr>Dimension Projection</vt:lpstr>
      <vt:lpstr>Dimension Projection</vt:lpstr>
      <vt:lpstr>Dimension Projection - Circle</vt:lpstr>
      <vt:lpstr>Linear Inseparability – Dimension Projection</vt:lpstr>
      <vt:lpstr>Our Optimization Problem</vt:lpstr>
      <vt:lpstr>Generalizing our Optimization</vt:lpstr>
      <vt:lpstr>Our Optimization Problem – In Practice</vt:lpstr>
      <vt:lpstr>Linear Inseparability – 1D Case</vt:lpstr>
      <vt:lpstr>Our Optimization Problem – In Practice</vt:lpstr>
      <vt:lpstr>Generalizing our Optimization – Curse of Dimensionality</vt:lpstr>
      <vt:lpstr>Our Optimization Problem</vt:lpstr>
      <vt:lpstr>Our Optimization Problem – In Practice</vt:lpstr>
      <vt:lpstr>Our Optimization Problem – In Practice</vt:lpstr>
      <vt:lpstr>Our Optimization Problem – In Practice</vt:lpstr>
      <vt:lpstr>Kernels Save Time!</vt:lpstr>
      <vt:lpstr>Boundaries of Valid Kernels</vt:lpstr>
      <vt:lpstr>Boundaries of Valid Kernels - Symmetry</vt:lpstr>
      <vt:lpstr>Boundaries of Valid Kernels – Positive Semi-Definite</vt:lpstr>
      <vt:lpstr>Boundaries of Valid Kernels – Mercer’s Theorem</vt:lpstr>
      <vt:lpstr>Kernels Intuition</vt:lpstr>
      <vt:lpstr>Popular Kernels</vt:lpstr>
      <vt:lpstr>Popular Kernels</vt:lpstr>
      <vt:lpstr>Popular Kernels</vt:lpstr>
      <vt:lpstr>RBF Kernel for SVM</vt:lpstr>
      <vt:lpstr>RBF Kernel for SVM</vt:lpstr>
      <vt:lpstr>Popular Kernels</vt:lpstr>
      <vt:lpstr>SVM + Kernels</vt:lpstr>
      <vt:lpstr>SVM + Kernels</vt:lpstr>
      <vt:lpstr>Exercise – SVMs and Kernels</vt:lpstr>
      <vt:lpstr>Perceptrons</vt:lpstr>
      <vt:lpstr>Linear Classification Task</vt:lpstr>
      <vt:lpstr>Visualizing Classification – The Perceptron</vt:lpstr>
      <vt:lpstr>Training a Perceptron – “Online” Learning</vt:lpstr>
      <vt:lpstr>Kernel Perceptron</vt:lpstr>
      <vt:lpstr>Kernel Perceptron</vt:lpstr>
      <vt:lpstr>Training our Perceptron (Fit)</vt:lpstr>
      <vt:lpstr>Training our Perceptron (Fit)</vt:lpstr>
      <vt:lpstr>Feature Engineering</vt:lpstr>
      <vt:lpstr>Problems With Data</vt:lpstr>
      <vt:lpstr>Categorical Data – Ways to Encode</vt:lpstr>
      <vt:lpstr>Categorical Data – Ways to Encode</vt:lpstr>
      <vt:lpstr>Categorical Data – Ways to Encode</vt:lpstr>
      <vt:lpstr>Categorical Data – Ways to Encode</vt:lpstr>
      <vt:lpstr>Categorical Data – Ways to Encode</vt:lpstr>
      <vt:lpstr>“Categorical” Data – Working with Time</vt:lpstr>
      <vt:lpstr>“Categorical” Data – Working with Time</vt:lpstr>
      <vt:lpstr>Working with Time</vt:lpstr>
      <vt:lpstr>Working with Time</vt:lpstr>
      <vt:lpstr>Working with Time</vt:lpstr>
      <vt:lpstr>Working with Time</vt:lpstr>
      <vt:lpstr>Numeric Data</vt:lpstr>
      <vt:lpstr>Numeric Data</vt:lpstr>
      <vt:lpstr>Numeric Data</vt:lpstr>
      <vt:lpstr>Numeric Data</vt:lpstr>
      <vt:lpstr>Numeric Data</vt:lpstr>
      <vt:lpstr>Combining Numeric Variables</vt:lpstr>
      <vt:lpstr>Numeric Data</vt:lpstr>
      <vt:lpstr>Numeric Data</vt:lpstr>
      <vt:lpstr>Numeric Data - Binarization</vt:lpstr>
      <vt:lpstr>Numeric Data - Rounding</vt:lpstr>
      <vt:lpstr>Text Data</vt:lpstr>
      <vt:lpstr>Text Data - Tokenization</vt:lpstr>
      <vt:lpstr>Text Data - Tokenization</vt:lpstr>
      <vt:lpstr>Text Data - Featurization</vt:lpstr>
      <vt:lpstr>Text Data – Sentiment Tagging</vt:lpstr>
      <vt:lpstr>Sequential Data</vt:lpstr>
      <vt:lpstr>Sequential Data</vt:lpstr>
      <vt:lpstr>Sequential Data</vt:lpstr>
      <vt:lpstr>Sequential Data – Past Actions as Features</vt:lpstr>
      <vt:lpstr>Sequential Data – Past Actions as Features</vt:lpstr>
      <vt:lpstr>Sequential Data – Past Actions as Features</vt:lpstr>
      <vt:lpstr>Curse of Dimensionality</vt:lpstr>
      <vt:lpstr>Curse of Dimensionality – Leave-one-out</vt:lpstr>
      <vt:lpstr>Curse of Dimensionality – Leave-one-out</vt:lpstr>
      <vt:lpstr>Curse of Dimensionality – Leave-one-out</vt:lpstr>
      <vt:lpstr>Curse of Dimensionality – Leave-one-out</vt:lpstr>
      <vt:lpstr>Curse of Dimensionality – Feature Optimization</vt:lpstr>
      <vt:lpstr>Curse of Dimensionality - Sparse Data</vt:lpstr>
      <vt:lpstr>Curse of Dimensionality – One-hot Encoding</vt:lpstr>
      <vt:lpstr>Categorical Data – Feature Hashing</vt:lpstr>
      <vt:lpstr>Categorical Data – Feature Binning</vt:lpstr>
      <vt:lpstr>Curse of Dimensionality - Sequential Data</vt:lpstr>
      <vt:lpstr>Sequential Data - Categorization</vt:lpstr>
      <vt:lpstr>Interlude: Pros and Cons</vt:lpstr>
      <vt:lpstr>K-Nearest Neighbors</vt:lpstr>
      <vt:lpstr>K-Nearest Neighbors</vt:lpstr>
      <vt:lpstr>Naïve Bayes</vt:lpstr>
      <vt:lpstr>Naïve Bayes</vt:lpstr>
      <vt:lpstr>Decision Tree</vt:lpstr>
      <vt:lpstr>Decision Tree</vt:lpstr>
      <vt:lpstr>Decision Forest / Adaboost</vt:lpstr>
      <vt:lpstr>Decision Forest / Adaboost</vt:lpstr>
      <vt:lpstr>Logistic Regression</vt:lpstr>
      <vt:lpstr>Logistic Regression</vt:lpstr>
      <vt:lpstr>Support Vector Machines</vt:lpstr>
      <vt:lpstr>Support Vector Machines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Quigley</dc:creator>
  <cp:lastModifiedBy>David Quigley</cp:lastModifiedBy>
  <cp:revision>24</cp:revision>
  <dcterms:created xsi:type="dcterms:W3CDTF">2021-06-24T21:03:11Z</dcterms:created>
  <dcterms:modified xsi:type="dcterms:W3CDTF">2021-07-15T01:07:53Z</dcterms:modified>
</cp:coreProperties>
</file>